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 id="2147483662" r:id="rId2"/>
  </p:sldMasterIdLst>
  <p:notesMasterIdLst>
    <p:notesMasterId r:id="rId31"/>
  </p:notesMasterIdLst>
  <p:sldIdLst>
    <p:sldId id="1347" r:id="rId3"/>
    <p:sldId id="3766" r:id="rId4"/>
    <p:sldId id="1364" r:id="rId5"/>
    <p:sldId id="3769" r:id="rId6"/>
    <p:sldId id="3771" r:id="rId7"/>
    <p:sldId id="3777" r:id="rId8"/>
    <p:sldId id="3805" r:id="rId9"/>
    <p:sldId id="1357" r:id="rId10"/>
    <p:sldId id="3806" r:id="rId11"/>
    <p:sldId id="3799" r:id="rId12"/>
    <p:sldId id="3772" r:id="rId13"/>
    <p:sldId id="3795" r:id="rId14"/>
    <p:sldId id="3801" r:id="rId15"/>
    <p:sldId id="3809" r:id="rId16"/>
    <p:sldId id="3779" r:id="rId17"/>
    <p:sldId id="3788" r:id="rId18"/>
    <p:sldId id="1355" r:id="rId19"/>
    <p:sldId id="1366" r:id="rId20"/>
    <p:sldId id="3773" r:id="rId21"/>
    <p:sldId id="3804" r:id="rId22"/>
    <p:sldId id="3793" r:id="rId23"/>
    <p:sldId id="3798" r:id="rId24"/>
    <p:sldId id="1365" r:id="rId25"/>
    <p:sldId id="3774" r:id="rId26"/>
    <p:sldId id="3800" r:id="rId27"/>
    <p:sldId id="3789" r:id="rId28"/>
    <p:sldId id="3790" r:id="rId29"/>
    <p:sldId id="3791" r:id="rId30"/>
  </p:sldIdLst>
  <p:sldSz cx="12192000" cy="6858000"/>
  <p:notesSz cx="6800850" cy="993298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613" userDrawn="1">
          <p15:clr>
            <a:srgbClr val="A4A3A4"/>
          </p15:clr>
        </p15:guide>
        <p15:guide id="3" pos="4067" userDrawn="1">
          <p15:clr>
            <a:srgbClr val="A4A3A4"/>
          </p15:clr>
        </p15:guide>
        <p15:guide id="4" pos="461" userDrawn="1">
          <p15:clr>
            <a:srgbClr val="A4A3A4"/>
          </p15:clr>
        </p15:guide>
        <p15:guide id="5" pos="7242" userDrawn="1">
          <p15:clr>
            <a:srgbClr val="A4A3A4"/>
          </p15:clr>
        </p15:guide>
        <p15:guide id="6" orient="horz"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B-33" initials="S" lastIdx="4" clrIdx="0">
    <p:extLst>
      <p:ext uri="{19B8F6BF-5375-455C-9EA6-DF929625EA0E}">
        <p15:presenceInfo xmlns:p15="http://schemas.microsoft.com/office/powerpoint/2012/main" userId="SB-33"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FF99CC"/>
    <a:srgbClr val="FFFFFF"/>
    <a:srgbClr val="82CDE0"/>
    <a:srgbClr val="80FFE0"/>
    <a:srgbClr val="FF9933"/>
    <a:srgbClr val="CCFFFF"/>
    <a:srgbClr val="66FFFF"/>
    <a:srgbClr val="000000"/>
    <a:srgbClr val="9DC3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466" autoAdjust="0"/>
    <p:restoredTop sz="92450" autoAdjust="0"/>
  </p:normalViewPr>
  <p:slideViewPr>
    <p:cSldViewPr snapToGrid="0">
      <p:cViewPr varScale="1">
        <p:scale>
          <a:sx n="63" d="100"/>
          <a:sy n="63" d="100"/>
        </p:scale>
        <p:origin x="516" y="56"/>
      </p:cViewPr>
      <p:guideLst>
        <p:guide pos="3840"/>
        <p:guide pos="3613"/>
        <p:guide pos="4067"/>
        <p:guide pos="461"/>
        <p:guide pos="7242"/>
        <p:guide orient="horz" pos="2160"/>
      </p:guideLst>
    </p:cSldViewPr>
  </p:slideViewPr>
  <p:notesTextViewPr>
    <p:cViewPr>
      <p:scale>
        <a:sx n="1" d="1"/>
        <a:sy n="1" d="1"/>
      </p:scale>
      <p:origin x="0" y="0"/>
    </p:cViewPr>
  </p:notesTextViewPr>
  <p:sorterViewPr>
    <p:cViewPr>
      <p:scale>
        <a:sx n="100" d="100"/>
        <a:sy n="100" d="100"/>
      </p:scale>
      <p:origin x="0" y="-42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1"/>
            <a:ext cx="2947035" cy="498374"/>
          </a:xfrm>
          <a:prstGeom prst="rect">
            <a:avLst/>
          </a:prstGeom>
        </p:spPr>
        <p:txBody>
          <a:bodyPr vert="horz" lIns="92156" tIns="46079" rIns="92156" bIns="4607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2244" y="1"/>
            <a:ext cx="2947035" cy="498374"/>
          </a:xfrm>
          <a:prstGeom prst="rect">
            <a:avLst/>
          </a:prstGeom>
        </p:spPr>
        <p:txBody>
          <a:bodyPr vert="horz" lIns="92156" tIns="46079" rIns="92156" bIns="46079" rtlCol="0"/>
          <a:lstStyle>
            <a:lvl1pPr algn="r">
              <a:defRPr sz="1200"/>
            </a:lvl1pPr>
          </a:lstStyle>
          <a:p>
            <a:fld id="{BA97C073-9FE6-4B73-BABB-124D62319F08}" type="datetimeFigureOut">
              <a:rPr kumimoji="1" lang="ja-JP" altLang="en-US" smtClean="0"/>
              <a:t>2026/10/9</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6300" cy="3351213"/>
          </a:xfrm>
          <a:prstGeom prst="rect">
            <a:avLst/>
          </a:prstGeom>
          <a:noFill/>
          <a:ln w="12700">
            <a:solidFill>
              <a:prstClr val="black"/>
            </a:solidFill>
          </a:ln>
        </p:spPr>
        <p:txBody>
          <a:bodyPr vert="horz" lIns="92156" tIns="46079" rIns="92156" bIns="46079" rtlCol="0" anchor="ctr"/>
          <a:lstStyle/>
          <a:p>
            <a:endParaRPr lang="ja-JP" altLang="en-US"/>
          </a:p>
        </p:txBody>
      </p:sp>
      <p:sp>
        <p:nvSpPr>
          <p:cNvPr id="5" name="ノート プレースホルダー 4"/>
          <p:cNvSpPr>
            <a:spLocks noGrp="1"/>
          </p:cNvSpPr>
          <p:nvPr>
            <p:ph type="body" sz="quarter" idx="3"/>
          </p:nvPr>
        </p:nvSpPr>
        <p:spPr>
          <a:xfrm>
            <a:off x="680086" y="4780253"/>
            <a:ext cx="5440680" cy="3911115"/>
          </a:xfrm>
          <a:prstGeom prst="rect">
            <a:avLst/>
          </a:prstGeom>
        </p:spPr>
        <p:txBody>
          <a:bodyPr vert="horz" lIns="92156" tIns="46079" rIns="92156" bIns="4607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4" y="9434618"/>
            <a:ext cx="2947035" cy="498373"/>
          </a:xfrm>
          <a:prstGeom prst="rect">
            <a:avLst/>
          </a:prstGeom>
        </p:spPr>
        <p:txBody>
          <a:bodyPr vert="horz" lIns="92156" tIns="46079" rIns="92156" bIns="4607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2244" y="9434618"/>
            <a:ext cx="2947035" cy="498373"/>
          </a:xfrm>
          <a:prstGeom prst="rect">
            <a:avLst/>
          </a:prstGeom>
        </p:spPr>
        <p:txBody>
          <a:bodyPr vert="horz" lIns="92156" tIns="46079" rIns="92156" bIns="46079" rtlCol="0" anchor="b"/>
          <a:lstStyle>
            <a:lvl1pPr algn="r">
              <a:defRPr sz="1200"/>
            </a:lvl1pPr>
          </a:lstStyle>
          <a:p>
            <a:fld id="{CBBB900C-9086-4AAA-82A7-E20C154ABAE0}" type="slidenum">
              <a:rPr kumimoji="1" lang="ja-JP" altLang="en-US" smtClean="0"/>
              <a:t>‹#›</a:t>
            </a:fld>
            <a:endParaRPr kumimoji="1" lang="ja-JP" altLang="en-US"/>
          </a:p>
        </p:txBody>
      </p:sp>
    </p:spTree>
    <p:extLst>
      <p:ext uri="{BB962C8B-B14F-4D97-AF65-F5344CB8AC3E}">
        <p14:creationId xmlns:p14="http://schemas.microsoft.com/office/powerpoint/2010/main" val="278766907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CBBB900C-9086-4AAA-82A7-E20C154ABAE0}" type="slidenum">
              <a:rPr kumimoji="1" lang="ja-JP" altLang="en-US" smtClean="0"/>
              <a:t>0</a:t>
            </a:fld>
            <a:endParaRPr kumimoji="1" lang="ja-JP" altLang="en-US"/>
          </a:p>
        </p:txBody>
      </p:sp>
    </p:spTree>
    <p:extLst>
      <p:ext uri="{BB962C8B-B14F-4D97-AF65-F5344CB8AC3E}">
        <p14:creationId xmlns:p14="http://schemas.microsoft.com/office/powerpoint/2010/main" val="1844818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204D0-5F95-08D6-5196-01BB642FC26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C7D1161-B7D3-DEB1-455E-11F86E1365F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D26B3E0-B538-6816-53EA-F31D2FAFF4EF}"/>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7D95068F-F4D2-0116-BAB3-39C738A63E62}"/>
              </a:ext>
            </a:extLst>
          </p:cNvPr>
          <p:cNvSpPr>
            <a:spLocks noGrp="1"/>
          </p:cNvSpPr>
          <p:nvPr>
            <p:ph type="sldNum" sz="quarter" idx="5"/>
          </p:nvPr>
        </p:nvSpPr>
        <p:spPr/>
        <p:txBody>
          <a:bodyPr/>
          <a:lstStyle/>
          <a:p>
            <a:fld id="{CBBB900C-9086-4AAA-82A7-E20C154ABAE0}" type="slidenum">
              <a:rPr kumimoji="1" lang="ja-JP" altLang="en-US" smtClean="0"/>
              <a:t>2</a:t>
            </a:fld>
            <a:endParaRPr kumimoji="1" lang="ja-JP" altLang="en-US"/>
          </a:p>
        </p:txBody>
      </p:sp>
    </p:spTree>
    <p:extLst>
      <p:ext uri="{BB962C8B-B14F-4D97-AF65-F5344CB8AC3E}">
        <p14:creationId xmlns:p14="http://schemas.microsoft.com/office/powerpoint/2010/main" val="1898192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FC7CC-F59E-F27E-B9DE-5AD5EBE1267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6F7D338-F5C5-51BA-42EB-6F4B1D78866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09E4F4D-CA1D-F5AF-1664-C71BE370940C}"/>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9E484714-69C3-E6A0-90F9-1B2586C97477}"/>
              </a:ext>
            </a:extLst>
          </p:cNvPr>
          <p:cNvSpPr>
            <a:spLocks noGrp="1"/>
          </p:cNvSpPr>
          <p:nvPr>
            <p:ph type="sldNum" sz="quarter" idx="5"/>
          </p:nvPr>
        </p:nvSpPr>
        <p:spPr/>
        <p:txBody>
          <a:bodyPr/>
          <a:lstStyle/>
          <a:p>
            <a:fld id="{CBBB900C-9086-4AAA-82A7-E20C154ABAE0}" type="slidenum">
              <a:rPr kumimoji="1" lang="ja-JP" altLang="en-US" smtClean="0"/>
              <a:t>3</a:t>
            </a:fld>
            <a:endParaRPr kumimoji="1" lang="ja-JP" altLang="en-US"/>
          </a:p>
        </p:txBody>
      </p:sp>
    </p:spTree>
    <p:extLst>
      <p:ext uri="{BB962C8B-B14F-4D97-AF65-F5344CB8AC3E}">
        <p14:creationId xmlns:p14="http://schemas.microsoft.com/office/powerpoint/2010/main" val="1421731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88F62-E420-C4C9-7C8E-7C93124F66C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E171BEB-8B7C-BA66-66E6-354895C86F4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13FA801-62DB-DE99-CBC7-4C18229628D3}"/>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8B469550-BE44-400F-C8F7-20213156E5BA}"/>
              </a:ext>
            </a:extLst>
          </p:cNvPr>
          <p:cNvSpPr>
            <a:spLocks noGrp="1"/>
          </p:cNvSpPr>
          <p:nvPr>
            <p:ph type="sldNum" sz="quarter" idx="5"/>
          </p:nvPr>
        </p:nvSpPr>
        <p:spPr/>
        <p:txBody>
          <a:bodyPr/>
          <a:lstStyle/>
          <a:p>
            <a:fld id="{CBBB900C-9086-4AAA-82A7-E20C154ABAE0}" type="slidenum">
              <a:rPr kumimoji="1" lang="ja-JP" altLang="en-US" smtClean="0"/>
              <a:t>4</a:t>
            </a:fld>
            <a:endParaRPr kumimoji="1" lang="ja-JP" altLang="en-US"/>
          </a:p>
        </p:txBody>
      </p:sp>
    </p:spTree>
    <p:extLst>
      <p:ext uri="{BB962C8B-B14F-4D97-AF65-F5344CB8AC3E}">
        <p14:creationId xmlns:p14="http://schemas.microsoft.com/office/powerpoint/2010/main" val="4129887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45D74-8DE5-4119-F4B3-BAD23F9EB52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FCAFD50-087B-4232-EE67-57CADFEC92C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4FBCFC0-D044-E977-1445-3BCD8151F7F0}"/>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341BB05A-353F-32CC-CEED-E94EF76D88FE}"/>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5</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2783542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45D74-8DE5-4119-F4B3-BAD23F9EB52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FCAFD50-087B-4232-EE67-57CADFEC92C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4FBCFC0-D044-E977-1445-3BCD8151F7F0}"/>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341BB05A-353F-32CC-CEED-E94EF76D88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BB900C-9086-4AAA-82A7-E20C154ABAE0}"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783542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2E8BF-1678-6B99-58E0-913B68D7E07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0AFFC4E-43A2-62D1-74FF-376D7792909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5AD5B4A-12EF-08E7-F5E4-C65E66FE9B56}"/>
              </a:ext>
            </a:extLst>
          </p:cNvPr>
          <p:cNvSpPr>
            <a:spLocks noGrp="1"/>
          </p:cNvSpPr>
          <p:nvPr>
            <p:ph type="body" idx="1"/>
          </p:nvPr>
        </p:nvSpPr>
        <p:spPr/>
        <p:txBody>
          <a:bodyPr/>
          <a:lstStyle/>
          <a:p>
            <a:endParaRPr kumimoji="1" lang="en-US" altLang="ja-JP" dirty="0"/>
          </a:p>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8DD2FACC-07BD-6611-D154-7BE79C407F2A}"/>
              </a:ext>
            </a:extLst>
          </p:cNvPr>
          <p:cNvSpPr>
            <a:spLocks noGrp="1"/>
          </p:cNvSpPr>
          <p:nvPr>
            <p:ph type="sldNum" sz="quarter" idx="5"/>
          </p:nvPr>
        </p:nvSpPr>
        <p:spPr/>
        <p:txBody>
          <a:bodyPr/>
          <a:lstStyle/>
          <a:p>
            <a:fld id="{CBBB900C-9086-4AAA-82A7-E20C154ABAE0}" type="slidenum">
              <a:rPr kumimoji="1" lang="ja-JP" altLang="en-US" smtClean="0"/>
              <a:t>7</a:t>
            </a:fld>
            <a:endParaRPr kumimoji="1" lang="ja-JP" altLang="en-US"/>
          </a:p>
        </p:txBody>
      </p:sp>
    </p:spTree>
    <p:extLst>
      <p:ext uri="{BB962C8B-B14F-4D97-AF65-F5344CB8AC3E}">
        <p14:creationId xmlns:p14="http://schemas.microsoft.com/office/powerpoint/2010/main" val="2545733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BB900C-9086-4AAA-82A7-E20C154ABAE0}"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558840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AE546-0A15-9F40-C5AD-10B0AFCDEA1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E723BDE-B2B7-57FF-CCA4-0C3739519C9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2F4F55F-0AAB-AFFE-D6E3-D2AE1200A137}"/>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90DE53E2-E2E0-FA3E-9D6B-170AE27B84B5}"/>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9</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415067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EB48A-70D8-9553-E005-C816ED8CF55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67357FD-1CCC-274C-5CA2-CCA6BD9109A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CE10364-8BD2-D4CD-4848-711D0526FB31}"/>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1ADE0B4F-393A-2739-1ECA-CA3ACA8EE864}"/>
              </a:ext>
            </a:extLst>
          </p:cNvPr>
          <p:cNvSpPr>
            <a:spLocks noGrp="1"/>
          </p:cNvSpPr>
          <p:nvPr>
            <p:ph type="sldNum" sz="quarter" idx="5"/>
          </p:nvPr>
        </p:nvSpPr>
        <p:spPr/>
        <p:txBody>
          <a:bodyPr/>
          <a:lstStyle/>
          <a:p>
            <a:fld id="{CBBB900C-9086-4AAA-82A7-E20C154ABAE0}" type="slidenum">
              <a:rPr kumimoji="1" lang="ja-JP" altLang="en-US" smtClean="0"/>
              <a:t>10</a:t>
            </a:fld>
            <a:endParaRPr kumimoji="1" lang="ja-JP" altLang="en-US"/>
          </a:p>
        </p:txBody>
      </p:sp>
    </p:spTree>
    <p:extLst>
      <p:ext uri="{BB962C8B-B14F-4D97-AF65-F5344CB8AC3E}">
        <p14:creationId xmlns:p14="http://schemas.microsoft.com/office/powerpoint/2010/main" val="353757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94AC0-FEAE-F354-C7A5-8A74B2B126C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25E5147-1D9B-1CFC-F533-F7497F20272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4AFD4F2-22F6-E0FE-C2AF-A8BFE0F6F5BF}"/>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D0541E47-344C-35BE-5F6C-B3C373939975}"/>
              </a:ext>
            </a:extLst>
          </p:cNvPr>
          <p:cNvSpPr>
            <a:spLocks noGrp="1"/>
          </p:cNvSpPr>
          <p:nvPr>
            <p:ph type="sldNum" sz="quarter" idx="5"/>
          </p:nvPr>
        </p:nvSpPr>
        <p:spPr/>
        <p:txBody>
          <a:bodyPr/>
          <a:lstStyle/>
          <a:p>
            <a:fld id="{CBBB900C-9086-4AAA-82A7-E20C154ABAE0}" type="slidenum">
              <a:rPr kumimoji="1" lang="ja-JP" altLang="en-US" smtClean="0"/>
              <a:t>11</a:t>
            </a:fld>
            <a:endParaRPr kumimoji="1" lang="ja-JP" altLang="en-US"/>
          </a:p>
        </p:txBody>
      </p:sp>
    </p:spTree>
    <p:extLst>
      <p:ext uri="{BB962C8B-B14F-4D97-AF65-F5344CB8AC3E}">
        <p14:creationId xmlns:p14="http://schemas.microsoft.com/office/powerpoint/2010/main" val="3031096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637BA-0861-D115-EEDE-39DD56E3FED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4EE28D3-FD85-56C4-8378-DECFEB58F56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70FBE50-34D6-4016-9D71-4EFF23E14E15}"/>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8E905E04-A410-0723-B3B5-5E1C48EFA758}"/>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12</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3092374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B37EC-A434-9A99-CEA9-A0A981CD092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F8A9626-2981-9AD1-23C4-2FA2B10CC77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F14808A-3401-2D4A-505B-2CF8882B735E}"/>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AD294C8A-45B8-98E7-DA41-79FC80999C33}"/>
              </a:ext>
            </a:extLst>
          </p:cNvPr>
          <p:cNvSpPr>
            <a:spLocks noGrp="1"/>
          </p:cNvSpPr>
          <p:nvPr>
            <p:ph type="sldNum" sz="quarter" idx="5"/>
          </p:nvPr>
        </p:nvSpPr>
        <p:spPr/>
        <p:txBody>
          <a:bodyPr/>
          <a:lstStyle/>
          <a:p>
            <a:pPr marL="0" marR="0" lvl="0" indent="0" algn="r" defTabSz="914345" rtl="0" eaLnBrk="1" fontAlgn="auto" latinLnBrk="0" hangingPunct="1">
              <a:lnSpc>
                <a:spcPct val="100000"/>
              </a:lnSpc>
              <a:spcBef>
                <a:spcPts val="0"/>
              </a:spcBef>
              <a:spcAft>
                <a:spcPts val="0"/>
              </a:spcAft>
              <a:buClrTx/>
              <a:buSzTx/>
              <a:buFontTx/>
              <a:buNone/>
              <a:tabLst/>
              <a:defRPr/>
            </a:pPr>
            <a:fld id="{CBBB900C-9086-4AAA-82A7-E20C154ABAE0}"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345" rtl="0" eaLnBrk="1" fontAlgn="auto" latinLnBrk="0" hangingPunct="1">
                <a:lnSpc>
                  <a:spcPct val="100000"/>
                </a:lnSpc>
                <a:spcBef>
                  <a:spcPts val="0"/>
                </a:spcBef>
                <a:spcAft>
                  <a:spcPts val="0"/>
                </a:spcAft>
                <a:buClrTx/>
                <a:buSzTx/>
                <a:buFontTx/>
                <a:buNone/>
                <a:tabLst/>
                <a:defRPr/>
              </a:pPr>
              <a:t>13</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629715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26FAD-01A2-C8B0-8407-133AB38BDD2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B5B8B60-BBA8-B8FE-4BF9-E238138BA76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2D8A6E2-113F-8B8A-2D37-285927426680}"/>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5F123B0D-4A1A-1265-2960-6A5C00FDA936}"/>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14</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4197335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345D4-FBD0-FF21-D5D2-9149724F4E0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397BB0D-C6B2-1990-0A26-DBE1D353B43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67308CC-568C-FE0B-BE52-368F125B0E7E}"/>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B772A6BB-9E6F-EC68-ADB6-3D404D708BF1}"/>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15</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21661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16</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3576336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39A1D-D3D9-90F9-C0AA-7F8D8EF346D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7B66DCA-3904-36D1-1925-207BEDB1956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9642C81-1D9D-E9BD-0E09-941E5D2E7E48}"/>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212D9DF4-55AA-0EDC-0F21-542ABDEE34FF}"/>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17</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27881145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0EB19-DA4F-650C-5EA3-0FA196620A1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192240A-3F2F-06AB-89C5-ED750BB9C8A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8CD4765-107A-9E77-69BF-88D93AA6AADC}"/>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0C5B79C8-4CEF-AF08-A6A9-7E44D9B240E3}"/>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18</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3025886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1742D-49FA-C8CB-6803-6CED76D6169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2228017-FDB9-FEB7-86CF-AA76EB1F190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31F881F-4E20-AFA9-D392-08786FE82A63}"/>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3AE444C3-FB36-4D2A-A0BC-F01D5A9E654C}"/>
              </a:ext>
            </a:extLst>
          </p:cNvPr>
          <p:cNvSpPr>
            <a:spLocks noGrp="1"/>
          </p:cNvSpPr>
          <p:nvPr>
            <p:ph type="sldNum" sz="quarter" idx="5"/>
          </p:nvPr>
        </p:nvSpPr>
        <p:spPr/>
        <p:txBody>
          <a:bodyPr/>
          <a:lstStyle/>
          <a:p>
            <a:pPr defTabSz="882487">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882487">
                <a:defRPr/>
              </a:pPr>
              <a:t>19</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37433033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68AB0-D400-3792-79B5-4D3C87DE818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586AB19-C676-F9FD-4D2A-9FB8A1BDB7A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57198FA-07CD-4BA1-C41E-950852C0E4E0}"/>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F4D0B36F-D864-1381-2913-D6498B7F2888}"/>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20</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4279123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EB078-BEB2-DE2C-0E2D-6F83B80A520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4663DFD-D8FA-59E3-231F-BE96AB6DF6B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2FB0FB1-3543-E057-D235-1B48DF6EF0EC}"/>
              </a:ext>
            </a:extLst>
          </p:cNvPr>
          <p:cNvSpPr>
            <a:spLocks noGrp="1"/>
          </p:cNvSpPr>
          <p:nvPr>
            <p:ph type="body" idx="1"/>
          </p:nvPr>
        </p:nvSpPr>
        <p:spPr/>
        <p:txBody>
          <a:bodyPr/>
          <a:lstStyle/>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330364A6-67E1-D834-A19C-3C03AD4C5FBC}"/>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21</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26753521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AC587-6175-A7BE-671E-5CBDDE1EE44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27504EE-6177-D553-2400-A6A3F106D36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522A687-8C06-AAD4-0EF3-2FCE54B2F0AB}"/>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8C5FAD54-385F-977C-D77C-A4749B1F8DAF}"/>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22</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21354284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56A95-CD34-1303-8540-90BCF87FCCF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E0DA89D-1DA0-98FE-0DF9-5222EE6243F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6F59EB5-69C2-68C1-37B5-6E1C68A6E17B}"/>
              </a:ext>
            </a:extLst>
          </p:cNvPr>
          <p:cNvSpPr>
            <a:spLocks noGrp="1"/>
          </p:cNvSpPr>
          <p:nvPr>
            <p:ph type="body" idx="1"/>
          </p:nvPr>
        </p:nvSpPr>
        <p:spPr/>
        <p:txBody>
          <a:bodyPr/>
          <a:lstStyle/>
          <a:p>
            <a:r>
              <a:rPr kumimoji="1" lang="ja-JP" altLang="en-US" dirty="0"/>
              <a:t>せとうち</a:t>
            </a:r>
            <a:r>
              <a:rPr kumimoji="1" lang="en-US" altLang="ja-JP" dirty="0"/>
              <a:t>DMO</a:t>
            </a:r>
            <a:r>
              <a:rPr kumimoji="1" lang="ja-JP" altLang="en-US" dirty="0"/>
              <a:t>の活動内容は大きく</a:t>
            </a:r>
            <a:r>
              <a:rPr kumimoji="1" lang="en-US" altLang="ja-JP" dirty="0"/>
              <a:t>3</a:t>
            </a:r>
            <a:r>
              <a:rPr kumimoji="1" lang="ja-JP" altLang="en-US" dirty="0"/>
              <a:t>つあります。</a:t>
            </a:r>
            <a:endParaRPr kumimoji="1" lang="en-US" altLang="ja-JP" dirty="0"/>
          </a:p>
          <a:p>
            <a:endParaRPr kumimoji="1" lang="en-US" altLang="ja-JP" dirty="0"/>
          </a:p>
          <a:p>
            <a:r>
              <a:rPr kumimoji="1" lang="ja-JP" altLang="en-US" dirty="0"/>
              <a:t>まず</a:t>
            </a:r>
            <a:r>
              <a:rPr kumimoji="1" lang="en-US" altLang="ja-JP" dirty="0"/>
              <a:t>1</a:t>
            </a:r>
            <a:r>
              <a:rPr kumimoji="1" lang="ja-JP" altLang="en-US" dirty="0"/>
              <a:t>つは、</a:t>
            </a:r>
            <a:r>
              <a:rPr kumimoji="1" lang="en-US" altLang="ja-JP" dirty="0"/>
              <a:t>『</a:t>
            </a:r>
            <a:r>
              <a:rPr kumimoji="1" lang="ja-JP" altLang="en-US" dirty="0"/>
              <a:t>マーケティング・プロモーション</a:t>
            </a:r>
            <a:r>
              <a:rPr kumimoji="1" lang="en-US" altLang="ja-JP" dirty="0"/>
              <a:t>』</a:t>
            </a:r>
            <a:r>
              <a:rPr kumimoji="1" lang="ja-JP" altLang="en-US" dirty="0"/>
              <a:t>です。</a:t>
            </a:r>
            <a:endParaRPr kumimoji="1" lang="en-US" altLang="ja-JP" dirty="0"/>
          </a:p>
          <a:p>
            <a:r>
              <a:rPr kumimoji="1" lang="ja-JP" altLang="en-US" dirty="0"/>
              <a:t>図左側の（一社）せとうち観光推進機構は、国内外の観光客に向けて</a:t>
            </a:r>
            <a:r>
              <a:rPr kumimoji="1" lang="en-US" altLang="ja-JP" dirty="0"/>
              <a:t>『</a:t>
            </a:r>
            <a:r>
              <a:rPr kumimoji="1" lang="ja-JP" altLang="en-US" dirty="0"/>
              <a:t>せとうち</a:t>
            </a:r>
            <a:r>
              <a:rPr kumimoji="1" lang="en-US" altLang="ja-JP" dirty="0"/>
              <a:t>』</a:t>
            </a:r>
            <a:r>
              <a:rPr kumimoji="1" lang="ja-JP" altLang="en-US" dirty="0"/>
              <a:t>というエリアを</a:t>
            </a:r>
            <a:endParaRPr kumimoji="1" lang="en-US" altLang="ja-JP" dirty="0"/>
          </a:p>
          <a:p>
            <a:r>
              <a:rPr kumimoji="1" lang="ja-JP" altLang="en-US" dirty="0"/>
              <a:t>「知ってもらい、旅先として選んでもらい、訪れてもらう」ためのマーケティング・プロモーションを行っています。</a:t>
            </a:r>
            <a:endParaRPr kumimoji="1" lang="en-US" altLang="ja-JP" dirty="0"/>
          </a:p>
        </p:txBody>
      </p:sp>
      <p:sp>
        <p:nvSpPr>
          <p:cNvPr id="4" name="スライド番号プレースホルダー 3">
            <a:extLst>
              <a:ext uri="{FF2B5EF4-FFF2-40B4-BE49-F238E27FC236}">
                <a16:creationId xmlns:a16="http://schemas.microsoft.com/office/drawing/2014/main" id="{2C7D0306-7E58-5915-1976-5D43B6306088}"/>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23</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2350044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B1EAC-D055-D672-6626-11702CC25FE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2CCAAFD-2649-CE88-3417-D2E2A4C2ED6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BDD280D-3136-5AC4-2C13-1DD591B0AC2C}"/>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FBE6CF42-21CB-38D1-D3E5-B50A07A4D4E7}"/>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24</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13152555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AB7C7-31CA-9362-505C-00E5EC187F8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34132A0-0086-EE96-E8CD-1B3EC6762A1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0936813-0A4E-29EB-8C68-D35CF6A594A5}"/>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38F96F38-784D-D952-6EFB-7A28D5588AF0}"/>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25</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15854434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B2B5A-A09C-548D-E4FF-4A59CBE7A33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81FA15F-7877-7BEE-408B-2A45EE912E7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1A90D8E-5266-CCC1-D1FC-731C9D12B6D5}"/>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A1017F3A-87D4-CF9B-B888-6E507A387867}"/>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26</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38428148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055E4-8920-2D46-EB6F-1A43FFD31CE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7E23743-DD6F-E6CE-FA6E-BE8722B8372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3EB11FC-0DA0-704D-A038-0D057A697E4A}"/>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D6238286-0521-EEDE-6C81-D233AF2D3886}"/>
              </a:ext>
            </a:extLst>
          </p:cNvPr>
          <p:cNvSpPr>
            <a:spLocks noGrp="1"/>
          </p:cNvSpPr>
          <p:nvPr>
            <p:ph type="sldNum" sz="quarter" idx="5"/>
          </p:nvPr>
        </p:nvSpPr>
        <p:spPr/>
        <p:txBody>
          <a:bodyPr/>
          <a:lstStyle/>
          <a:p>
            <a:pPr defTabSz="914345">
              <a:defRPr/>
            </a:pPr>
            <a:fld id="{CBBB900C-9086-4AAA-82A7-E20C154ABAE0}" type="slidenum">
              <a:rPr lang="ja-JP" altLang="en-US">
                <a:solidFill>
                  <a:prstClr val="black"/>
                </a:solidFill>
                <a:latin typeface="游ゴシック" panose="020F0502020204030204"/>
                <a:ea typeface="游ゴシック" panose="020B0400000000000000" pitchFamily="50" charset="-128"/>
              </a:rPr>
              <a:pPr defTabSz="914345">
                <a:defRPr/>
              </a:pPr>
              <a:t>27</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716337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76FF8F-9E2C-40A6-B298-D6A3D1415383}"/>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DB061FB-3EDD-4422-A068-6E1FCF819F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91015F2-B5C8-4993-9498-B5838E9E2712}"/>
              </a:ext>
            </a:extLst>
          </p:cNvPr>
          <p:cNvSpPr>
            <a:spLocks noGrp="1"/>
          </p:cNvSpPr>
          <p:nvPr>
            <p:ph type="dt" sz="half" idx="10"/>
          </p:nvPr>
        </p:nvSpPr>
        <p:spPr/>
        <p:txBody>
          <a:bodyPr/>
          <a:lstStyle/>
          <a:p>
            <a:fld id="{BE8496A2-C7E8-4D95-A35A-026EA3DD3E58}"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E0300E8A-E5C7-465E-A618-5FB8B03A66D8}"/>
              </a:ext>
            </a:extLst>
          </p:cNvPr>
          <p:cNvSpPr>
            <a:spLocks noGrp="1"/>
          </p:cNvSpPr>
          <p:nvPr>
            <p:ph type="ftr" sz="quarter" idx="11"/>
          </p:nvPr>
        </p:nvSpPr>
        <p:spPr/>
        <p:txBody>
          <a:bodyPr/>
          <a:lstStyle/>
          <a:p>
            <a:endParaRPr kumimoji="1" lang="ja-JP" altLang="en-US" dirty="0"/>
          </a:p>
        </p:txBody>
      </p:sp>
      <p:sp>
        <p:nvSpPr>
          <p:cNvPr id="6" name="スライド番号プレースホルダー 5">
            <a:extLst>
              <a:ext uri="{FF2B5EF4-FFF2-40B4-BE49-F238E27FC236}">
                <a16:creationId xmlns:a16="http://schemas.microsoft.com/office/drawing/2014/main" id="{3BD40F65-2CA0-401A-9F48-3A027CF9022C}"/>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
        <p:nvSpPr>
          <p:cNvPr id="7" name="テキスト ボックス 6">
            <a:extLst>
              <a:ext uri="{FF2B5EF4-FFF2-40B4-BE49-F238E27FC236}">
                <a16:creationId xmlns:a16="http://schemas.microsoft.com/office/drawing/2014/main" id="{68B98961-18EB-4DA4-AD2B-9E297862B148}"/>
              </a:ext>
            </a:extLst>
          </p:cNvPr>
          <p:cNvSpPr txBox="1"/>
          <p:nvPr userDrawn="1"/>
        </p:nvSpPr>
        <p:spPr>
          <a:xfrm>
            <a:off x="8242300" y="6488112"/>
            <a:ext cx="2553584" cy="153888"/>
          </a:xfrm>
          <a:prstGeom prst="rect">
            <a:avLst/>
          </a:prstGeom>
          <a:noFill/>
        </p:spPr>
        <p:txBody>
          <a:bodyPr wrap="none" lIns="0" tIns="0" rIns="0" bIns="0" rtlCol="0">
            <a:spAutoFit/>
          </a:bodyPr>
          <a:lstStyle/>
          <a:p>
            <a:r>
              <a:rPr lang="en-US" altLang="ja-JP" sz="1000" i="1" dirty="0">
                <a:solidFill>
                  <a:schemeClr val="tx1">
                    <a:lumMod val="50000"/>
                    <a:lumOff val="50000"/>
                  </a:schemeClr>
                </a:solidFill>
                <a:latin typeface="+mn-lt"/>
                <a:ea typeface="+mn-ea"/>
              </a:rPr>
              <a:t>© 2019 Setouchi</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DMO</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All</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Rights</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Reserved.</a:t>
            </a:r>
            <a:endParaRPr lang="ja-JP" altLang="en-US" sz="1000" i="1" dirty="0">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2552926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9D4AF1-FCE8-47B6-B16F-3B4389BBFC5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3A5AE20-B6BE-4780-82B1-3C880CF2806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A8EB531-6019-49EC-AE13-92CC453BF460}"/>
              </a:ext>
            </a:extLst>
          </p:cNvPr>
          <p:cNvSpPr>
            <a:spLocks noGrp="1"/>
          </p:cNvSpPr>
          <p:nvPr>
            <p:ph type="dt" sz="half" idx="10"/>
          </p:nvPr>
        </p:nvSpPr>
        <p:spPr/>
        <p:txBody>
          <a:bodyPr/>
          <a:lstStyle/>
          <a:p>
            <a:fld id="{BF3AAE77-239F-49C0-87C7-23702C60A8B9}"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446B6467-0565-4F9E-ACF0-28921C1BEA4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795DF15-8637-404F-991D-A5B4DAB28755}"/>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470297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70F10B-215C-4F6B-B825-7295C6B29F1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17606AB-6C72-4D91-B403-591FDF5295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F8AFD34-D5B6-425A-BFAE-AC27EAE05B47}"/>
              </a:ext>
            </a:extLst>
          </p:cNvPr>
          <p:cNvSpPr>
            <a:spLocks noGrp="1"/>
          </p:cNvSpPr>
          <p:nvPr>
            <p:ph type="dt" sz="half" idx="10"/>
          </p:nvPr>
        </p:nvSpPr>
        <p:spPr/>
        <p:txBody>
          <a:bodyPr/>
          <a:lstStyle/>
          <a:p>
            <a:fld id="{3691C9CF-C3C3-4E19-94CD-4A04E027056C}"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BD4608E0-A22D-4893-AB9B-10D803BA1D5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69E8E47-DEB2-4CE8-A903-48CDAABD55ED}"/>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1357427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DF9DD0-A9BB-4A84-91BC-C83FF744418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E4B1394-1B06-4C83-B222-36D88BC7E6E8}"/>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9CE79F9-F7EC-417B-B1D0-1BD6E80DCB4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8BB664A-A5CF-409A-A1B8-755D47E17492}"/>
              </a:ext>
            </a:extLst>
          </p:cNvPr>
          <p:cNvSpPr>
            <a:spLocks noGrp="1"/>
          </p:cNvSpPr>
          <p:nvPr>
            <p:ph type="dt" sz="half" idx="10"/>
          </p:nvPr>
        </p:nvSpPr>
        <p:spPr/>
        <p:txBody>
          <a:bodyPr/>
          <a:lstStyle/>
          <a:p>
            <a:fld id="{62F81409-0AE3-4620-8A02-AA1EBC02FF9E}" type="datetime1">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F002CAFD-15EC-4118-B44D-F3058FE2833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E8E1542-FE5D-40BE-9D8D-F6F098760E44}"/>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4013185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96F7C8-4653-4E36-B550-2DE2FD48D1D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DC16409-E43E-4EC0-855F-AC09FB3A97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52A3D604-7675-472F-9AA2-1A25EE429C6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3D88972-5DB3-47D3-8795-4E0A4510A5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DCCDE56-1FAD-4586-8313-7D19F217ABA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75764C1-33AE-4E4E-9C52-247F04CB81A9}"/>
              </a:ext>
            </a:extLst>
          </p:cNvPr>
          <p:cNvSpPr>
            <a:spLocks noGrp="1"/>
          </p:cNvSpPr>
          <p:nvPr>
            <p:ph type="dt" sz="half" idx="10"/>
          </p:nvPr>
        </p:nvSpPr>
        <p:spPr/>
        <p:txBody>
          <a:bodyPr/>
          <a:lstStyle/>
          <a:p>
            <a:fld id="{23BAD44F-796D-4CB2-8781-607A2479552F}" type="datetime1">
              <a:rPr kumimoji="1" lang="ja-JP" altLang="en-US" smtClean="0"/>
              <a:t>2026/10/9</a:t>
            </a:fld>
            <a:endParaRPr kumimoji="1" lang="ja-JP" altLang="en-US"/>
          </a:p>
        </p:txBody>
      </p:sp>
      <p:sp>
        <p:nvSpPr>
          <p:cNvPr id="8" name="フッター プレースホルダー 7">
            <a:extLst>
              <a:ext uri="{FF2B5EF4-FFF2-40B4-BE49-F238E27FC236}">
                <a16:creationId xmlns:a16="http://schemas.microsoft.com/office/drawing/2014/main" id="{DE80F935-720F-42B0-9D9E-663995067D6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FF676C7-F6DD-4240-BD73-FC7AA93A464E}"/>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840989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BEFCC7-C83C-4E3E-875F-F9E0FE6CA03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1501187-3B89-4543-8D0C-66746E0D8367}"/>
              </a:ext>
            </a:extLst>
          </p:cNvPr>
          <p:cNvSpPr>
            <a:spLocks noGrp="1"/>
          </p:cNvSpPr>
          <p:nvPr>
            <p:ph type="dt" sz="half" idx="10"/>
          </p:nvPr>
        </p:nvSpPr>
        <p:spPr/>
        <p:txBody>
          <a:bodyPr/>
          <a:lstStyle/>
          <a:p>
            <a:fld id="{2AE214F0-5FCF-42AC-9F0E-EA58B0AB933D}" type="datetime1">
              <a:rPr kumimoji="1" lang="ja-JP" altLang="en-US" smtClean="0"/>
              <a:t>2026/10/9</a:t>
            </a:fld>
            <a:endParaRPr kumimoji="1" lang="ja-JP" altLang="en-US"/>
          </a:p>
        </p:txBody>
      </p:sp>
      <p:sp>
        <p:nvSpPr>
          <p:cNvPr id="4" name="フッター プレースホルダー 3">
            <a:extLst>
              <a:ext uri="{FF2B5EF4-FFF2-40B4-BE49-F238E27FC236}">
                <a16:creationId xmlns:a16="http://schemas.microsoft.com/office/drawing/2014/main" id="{ED519AFD-2306-46AF-9A18-D7E8D1DD1C4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84C635A-D941-4ACF-919F-AFAB90D608FD}"/>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1139349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CFFB5D7-12EE-41C9-A2DC-6CC9B4649BCA}"/>
              </a:ext>
            </a:extLst>
          </p:cNvPr>
          <p:cNvSpPr>
            <a:spLocks noGrp="1"/>
          </p:cNvSpPr>
          <p:nvPr>
            <p:ph type="dt" sz="half" idx="10"/>
          </p:nvPr>
        </p:nvSpPr>
        <p:spPr/>
        <p:txBody>
          <a:bodyPr/>
          <a:lstStyle/>
          <a:p>
            <a:fld id="{64510CA5-48FD-41E3-BFD0-4810C7E5F5AA}" type="datetime1">
              <a:rPr kumimoji="1" lang="ja-JP" altLang="en-US" smtClean="0"/>
              <a:t>2026/10/9</a:t>
            </a:fld>
            <a:endParaRPr kumimoji="1" lang="ja-JP" altLang="en-US"/>
          </a:p>
        </p:txBody>
      </p:sp>
      <p:sp>
        <p:nvSpPr>
          <p:cNvPr id="3" name="フッター プレースホルダー 2">
            <a:extLst>
              <a:ext uri="{FF2B5EF4-FFF2-40B4-BE49-F238E27FC236}">
                <a16:creationId xmlns:a16="http://schemas.microsoft.com/office/drawing/2014/main" id="{6F14D050-D2CF-4F44-9FC5-C543EBEF1AA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ED338CC-34FC-4F47-83A9-1F0C12A9906D}"/>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4009492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C8A48D-4DDC-42A7-9D97-B30CA45893B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103D59F-9549-46D6-9160-FC28A8A76B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5440DEF-0F75-4E4A-85EF-56AFB8B9AB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0FE287E-46B4-4205-A3CB-DEE935576DB5}"/>
              </a:ext>
            </a:extLst>
          </p:cNvPr>
          <p:cNvSpPr>
            <a:spLocks noGrp="1"/>
          </p:cNvSpPr>
          <p:nvPr>
            <p:ph type="dt" sz="half" idx="10"/>
          </p:nvPr>
        </p:nvSpPr>
        <p:spPr/>
        <p:txBody>
          <a:bodyPr/>
          <a:lstStyle/>
          <a:p>
            <a:fld id="{C03CE4B9-9922-4CA9-A357-1E912F0A60A8}" type="datetime1">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23577982-CAB1-4B5F-AA2A-A809E28D6F8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27260AC-58CE-4179-93D2-5819111E70A0}"/>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3869724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DC6462-AFFB-40FD-BF3E-391B3800972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4B848A6-4D8F-4418-ADC4-CD80AED3A1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E0B37D9-6B86-47B7-B1F9-B6C285044A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08BE894-F4A3-4648-B4DB-886249766572}"/>
              </a:ext>
            </a:extLst>
          </p:cNvPr>
          <p:cNvSpPr>
            <a:spLocks noGrp="1"/>
          </p:cNvSpPr>
          <p:nvPr>
            <p:ph type="dt" sz="half" idx="10"/>
          </p:nvPr>
        </p:nvSpPr>
        <p:spPr/>
        <p:txBody>
          <a:bodyPr/>
          <a:lstStyle/>
          <a:p>
            <a:fld id="{A88FF74D-7927-4592-BE2D-4FF2DF326FA1}" type="datetime1">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9C9A31D2-04D5-458A-AC4F-6D3316B7446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B36CF2A-9770-439E-845C-245A647439DF}"/>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933926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4626C-A05D-4847-9316-9287A0A4191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C51489D-F083-4AA0-9FA2-29CB5C0E4CB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38CF6DC-E382-4AC5-8DD4-4F08FC5929D6}"/>
              </a:ext>
            </a:extLst>
          </p:cNvPr>
          <p:cNvSpPr>
            <a:spLocks noGrp="1"/>
          </p:cNvSpPr>
          <p:nvPr>
            <p:ph type="dt" sz="half" idx="10"/>
          </p:nvPr>
        </p:nvSpPr>
        <p:spPr/>
        <p:txBody>
          <a:bodyPr/>
          <a:lstStyle/>
          <a:p>
            <a:fld id="{0443366A-7033-4528-864B-C0078D135DD6}"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87962FE8-5DE4-4BC7-8BBA-1F6ACB8FB94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ABF22BA-FA5E-4C6F-B8BB-DDC55C7C4653}"/>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113635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1F492C7-B80E-47F5-987A-F9FF1533420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D50F4A8-A2C4-4F15-854D-DE0199BFC502}"/>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99BD51D-6D43-4A43-BBE7-5E93E2F5C159}"/>
              </a:ext>
            </a:extLst>
          </p:cNvPr>
          <p:cNvSpPr>
            <a:spLocks noGrp="1"/>
          </p:cNvSpPr>
          <p:nvPr>
            <p:ph type="dt" sz="half" idx="10"/>
          </p:nvPr>
        </p:nvSpPr>
        <p:spPr/>
        <p:txBody>
          <a:bodyPr/>
          <a:lstStyle/>
          <a:p>
            <a:fld id="{CB47513E-41CE-46DA-84AF-26581B098183}"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C1900A6D-FCE6-4D9F-838B-7A769A68AC4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9D61E90-CB60-45B2-9E58-2DE36ACD9E5E}"/>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97134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白バック">
    <p:spTree>
      <p:nvGrpSpPr>
        <p:cNvPr id="1" name=""/>
        <p:cNvGrpSpPr/>
        <p:nvPr/>
      </p:nvGrpSpPr>
      <p:grpSpPr>
        <a:xfrm>
          <a:off x="0" y="0"/>
          <a:ext cx="0" cy="0"/>
          <a:chOff x="0" y="0"/>
          <a:chExt cx="0" cy="0"/>
        </a:xfrm>
      </p:grpSpPr>
      <p:sp>
        <p:nvSpPr>
          <p:cNvPr id="5" name="テキスト ボックス 4"/>
          <p:cNvSpPr txBox="1"/>
          <p:nvPr userDrawn="1"/>
        </p:nvSpPr>
        <p:spPr>
          <a:xfrm>
            <a:off x="9060291" y="6551254"/>
            <a:ext cx="2513592" cy="272020"/>
          </a:xfrm>
          <a:prstGeom prst="rect">
            <a:avLst/>
          </a:prstGeom>
          <a:noFill/>
        </p:spPr>
        <p:txBody>
          <a:bodyPr wrap="none" lIns="0" tIns="0" rIns="0" bIns="0" rtlCol="0" anchor="ctr" anchorCtr="0">
            <a:noAutofit/>
          </a:bodyPr>
          <a:lstStyle/>
          <a:p>
            <a:pPr algn="ctr"/>
            <a:r>
              <a:rPr lang="en-US" altLang="ja-JP" sz="907" i="1" dirty="0">
                <a:solidFill>
                  <a:schemeClr val="tx1">
                    <a:lumMod val="50000"/>
                    <a:lumOff val="50000"/>
                  </a:schemeClr>
                </a:solidFill>
                <a:latin typeface="+mn-lt"/>
                <a:ea typeface="+mn-ea"/>
              </a:rPr>
              <a:t>© Setouchi</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DMO</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All</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Rights</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Reserved.</a:t>
            </a:r>
            <a:endParaRPr lang="ja-JP" altLang="en-US" sz="907" i="1" dirty="0">
              <a:solidFill>
                <a:schemeClr val="tx1">
                  <a:lumMod val="50000"/>
                  <a:lumOff val="50000"/>
                </a:schemeClr>
              </a:solidFill>
              <a:latin typeface="+mn-lt"/>
              <a:ea typeface="+mn-ea"/>
            </a:endParaRPr>
          </a:p>
        </p:txBody>
      </p:sp>
      <p:sp>
        <p:nvSpPr>
          <p:cNvPr id="6" name="タイトル 10">
            <a:extLst>
              <a:ext uri="{FF2B5EF4-FFF2-40B4-BE49-F238E27FC236}">
                <a16:creationId xmlns:a16="http://schemas.microsoft.com/office/drawing/2014/main" id="{1E6A7E22-AF54-4818-9CEE-96422ABEA0AF}"/>
              </a:ext>
            </a:extLst>
          </p:cNvPr>
          <p:cNvSpPr txBox="1">
            <a:spLocks/>
          </p:cNvSpPr>
          <p:nvPr userDrawn="1"/>
        </p:nvSpPr>
        <p:spPr>
          <a:xfrm>
            <a:off x="0" y="-1"/>
            <a:ext cx="12192000" cy="693421"/>
          </a:xfrm>
          <a:prstGeom prst="rect">
            <a:avLst/>
          </a:prstGeom>
          <a:solidFill>
            <a:srgbClr val="82CDE0"/>
          </a:solidFill>
        </p:spPr>
        <p:txBody>
          <a:bodyPr vert="horz" lIns="100796" tIns="50398" rIns="100796" bIns="50398" rtlCol="0" anchor="ctr">
            <a:normAutofit fontScale="97500"/>
          </a:bodyPr>
          <a:lstStyle>
            <a:lvl1pPr algn="l" defTabSz="755963" rtl="0" eaLnBrk="1" latinLnBrk="0" hangingPunct="1">
              <a:lnSpc>
                <a:spcPct val="90000"/>
              </a:lnSpc>
              <a:spcBef>
                <a:spcPct val="0"/>
              </a:spcBef>
              <a:buNone/>
              <a:defRPr kumimoji="1" sz="3638" kern="1200">
                <a:solidFill>
                  <a:schemeClr val="tx1"/>
                </a:solidFill>
                <a:latin typeface="+mj-lt"/>
                <a:ea typeface="+mj-ea"/>
                <a:cs typeface="+mj-cs"/>
              </a:defRPr>
            </a:lvl1pPr>
          </a:lstStyle>
          <a:p>
            <a:pPr defTabSz="685800"/>
            <a:endParaRPr lang="ja-JP" altLang="en-US" sz="2800" dirty="0">
              <a:solidFill>
                <a:schemeClr val="bg1"/>
              </a:solidFill>
              <a:latin typeface="HGPｺﾞｼｯｸM" panose="020B0600000000000000" pitchFamily="50" charset="-128"/>
              <a:ea typeface="HGPｺﾞｼｯｸM" panose="020B0600000000000000" pitchFamily="50" charset="-128"/>
            </a:endParaRPr>
          </a:p>
        </p:txBody>
      </p:sp>
      <p:sp>
        <p:nvSpPr>
          <p:cNvPr id="8" name="正方形/長方形 7">
            <a:extLst>
              <a:ext uri="{FF2B5EF4-FFF2-40B4-BE49-F238E27FC236}">
                <a16:creationId xmlns:a16="http://schemas.microsoft.com/office/drawing/2014/main" id="{FB407764-D674-4672-B195-95D14C1486E6}"/>
              </a:ext>
            </a:extLst>
          </p:cNvPr>
          <p:cNvSpPr/>
          <p:nvPr userDrawn="1"/>
        </p:nvSpPr>
        <p:spPr>
          <a:xfrm>
            <a:off x="0" y="108181"/>
            <a:ext cx="12192000" cy="5601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endParaRPr kumimoji="1" lang="ja-JP" altLang="en-US" sz="1400" dirty="0">
              <a:solidFill>
                <a:schemeClr val="tx1">
                  <a:lumMod val="65000"/>
                  <a:lumOff val="35000"/>
                </a:schemeClr>
              </a:solidFill>
            </a:endParaRPr>
          </a:p>
        </p:txBody>
      </p:sp>
      <p:sp>
        <p:nvSpPr>
          <p:cNvPr id="9" name="タイトル 1">
            <a:extLst>
              <a:ext uri="{FF2B5EF4-FFF2-40B4-BE49-F238E27FC236}">
                <a16:creationId xmlns:a16="http://schemas.microsoft.com/office/drawing/2014/main" id="{F636AE66-2183-4F18-BF71-964FDBEF1576}"/>
              </a:ext>
            </a:extLst>
          </p:cNvPr>
          <p:cNvSpPr>
            <a:spLocks noGrp="1"/>
          </p:cNvSpPr>
          <p:nvPr>
            <p:ph type="title"/>
          </p:nvPr>
        </p:nvSpPr>
        <p:spPr>
          <a:xfrm>
            <a:off x="-6895" y="138143"/>
            <a:ext cx="11567160" cy="618385"/>
          </a:xfrm>
        </p:spPr>
        <p:txBody>
          <a:bodyPr>
            <a:noAutofit/>
          </a:bodyPr>
          <a:lstStyle>
            <a:lvl1pPr>
              <a:defRPr sz="3600" b="0">
                <a:solidFill>
                  <a:schemeClr val="tx1">
                    <a:lumMod val="75000"/>
                    <a:lumOff val="25000"/>
                  </a:schemeClr>
                </a:solidFill>
                <a:latin typeface="+mn-lt"/>
              </a:defRPr>
            </a:lvl1pPr>
          </a:lstStyle>
          <a:p>
            <a:r>
              <a:rPr kumimoji="1" lang="ja-JP" altLang="en-US"/>
              <a:t>マスター タイトルの書式設定</a:t>
            </a:r>
          </a:p>
        </p:txBody>
      </p:sp>
      <p:sp>
        <p:nvSpPr>
          <p:cNvPr id="10" name="スライド番号プレースホルダー 5">
            <a:extLst>
              <a:ext uri="{FF2B5EF4-FFF2-40B4-BE49-F238E27FC236}">
                <a16:creationId xmlns:a16="http://schemas.microsoft.com/office/drawing/2014/main" id="{6166F441-BC22-4561-A167-E7EF6DA37255}"/>
              </a:ext>
            </a:extLst>
          </p:cNvPr>
          <p:cNvSpPr>
            <a:spLocks noGrp="1"/>
          </p:cNvSpPr>
          <p:nvPr>
            <p:ph type="sldNum" sz="quarter" idx="12"/>
          </p:nvPr>
        </p:nvSpPr>
        <p:spPr>
          <a:xfrm>
            <a:off x="11660969" y="6458149"/>
            <a:ext cx="493388" cy="365125"/>
          </a:xfrm>
        </p:spPr>
        <p:txBody>
          <a:bodyPr/>
          <a:lstStyle/>
          <a:p>
            <a:fld id="{E980E433-843A-48A0-9EF1-9A0E96EC2A95}" type="slidenum">
              <a:rPr kumimoji="1" lang="ja-JP" altLang="en-US" smtClean="0"/>
              <a:t>‹#›</a:t>
            </a:fld>
            <a:endParaRPr kumimoji="1" lang="ja-JP" altLang="en-US"/>
          </a:p>
        </p:txBody>
      </p:sp>
      <p:pic>
        <p:nvPicPr>
          <p:cNvPr id="4" name="図 3">
            <a:extLst>
              <a:ext uri="{FF2B5EF4-FFF2-40B4-BE49-F238E27FC236}">
                <a16:creationId xmlns:a16="http://schemas.microsoft.com/office/drawing/2014/main" id="{0B83A33F-5382-3C47-F0B5-9A215FEF4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511220" y="12950"/>
            <a:ext cx="655380" cy="655380"/>
          </a:xfrm>
          <a:prstGeom prst="rect">
            <a:avLst/>
          </a:prstGeom>
        </p:spPr>
      </p:pic>
    </p:spTree>
    <p:extLst>
      <p:ext uri="{BB962C8B-B14F-4D97-AF65-F5344CB8AC3E}">
        <p14:creationId xmlns:p14="http://schemas.microsoft.com/office/powerpoint/2010/main" val="511179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白バック">
    <p:spTree>
      <p:nvGrpSpPr>
        <p:cNvPr id="1" name=""/>
        <p:cNvGrpSpPr/>
        <p:nvPr/>
      </p:nvGrpSpPr>
      <p:grpSpPr>
        <a:xfrm>
          <a:off x="0" y="0"/>
          <a:ext cx="0" cy="0"/>
          <a:chOff x="0" y="0"/>
          <a:chExt cx="0" cy="0"/>
        </a:xfrm>
      </p:grpSpPr>
      <p:sp>
        <p:nvSpPr>
          <p:cNvPr id="6" name="タイトル 10">
            <a:extLst>
              <a:ext uri="{FF2B5EF4-FFF2-40B4-BE49-F238E27FC236}">
                <a16:creationId xmlns:a16="http://schemas.microsoft.com/office/drawing/2014/main" id="{1E6A7E22-AF54-4818-9CEE-96422ABEA0AF}"/>
              </a:ext>
            </a:extLst>
          </p:cNvPr>
          <p:cNvSpPr txBox="1">
            <a:spLocks/>
          </p:cNvSpPr>
          <p:nvPr userDrawn="1"/>
        </p:nvSpPr>
        <p:spPr>
          <a:xfrm>
            <a:off x="0" y="-1"/>
            <a:ext cx="12192000" cy="693421"/>
          </a:xfrm>
          <a:prstGeom prst="rect">
            <a:avLst/>
          </a:prstGeom>
          <a:solidFill>
            <a:schemeClr val="accent1">
              <a:lumMod val="40000"/>
              <a:lumOff val="60000"/>
            </a:schemeClr>
          </a:solidFill>
        </p:spPr>
        <p:txBody>
          <a:bodyPr vert="horz" lIns="100796" tIns="50398" rIns="100796" bIns="50398" rtlCol="0" anchor="ctr">
            <a:normAutofit fontScale="97500"/>
          </a:bodyPr>
          <a:lstStyle>
            <a:lvl1pPr algn="l" defTabSz="755963" rtl="0" eaLnBrk="1" latinLnBrk="0" hangingPunct="1">
              <a:lnSpc>
                <a:spcPct val="90000"/>
              </a:lnSpc>
              <a:spcBef>
                <a:spcPct val="0"/>
              </a:spcBef>
              <a:buNone/>
              <a:defRPr kumimoji="1" sz="3638" kern="1200">
                <a:solidFill>
                  <a:schemeClr val="tx1"/>
                </a:solidFill>
                <a:latin typeface="+mj-lt"/>
                <a:ea typeface="+mj-ea"/>
                <a:cs typeface="+mj-cs"/>
              </a:defRPr>
            </a:lvl1pPr>
          </a:lstStyle>
          <a:p>
            <a:pPr defTabSz="685800"/>
            <a:endParaRPr lang="ja-JP" altLang="en-US" sz="2800" dirty="0">
              <a:solidFill>
                <a:schemeClr val="bg1"/>
              </a:solidFill>
              <a:latin typeface="HGPｺﾞｼｯｸM" panose="020B0600000000000000" pitchFamily="50" charset="-128"/>
              <a:ea typeface="HGPｺﾞｼｯｸM" panose="020B0600000000000000" pitchFamily="50" charset="-128"/>
            </a:endParaRPr>
          </a:p>
        </p:txBody>
      </p:sp>
      <p:sp>
        <p:nvSpPr>
          <p:cNvPr id="8" name="正方形/長方形 7">
            <a:extLst>
              <a:ext uri="{FF2B5EF4-FFF2-40B4-BE49-F238E27FC236}">
                <a16:creationId xmlns:a16="http://schemas.microsoft.com/office/drawing/2014/main" id="{FB407764-D674-4672-B195-95D14C1486E6}"/>
              </a:ext>
            </a:extLst>
          </p:cNvPr>
          <p:cNvSpPr/>
          <p:nvPr userDrawn="1"/>
        </p:nvSpPr>
        <p:spPr>
          <a:xfrm>
            <a:off x="0" y="108181"/>
            <a:ext cx="12192000" cy="5601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endParaRPr kumimoji="1" lang="ja-JP" altLang="en-US" sz="1400" dirty="0">
              <a:solidFill>
                <a:schemeClr val="tx1">
                  <a:lumMod val="65000"/>
                  <a:lumOff val="35000"/>
                </a:schemeClr>
              </a:solidFill>
            </a:endParaRPr>
          </a:p>
        </p:txBody>
      </p:sp>
      <p:sp>
        <p:nvSpPr>
          <p:cNvPr id="9" name="タイトル 1">
            <a:extLst>
              <a:ext uri="{FF2B5EF4-FFF2-40B4-BE49-F238E27FC236}">
                <a16:creationId xmlns:a16="http://schemas.microsoft.com/office/drawing/2014/main" id="{F636AE66-2183-4F18-BF71-964FDBEF1576}"/>
              </a:ext>
            </a:extLst>
          </p:cNvPr>
          <p:cNvSpPr>
            <a:spLocks noGrp="1"/>
          </p:cNvSpPr>
          <p:nvPr>
            <p:ph type="title"/>
          </p:nvPr>
        </p:nvSpPr>
        <p:spPr>
          <a:xfrm>
            <a:off x="-6895" y="138143"/>
            <a:ext cx="11567160" cy="618385"/>
          </a:xfrm>
        </p:spPr>
        <p:txBody>
          <a:bodyPr>
            <a:noAutofit/>
          </a:bodyPr>
          <a:lstStyle>
            <a:lvl1pPr>
              <a:defRPr sz="3600" b="0">
                <a:solidFill>
                  <a:schemeClr val="tx1">
                    <a:lumMod val="75000"/>
                    <a:lumOff val="25000"/>
                  </a:schemeClr>
                </a:solidFill>
                <a:latin typeface="+mn-lt"/>
              </a:defRPr>
            </a:lvl1pPr>
          </a:lstStyle>
          <a:p>
            <a:r>
              <a:rPr kumimoji="1" lang="ja-JP" altLang="en-US"/>
              <a:t>マスター タイトルの書式設定</a:t>
            </a:r>
          </a:p>
        </p:txBody>
      </p:sp>
      <p:sp>
        <p:nvSpPr>
          <p:cNvPr id="10" name="スライド番号プレースホルダー 5">
            <a:extLst>
              <a:ext uri="{FF2B5EF4-FFF2-40B4-BE49-F238E27FC236}">
                <a16:creationId xmlns:a16="http://schemas.microsoft.com/office/drawing/2014/main" id="{6166F441-BC22-4561-A167-E7EF6DA37255}"/>
              </a:ext>
            </a:extLst>
          </p:cNvPr>
          <p:cNvSpPr>
            <a:spLocks noGrp="1"/>
          </p:cNvSpPr>
          <p:nvPr>
            <p:ph type="sldNum" sz="quarter" idx="12"/>
          </p:nvPr>
        </p:nvSpPr>
        <p:spPr>
          <a:xfrm>
            <a:off x="11660969" y="6458149"/>
            <a:ext cx="493388" cy="365125"/>
          </a:xfrm>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3586381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76FF8F-9E2C-40A6-B298-D6A3D1415383}"/>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DB061FB-3EDD-4422-A068-6E1FCF819F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91015F2-B5C8-4993-9498-B5838E9E2712}"/>
              </a:ext>
            </a:extLst>
          </p:cNvPr>
          <p:cNvSpPr>
            <a:spLocks noGrp="1"/>
          </p:cNvSpPr>
          <p:nvPr>
            <p:ph type="dt" sz="half" idx="10"/>
          </p:nvPr>
        </p:nvSpPr>
        <p:spPr/>
        <p:txBody>
          <a:bodyPr/>
          <a:lstStyle/>
          <a:p>
            <a:fld id="{BE8496A2-C7E8-4D95-A35A-026EA3DD3E58}"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E0300E8A-E5C7-465E-A618-5FB8B03A66D8}"/>
              </a:ext>
            </a:extLst>
          </p:cNvPr>
          <p:cNvSpPr>
            <a:spLocks noGrp="1"/>
          </p:cNvSpPr>
          <p:nvPr>
            <p:ph type="ftr" sz="quarter" idx="11"/>
          </p:nvPr>
        </p:nvSpPr>
        <p:spPr/>
        <p:txBody>
          <a:bodyPr/>
          <a:lstStyle/>
          <a:p>
            <a:endParaRPr kumimoji="1" lang="ja-JP" altLang="en-US" dirty="0"/>
          </a:p>
        </p:txBody>
      </p:sp>
      <p:sp>
        <p:nvSpPr>
          <p:cNvPr id="6" name="スライド番号プレースホルダー 5">
            <a:extLst>
              <a:ext uri="{FF2B5EF4-FFF2-40B4-BE49-F238E27FC236}">
                <a16:creationId xmlns:a16="http://schemas.microsoft.com/office/drawing/2014/main" id="{3BD40F65-2CA0-401A-9F48-3A027CF9022C}"/>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
        <p:nvSpPr>
          <p:cNvPr id="7" name="テキスト ボックス 6">
            <a:extLst>
              <a:ext uri="{FF2B5EF4-FFF2-40B4-BE49-F238E27FC236}">
                <a16:creationId xmlns:a16="http://schemas.microsoft.com/office/drawing/2014/main" id="{68B98961-18EB-4DA4-AD2B-9E297862B148}"/>
              </a:ext>
            </a:extLst>
          </p:cNvPr>
          <p:cNvSpPr txBox="1"/>
          <p:nvPr userDrawn="1"/>
        </p:nvSpPr>
        <p:spPr>
          <a:xfrm>
            <a:off x="8242300" y="6488112"/>
            <a:ext cx="2553584" cy="153888"/>
          </a:xfrm>
          <a:prstGeom prst="rect">
            <a:avLst/>
          </a:prstGeom>
          <a:noFill/>
        </p:spPr>
        <p:txBody>
          <a:bodyPr wrap="none" lIns="0" tIns="0" rIns="0" bIns="0" rtlCol="0">
            <a:spAutoFit/>
          </a:bodyPr>
          <a:lstStyle/>
          <a:p>
            <a:r>
              <a:rPr lang="en-US" altLang="ja-JP" sz="1000" i="1" dirty="0">
                <a:solidFill>
                  <a:schemeClr val="tx1">
                    <a:lumMod val="50000"/>
                    <a:lumOff val="50000"/>
                  </a:schemeClr>
                </a:solidFill>
                <a:latin typeface="+mn-lt"/>
                <a:ea typeface="+mn-ea"/>
              </a:rPr>
              <a:t>© 2019 Setouchi</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DMO</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All</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Rights</a:t>
            </a:r>
            <a:r>
              <a:rPr lang="ja-JP" altLang="en-US" sz="1000" i="1" dirty="0">
                <a:solidFill>
                  <a:schemeClr val="tx1">
                    <a:lumMod val="50000"/>
                    <a:lumOff val="50000"/>
                  </a:schemeClr>
                </a:solidFill>
                <a:latin typeface="+mn-lt"/>
                <a:ea typeface="+mn-ea"/>
              </a:rPr>
              <a:t> </a:t>
            </a:r>
            <a:r>
              <a:rPr lang="en-US" altLang="ja-JP" sz="1000" i="1" dirty="0">
                <a:solidFill>
                  <a:schemeClr val="tx1">
                    <a:lumMod val="50000"/>
                    <a:lumOff val="50000"/>
                  </a:schemeClr>
                </a:solidFill>
                <a:latin typeface="+mn-lt"/>
                <a:ea typeface="+mn-ea"/>
              </a:rPr>
              <a:t>Reserved.</a:t>
            </a:r>
            <a:endParaRPr lang="ja-JP" altLang="en-US" sz="1000" i="1" dirty="0">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4285947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9D4AF1-FCE8-47B6-B16F-3B4389BBFC5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3A5AE20-B6BE-4780-82B1-3C880CF2806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A8EB531-6019-49EC-AE13-92CC453BF460}"/>
              </a:ext>
            </a:extLst>
          </p:cNvPr>
          <p:cNvSpPr>
            <a:spLocks noGrp="1"/>
          </p:cNvSpPr>
          <p:nvPr>
            <p:ph type="dt" sz="half" idx="10"/>
          </p:nvPr>
        </p:nvSpPr>
        <p:spPr/>
        <p:txBody>
          <a:bodyPr/>
          <a:lstStyle/>
          <a:p>
            <a:fld id="{BF3AAE77-239F-49C0-87C7-23702C60A8B9}"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446B6467-0565-4F9E-ACF0-28921C1BEA4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795DF15-8637-404F-991D-A5B4DAB28755}"/>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3793647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70F10B-215C-4F6B-B825-7295C6B29F1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17606AB-6C72-4D91-B403-591FDF5295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F8AFD34-D5B6-425A-BFAE-AC27EAE05B47}"/>
              </a:ext>
            </a:extLst>
          </p:cNvPr>
          <p:cNvSpPr>
            <a:spLocks noGrp="1"/>
          </p:cNvSpPr>
          <p:nvPr>
            <p:ph type="dt" sz="half" idx="10"/>
          </p:nvPr>
        </p:nvSpPr>
        <p:spPr/>
        <p:txBody>
          <a:bodyPr/>
          <a:lstStyle/>
          <a:p>
            <a:fld id="{3691C9CF-C3C3-4E19-94CD-4A04E027056C}"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BD4608E0-A22D-4893-AB9B-10D803BA1D5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69E8E47-DEB2-4CE8-A903-48CDAABD55ED}"/>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5798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DF9DD0-A9BB-4A84-91BC-C83FF744418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E4B1394-1B06-4C83-B222-36D88BC7E6E8}"/>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9CE79F9-F7EC-417B-B1D0-1BD6E80DCB4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8BB664A-A5CF-409A-A1B8-755D47E17492}"/>
              </a:ext>
            </a:extLst>
          </p:cNvPr>
          <p:cNvSpPr>
            <a:spLocks noGrp="1"/>
          </p:cNvSpPr>
          <p:nvPr>
            <p:ph type="dt" sz="half" idx="10"/>
          </p:nvPr>
        </p:nvSpPr>
        <p:spPr/>
        <p:txBody>
          <a:bodyPr/>
          <a:lstStyle/>
          <a:p>
            <a:fld id="{62F81409-0AE3-4620-8A02-AA1EBC02FF9E}" type="datetime1">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F002CAFD-15EC-4118-B44D-F3058FE2833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E8E1542-FE5D-40BE-9D8D-F6F098760E44}"/>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12556284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96F7C8-4653-4E36-B550-2DE2FD48D1D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DC16409-E43E-4EC0-855F-AC09FB3A97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52A3D604-7675-472F-9AA2-1A25EE429C6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3D88972-5DB3-47D3-8795-4E0A4510A5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DCCDE56-1FAD-4586-8313-7D19F217ABA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75764C1-33AE-4E4E-9C52-247F04CB81A9}"/>
              </a:ext>
            </a:extLst>
          </p:cNvPr>
          <p:cNvSpPr>
            <a:spLocks noGrp="1"/>
          </p:cNvSpPr>
          <p:nvPr>
            <p:ph type="dt" sz="half" idx="10"/>
          </p:nvPr>
        </p:nvSpPr>
        <p:spPr/>
        <p:txBody>
          <a:bodyPr/>
          <a:lstStyle/>
          <a:p>
            <a:fld id="{23BAD44F-796D-4CB2-8781-607A2479552F}" type="datetime1">
              <a:rPr kumimoji="1" lang="ja-JP" altLang="en-US" smtClean="0"/>
              <a:t>2026/10/9</a:t>
            </a:fld>
            <a:endParaRPr kumimoji="1" lang="ja-JP" altLang="en-US"/>
          </a:p>
        </p:txBody>
      </p:sp>
      <p:sp>
        <p:nvSpPr>
          <p:cNvPr id="8" name="フッター プレースホルダー 7">
            <a:extLst>
              <a:ext uri="{FF2B5EF4-FFF2-40B4-BE49-F238E27FC236}">
                <a16:creationId xmlns:a16="http://schemas.microsoft.com/office/drawing/2014/main" id="{DE80F935-720F-42B0-9D9E-663995067D6A}"/>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FF676C7-F6DD-4240-BD73-FC7AA93A464E}"/>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3785005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BEFCC7-C83C-4E3E-875F-F9E0FE6CA03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1501187-3B89-4543-8D0C-66746E0D8367}"/>
              </a:ext>
            </a:extLst>
          </p:cNvPr>
          <p:cNvSpPr>
            <a:spLocks noGrp="1"/>
          </p:cNvSpPr>
          <p:nvPr>
            <p:ph type="dt" sz="half" idx="10"/>
          </p:nvPr>
        </p:nvSpPr>
        <p:spPr/>
        <p:txBody>
          <a:bodyPr/>
          <a:lstStyle/>
          <a:p>
            <a:fld id="{2AE214F0-5FCF-42AC-9F0E-EA58B0AB933D}" type="datetime1">
              <a:rPr kumimoji="1" lang="ja-JP" altLang="en-US" smtClean="0"/>
              <a:t>2026/10/9</a:t>
            </a:fld>
            <a:endParaRPr kumimoji="1" lang="ja-JP" altLang="en-US"/>
          </a:p>
        </p:txBody>
      </p:sp>
      <p:sp>
        <p:nvSpPr>
          <p:cNvPr id="4" name="フッター プレースホルダー 3">
            <a:extLst>
              <a:ext uri="{FF2B5EF4-FFF2-40B4-BE49-F238E27FC236}">
                <a16:creationId xmlns:a16="http://schemas.microsoft.com/office/drawing/2014/main" id="{ED519AFD-2306-46AF-9A18-D7E8D1DD1C4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84C635A-D941-4ACF-919F-AFAB90D608FD}"/>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5611245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CFFB5D7-12EE-41C9-A2DC-6CC9B4649BCA}"/>
              </a:ext>
            </a:extLst>
          </p:cNvPr>
          <p:cNvSpPr>
            <a:spLocks noGrp="1"/>
          </p:cNvSpPr>
          <p:nvPr>
            <p:ph type="dt" sz="half" idx="10"/>
          </p:nvPr>
        </p:nvSpPr>
        <p:spPr/>
        <p:txBody>
          <a:bodyPr/>
          <a:lstStyle/>
          <a:p>
            <a:fld id="{64510CA5-48FD-41E3-BFD0-4810C7E5F5AA}" type="datetime1">
              <a:rPr kumimoji="1" lang="ja-JP" altLang="en-US" smtClean="0"/>
              <a:t>2026/10/9</a:t>
            </a:fld>
            <a:endParaRPr kumimoji="1" lang="ja-JP" altLang="en-US"/>
          </a:p>
        </p:txBody>
      </p:sp>
      <p:sp>
        <p:nvSpPr>
          <p:cNvPr id="3" name="フッター プレースホルダー 2">
            <a:extLst>
              <a:ext uri="{FF2B5EF4-FFF2-40B4-BE49-F238E27FC236}">
                <a16:creationId xmlns:a16="http://schemas.microsoft.com/office/drawing/2014/main" id="{6F14D050-D2CF-4F44-9FC5-C543EBEF1AA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ED338CC-34FC-4F47-83A9-1F0C12A9906D}"/>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9713682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C8A48D-4DDC-42A7-9D97-B30CA45893B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103D59F-9549-46D6-9160-FC28A8A76B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5440DEF-0F75-4E4A-85EF-56AFB8B9AB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0FE287E-46B4-4205-A3CB-DEE935576DB5}"/>
              </a:ext>
            </a:extLst>
          </p:cNvPr>
          <p:cNvSpPr>
            <a:spLocks noGrp="1"/>
          </p:cNvSpPr>
          <p:nvPr>
            <p:ph type="dt" sz="half" idx="10"/>
          </p:nvPr>
        </p:nvSpPr>
        <p:spPr/>
        <p:txBody>
          <a:bodyPr/>
          <a:lstStyle/>
          <a:p>
            <a:fld id="{C03CE4B9-9922-4CA9-A357-1E912F0A60A8}" type="datetime1">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23577982-CAB1-4B5F-AA2A-A809E28D6F8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27260AC-58CE-4179-93D2-5819111E70A0}"/>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30190732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DC6462-AFFB-40FD-BF3E-391B3800972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4B848A6-4D8F-4418-ADC4-CD80AED3A1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E0B37D9-6B86-47B7-B1F9-B6C285044A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08BE894-F4A3-4648-B4DB-886249766572}"/>
              </a:ext>
            </a:extLst>
          </p:cNvPr>
          <p:cNvSpPr>
            <a:spLocks noGrp="1"/>
          </p:cNvSpPr>
          <p:nvPr>
            <p:ph type="dt" sz="half" idx="10"/>
          </p:nvPr>
        </p:nvSpPr>
        <p:spPr/>
        <p:txBody>
          <a:bodyPr/>
          <a:lstStyle/>
          <a:p>
            <a:fld id="{A88FF74D-7927-4592-BE2D-4FF2DF326FA1}" type="datetime1">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9C9A31D2-04D5-458A-AC4F-6D3316B7446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B36CF2A-9770-439E-845C-245A647439DF}"/>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38855597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A4626C-A05D-4847-9316-9287A0A4191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C51489D-F083-4AA0-9FA2-29CB5C0E4CB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38CF6DC-E382-4AC5-8DD4-4F08FC5929D6}"/>
              </a:ext>
            </a:extLst>
          </p:cNvPr>
          <p:cNvSpPr>
            <a:spLocks noGrp="1"/>
          </p:cNvSpPr>
          <p:nvPr>
            <p:ph type="dt" sz="half" idx="10"/>
          </p:nvPr>
        </p:nvSpPr>
        <p:spPr/>
        <p:txBody>
          <a:bodyPr/>
          <a:lstStyle/>
          <a:p>
            <a:fld id="{0443366A-7033-4528-864B-C0078D135DD6}"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87962FE8-5DE4-4BC7-8BBA-1F6ACB8FB94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ABF22BA-FA5E-4C6F-B8BB-DDC55C7C4653}"/>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4832325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1F492C7-B80E-47F5-987A-F9FF1533420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D50F4A8-A2C4-4F15-854D-DE0199BFC502}"/>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99BD51D-6D43-4A43-BBE7-5E93E2F5C159}"/>
              </a:ext>
            </a:extLst>
          </p:cNvPr>
          <p:cNvSpPr>
            <a:spLocks noGrp="1"/>
          </p:cNvSpPr>
          <p:nvPr>
            <p:ph type="dt" sz="half" idx="10"/>
          </p:nvPr>
        </p:nvSpPr>
        <p:spPr/>
        <p:txBody>
          <a:bodyPr/>
          <a:lstStyle/>
          <a:p>
            <a:fld id="{CB47513E-41CE-46DA-84AF-26581B098183}"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C1900A6D-FCE6-4D9F-838B-7A769A68AC4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9D61E90-CB60-45B2-9E58-2DE36ACD9E5E}"/>
              </a:ext>
            </a:extLst>
          </p:cNvPr>
          <p:cNvSpPr>
            <a:spLocks noGrp="1"/>
          </p:cNvSpPr>
          <p:nvPr>
            <p:ph type="sldNum" sz="quarter" idx="12"/>
          </p:nvPr>
        </p:nvSpPr>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639754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白バック">
    <p:spTree>
      <p:nvGrpSpPr>
        <p:cNvPr id="1" name=""/>
        <p:cNvGrpSpPr/>
        <p:nvPr/>
      </p:nvGrpSpPr>
      <p:grpSpPr>
        <a:xfrm>
          <a:off x="0" y="0"/>
          <a:ext cx="0" cy="0"/>
          <a:chOff x="0" y="0"/>
          <a:chExt cx="0" cy="0"/>
        </a:xfrm>
      </p:grpSpPr>
      <p:sp>
        <p:nvSpPr>
          <p:cNvPr id="5" name="テキスト ボックス 4"/>
          <p:cNvSpPr txBox="1"/>
          <p:nvPr userDrawn="1"/>
        </p:nvSpPr>
        <p:spPr>
          <a:xfrm>
            <a:off x="9060291" y="6551254"/>
            <a:ext cx="2513592" cy="272020"/>
          </a:xfrm>
          <a:prstGeom prst="rect">
            <a:avLst/>
          </a:prstGeom>
          <a:noFill/>
        </p:spPr>
        <p:txBody>
          <a:bodyPr wrap="none" lIns="0" tIns="0" rIns="0" bIns="0" rtlCol="0" anchor="ctr" anchorCtr="0">
            <a:noAutofit/>
          </a:bodyPr>
          <a:lstStyle/>
          <a:p>
            <a:pPr algn="ctr"/>
            <a:r>
              <a:rPr lang="en-US" altLang="ja-JP" sz="907" i="1" dirty="0">
                <a:solidFill>
                  <a:schemeClr val="tx1">
                    <a:lumMod val="50000"/>
                    <a:lumOff val="50000"/>
                  </a:schemeClr>
                </a:solidFill>
                <a:latin typeface="+mn-lt"/>
                <a:ea typeface="+mn-ea"/>
              </a:rPr>
              <a:t>© Setouchi</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DMO</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All</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Rights</a:t>
            </a:r>
            <a:r>
              <a:rPr lang="ja-JP" altLang="en-US" sz="907" i="1" dirty="0">
                <a:solidFill>
                  <a:schemeClr val="tx1">
                    <a:lumMod val="50000"/>
                    <a:lumOff val="50000"/>
                  </a:schemeClr>
                </a:solidFill>
                <a:latin typeface="+mn-lt"/>
                <a:ea typeface="+mn-ea"/>
              </a:rPr>
              <a:t> </a:t>
            </a:r>
            <a:r>
              <a:rPr lang="en-US" altLang="ja-JP" sz="907" i="1" dirty="0">
                <a:solidFill>
                  <a:schemeClr val="tx1">
                    <a:lumMod val="50000"/>
                    <a:lumOff val="50000"/>
                  </a:schemeClr>
                </a:solidFill>
                <a:latin typeface="+mn-lt"/>
                <a:ea typeface="+mn-ea"/>
              </a:rPr>
              <a:t>Reserved.</a:t>
            </a:r>
            <a:endParaRPr lang="ja-JP" altLang="en-US" sz="907" i="1" dirty="0">
              <a:solidFill>
                <a:schemeClr val="tx1">
                  <a:lumMod val="50000"/>
                  <a:lumOff val="50000"/>
                </a:schemeClr>
              </a:solidFill>
              <a:latin typeface="+mn-lt"/>
              <a:ea typeface="+mn-ea"/>
            </a:endParaRPr>
          </a:p>
        </p:txBody>
      </p:sp>
      <p:sp>
        <p:nvSpPr>
          <p:cNvPr id="6" name="タイトル 10">
            <a:extLst>
              <a:ext uri="{FF2B5EF4-FFF2-40B4-BE49-F238E27FC236}">
                <a16:creationId xmlns:a16="http://schemas.microsoft.com/office/drawing/2014/main" id="{1E6A7E22-AF54-4818-9CEE-96422ABEA0AF}"/>
              </a:ext>
            </a:extLst>
          </p:cNvPr>
          <p:cNvSpPr txBox="1">
            <a:spLocks/>
          </p:cNvSpPr>
          <p:nvPr userDrawn="1"/>
        </p:nvSpPr>
        <p:spPr>
          <a:xfrm>
            <a:off x="0" y="-1"/>
            <a:ext cx="12192000" cy="693421"/>
          </a:xfrm>
          <a:prstGeom prst="rect">
            <a:avLst/>
          </a:prstGeom>
          <a:solidFill>
            <a:srgbClr val="82CDE0"/>
          </a:solidFill>
        </p:spPr>
        <p:txBody>
          <a:bodyPr vert="horz" lIns="100796" tIns="50398" rIns="100796" bIns="50398" rtlCol="0" anchor="ctr">
            <a:normAutofit fontScale="97500"/>
          </a:bodyPr>
          <a:lstStyle>
            <a:lvl1pPr algn="l" defTabSz="755963" rtl="0" eaLnBrk="1" latinLnBrk="0" hangingPunct="1">
              <a:lnSpc>
                <a:spcPct val="90000"/>
              </a:lnSpc>
              <a:spcBef>
                <a:spcPct val="0"/>
              </a:spcBef>
              <a:buNone/>
              <a:defRPr kumimoji="1" sz="3638" kern="1200">
                <a:solidFill>
                  <a:schemeClr val="tx1"/>
                </a:solidFill>
                <a:latin typeface="+mj-lt"/>
                <a:ea typeface="+mj-ea"/>
                <a:cs typeface="+mj-cs"/>
              </a:defRPr>
            </a:lvl1pPr>
          </a:lstStyle>
          <a:p>
            <a:pPr defTabSz="685800"/>
            <a:endParaRPr lang="ja-JP" altLang="en-US" sz="2800" dirty="0">
              <a:solidFill>
                <a:schemeClr val="bg1"/>
              </a:solidFill>
              <a:latin typeface="HGPｺﾞｼｯｸM" panose="020B0600000000000000" pitchFamily="50" charset="-128"/>
              <a:ea typeface="HGPｺﾞｼｯｸM" panose="020B0600000000000000" pitchFamily="50" charset="-128"/>
            </a:endParaRPr>
          </a:p>
        </p:txBody>
      </p:sp>
      <p:sp>
        <p:nvSpPr>
          <p:cNvPr id="8" name="正方形/長方形 7">
            <a:extLst>
              <a:ext uri="{FF2B5EF4-FFF2-40B4-BE49-F238E27FC236}">
                <a16:creationId xmlns:a16="http://schemas.microsoft.com/office/drawing/2014/main" id="{FB407764-D674-4672-B195-95D14C1486E6}"/>
              </a:ext>
            </a:extLst>
          </p:cNvPr>
          <p:cNvSpPr/>
          <p:nvPr userDrawn="1"/>
        </p:nvSpPr>
        <p:spPr>
          <a:xfrm>
            <a:off x="0" y="108181"/>
            <a:ext cx="12192000" cy="5601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endParaRPr kumimoji="1" lang="ja-JP" altLang="en-US" sz="1400" dirty="0">
              <a:solidFill>
                <a:schemeClr val="tx1">
                  <a:lumMod val="65000"/>
                  <a:lumOff val="35000"/>
                </a:schemeClr>
              </a:solidFill>
            </a:endParaRPr>
          </a:p>
        </p:txBody>
      </p:sp>
      <p:sp>
        <p:nvSpPr>
          <p:cNvPr id="9" name="タイトル 1">
            <a:extLst>
              <a:ext uri="{FF2B5EF4-FFF2-40B4-BE49-F238E27FC236}">
                <a16:creationId xmlns:a16="http://schemas.microsoft.com/office/drawing/2014/main" id="{F636AE66-2183-4F18-BF71-964FDBEF1576}"/>
              </a:ext>
            </a:extLst>
          </p:cNvPr>
          <p:cNvSpPr>
            <a:spLocks noGrp="1"/>
          </p:cNvSpPr>
          <p:nvPr>
            <p:ph type="title"/>
          </p:nvPr>
        </p:nvSpPr>
        <p:spPr>
          <a:xfrm>
            <a:off x="-6895" y="138143"/>
            <a:ext cx="11567160" cy="618385"/>
          </a:xfrm>
        </p:spPr>
        <p:txBody>
          <a:bodyPr>
            <a:noAutofit/>
          </a:bodyPr>
          <a:lstStyle>
            <a:lvl1pPr>
              <a:defRPr sz="3600" b="0">
                <a:solidFill>
                  <a:schemeClr val="tx1">
                    <a:lumMod val="75000"/>
                    <a:lumOff val="25000"/>
                  </a:schemeClr>
                </a:solidFill>
                <a:latin typeface="+mn-lt"/>
              </a:defRPr>
            </a:lvl1pPr>
          </a:lstStyle>
          <a:p>
            <a:r>
              <a:rPr kumimoji="1" lang="ja-JP" altLang="en-US"/>
              <a:t>マスター タイトルの書式設定</a:t>
            </a:r>
          </a:p>
        </p:txBody>
      </p:sp>
      <p:sp>
        <p:nvSpPr>
          <p:cNvPr id="10" name="スライド番号プレースホルダー 5">
            <a:extLst>
              <a:ext uri="{FF2B5EF4-FFF2-40B4-BE49-F238E27FC236}">
                <a16:creationId xmlns:a16="http://schemas.microsoft.com/office/drawing/2014/main" id="{6166F441-BC22-4561-A167-E7EF6DA37255}"/>
              </a:ext>
            </a:extLst>
          </p:cNvPr>
          <p:cNvSpPr>
            <a:spLocks noGrp="1"/>
          </p:cNvSpPr>
          <p:nvPr>
            <p:ph type="sldNum" sz="quarter" idx="12"/>
          </p:nvPr>
        </p:nvSpPr>
        <p:spPr>
          <a:xfrm>
            <a:off x="11660969" y="6458149"/>
            <a:ext cx="493388" cy="365125"/>
          </a:xfrm>
        </p:spPr>
        <p:txBody>
          <a:bodyPr/>
          <a:lstStyle/>
          <a:p>
            <a:fld id="{E980E433-843A-48A0-9EF1-9A0E96EC2A95}" type="slidenum">
              <a:rPr kumimoji="1" lang="ja-JP" altLang="en-US" smtClean="0"/>
              <a:t>‹#›</a:t>
            </a:fld>
            <a:endParaRPr kumimoji="1" lang="ja-JP" altLang="en-US"/>
          </a:p>
        </p:txBody>
      </p:sp>
      <p:pic>
        <p:nvPicPr>
          <p:cNvPr id="4" name="図 3">
            <a:extLst>
              <a:ext uri="{FF2B5EF4-FFF2-40B4-BE49-F238E27FC236}">
                <a16:creationId xmlns:a16="http://schemas.microsoft.com/office/drawing/2014/main" id="{0B83A33F-5382-3C47-F0B5-9A215FEF4F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1220" y="12950"/>
            <a:ext cx="655380" cy="655380"/>
          </a:xfrm>
          <a:prstGeom prst="rect">
            <a:avLst/>
          </a:prstGeom>
        </p:spPr>
      </p:pic>
    </p:spTree>
    <p:extLst>
      <p:ext uri="{BB962C8B-B14F-4D97-AF65-F5344CB8AC3E}">
        <p14:creationId xmlns:p14="http://schemas.microsoft.com/office/powerpoint/2010/main" val="733988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白バック">
    <p:spTree>
      <p:nvGrpSpPr>
        <p:cNvPr id="1" name=""/>
        <p:cNvGrpSpPr/>
        <p:nvPr/>
      </p:nvGrpSpPr>
      <p:grpSpPr>
        <a:xfrm>
          <a:off x="0" y="0"/>
          <a:ext cx="0" cy="0"/>
          <a:chOff x="0" y="0"/>
          <a:chExt cx="0" cy="0"/>
        </a:xfrm>
      </p:grpSpPr>
      <p:sp>
        <p:nvSpPr>
          <p:cNvPr id="6" name="タイトル 10">
            <a:extLst>
              <a:ext uri="{FF2B5EF4-FFF2-40B4-BE49-F238E27FC236}">
                <a16:creationId xmlns:a16="http://schemas.microsoft.com/office/drawing/2014/main" id="{1E6A7E22-AF54-4818-9CEE-96422ABEA0AF}"/>
              </a:ext>
            </a:extLst>
          </p:cNvPr>
          <p:cNvSpPr txBox="1">
            <a:spLocks/>
          </p:cNvSpPr>
          <p:nvPr userDrawn="1"/>
        </p:nvSpPr>
        <p:spPr>
          <a:xfrm>
            <a:off x="0" y="-1"/>
            <a:ext cx="12192000" cy="693421"/>
          </a:xfrm>
          <a:prstGeom prst="rect">
            <a:avLst/>
          </a:prstGeom>
          <a:solidFill>
            <a:schemeClr val="accent1">
              <a:lumMod val="40000"/>
              <a:lumOff val="60000"/>
            </a:schemeClr>
          </a:solidFill>
        </p:spPr>
        <p:txBody>
          <a:bodyPr vert="horz" lIns="100796" tIns="50398" rIns="100796" bIns="50398" rtlCol="0" anchor="ctr">
            <a:normAutofit fontScale="97500"/>
          </a:bodyPr>
          <a:lstStyle>
            <a:lvl1pPr algn="l" defTabSz="755963" rtl="0" eaLnBrk="1" latinLnBrk="0" hangingPunct="1">
              <a:lnSpc>
                <a:spcPct val="90000"/>
              </a:lnSpc>
              <a:spcBef>
                <a:spcPct val="0"/>
              </a:spcBef>
              <a:buNone/>
              <a:defRPr kumimoji="1" sz="3638" kern="1200">
                <a:solidFill>
                  <a:schemeClr val="tx1"/>
                </a:solidFill>
                <a:latin typeface="+mj-lt"/>
                <a:ea typeface="+mj-ea"/>
                <a:cs typeface="+mj-cs"/>
              </a:defRPr>
            </a:lvl1pPr>
          </a:lstStyle>
          <a:p>
            <a:pPr defTabSz="685800"/>
            <a:endParaRPr lang="ja-JP" altLang="en-US" sz="2800" dirty="0">
              <a:solidFill>
                <a:schemeClr val="bg1"/>
              </a:solidFill>
              <a:latin typeface="HGPｺﾞｼｯｸM" panose="020B0600000000000000" pitchFamily="50" charset="-128"/>
              <a:ea typeface="HGPｺﾞｼｯｸM" panose="020B0600000000000000" pitchFamily="50" charset="-128"/>
            </a:endParaRPr>
          </a:p>
        </p:txBody>
      </p:sp>
      <p:sp>
        <p:nvSpPr>
          <p:cNvPr id="8" name="正方形/長方形 7">
            <a:extLst>
              <a:ext uri="{FF2B5EF4-FFF2-40B4-BE49-F238E27FC236}">
                <a16:creationId xmlns:a16="http://schemas.microsoft.com/office/drawing/2014/main" id="{FB407764-D674-4672-B195-95D14C1486E6}"/>
              </a:ext>
            </a:extLst>
          </p:cNvPr>
          <p:cNvSpPr/>
          <p:nvPr userDrawn="1"/>
        </p:nvSpPr>
        <p:spPr>
          <a:xfrm>
            <a:off x="0" y="108181"/>
            <a:ext cx="12192000" cy="5601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l"/>
            <a:endParaRPr kumimoji="1" lang="ja-JP" altLang="en-US" sz="1400" dirty="0">
              <a:solidFill>
                <a:schemeClr val="tx1">
                  <a:lumMod val="65000"/>
                  <a:lumOff val="35000"/>
                </a:schemeClr>
              </a:solidFill>
            </a:endParaRPr>
          </a:p>
        </p:txBody>
      </p:sp>
      <p:sp>
        <p:nvSpPr>
          <p:cNvPr id="9" name="タイトル 1">
            <a:extLst>
              <a:ext uri="{FF2B5EF4-FFF2-40B4-BE49-F238E27FC236}">
                <a16:creationId xmlns:a16="http://schemas.microsoft.com/office/drawing/2014/main" id="{F636AE66-2183-4F18-BF71-964FDBEF1576}"/>
              </a:ext>
            </a:extLst>
          </p:cNvPr>
          <p:cNvSpPr>
            <a:spLocks noGrp="1"/>
          </p:cNvSpPr>
          <p:nvPr>
            <p:ph type="title"/>
          </p:nvPr>
        </p:nvSpPr>
        <p:spPr>
          <a:xfrm>
            <a:off x="-6895" y="138143"/>
            <a:ext cx="11567160" cy="618385"/>
          </a:xfrm>
        </p:spPr>
        <p:txBody>
          <a:bodyPr>
            <a:noAutofit/>
          </a:bodyPr>
          <a:lstStyle>
            <a:lvl1pPr>
              <a:defRPr sz="3600" b="0">
                <a:solidFill>
                  <a:schemeClr val="tx1">
                    <a:lumMod val="75000"/>
                    <a:lumOff val="25000"/>
                  </a:schemeClr>
                </a:solidFill>
                <a:latin typeface="+mn-lt"/>
              </a:defRPr>
            </a:lvl1pPr>
          </a:lstStyle>
          <a:p>
            <a:r>
              <a:rPr kumimoji="1" lang="ja-JP" altLang="en-US"/>
              <a:t>マスター タイトルの書式設定</a:t>
            </a:r>
          </a:p>
        </p:txBody>
      </p:sp>
      <p:sp>
        <p:nvSpPr>
          <p:cNvPr id="10" name="スライド番号プレースホルダー 5">
            <a:extLst>
              <a:ext uri="{FF2B5EF4-FFF2-40B4-BE49-F238E27FC236}">
                <a16:creationId xmlns:a16="http://schemas.microsoft.com/office/drawing/2014/main" id="{6166F441-BC22-4561-A167-E7EF6DA37255}"/>
              </a:ext>
            </a:extLst>
          </p:cNvPr>
          <p:cNvSpPr>
            <a:spLocks noGrp="1"/>
          </p:cNvSpPr>
          <p:nvPr>
            <p:ph type="sldNum" sz="quarter" idx="12"/>
          </p:nvPr>
        </p:nvSpPr>
        <p:spPr>
          <a:xfrm>
            <a:off x="11660969" y="6458149"/>
            <a:ext cx="493388" cy="365125"/>
          </a:xfrm>
        </p:spPr>
        <p:txBody>
          <a:body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976050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7A3B844-F501-4BBD-819E-F3EAA3221D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6720366-AB12-4B65-9D34-E912D3EF3A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3148A5-7893-48E6-A5DE-F40B83167F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85BB4-CD7D-4870-A42E-E6D6B0F9BC5A}"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53B0313D-DFBD-4E64-AC4D-FDE0161476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3F025E2-4F67-4364-91D2-AE727F05EF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816317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7A3B844-F501-4BBD-819E-F3EAA3221D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6720366-AB12-4B65-9D34-E912D3EF3A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D3148A5-7893-48E6-A5DE-F40B83167F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85BB4-CD7D-4870-A42E-E6D6B0F9BC5A}" type="datetime1">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53B0313D-DFBD-4E64-AC4D-FDE0161476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3F025E2-4F67-4364-91D2-AE727F05EF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80E433-843A-48A0-9EF1-9A0E96EC2A95}" type="slidenum">
              <a:rPr kumimoji="1" lang="ja-JP" altLang="en-US" smtClean="0"/>
              <a:t>‹#›</a:t>
            </a:fld>
            <a:endParaRPr kumimoji="1" lang="ja-JP" altLang="en-US"/>
          </a:p>
        </p:txBody>
      </p:sp>
    </p:spTree>
    <p:extLst>
      <p:ext uri="{BB962C8B-B14F-4D97-AF65-F5344CB8AC3E}">
        <p14:creationId xmlns:p14="http://schemas.microsoft.com/office/powerpoint/2010/main" val="290814914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78E1E707-5351-4F0C-AEC6-DD433A94DFC1}"/>
              </a:ext>
            </a:extLst>
          </p:cNvPr>
          <p:cNvSpPr/>
          <p:nvPr/>
        </p:nvSpPr>
        <p:spPr>
          <a:xfrm>
            <a:off x="1072974" y="1635134"/>
            <a:ext cx="10076033" cy="1419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en-US" altLang="ja-JP" sz="4000" b="1" dirty="0">
              <a:solidFill>
                <a:schemeClr val="tx1">
                  <a:lumMod val="65000"/>
                  <a:lumOff val="35000"/>
                </a:schemeClr>
              </a:solidFill>
              <a:latin typeface="MJ-UD新ゴ Pr6N DB" panose="020B0600000000000000" pitchFamily="34" charset="-128"/>
              <a:ea typeface="MJ-UD新ゴ Pr6N DB" panose="020B0600000000000000" pitchFamily="34" charset="-128"/>
            </a:endParaRPr>
          </a:p>
        </p:txBody>
      </p:sp>
      <p:sp>
        <p:nvSpPr>
          <p:cNvPr id="7" name="正方形/長方形 6">
            <a:extLst>
              <a:ext uri="{FF2B5EF4-FFF2-40B4-BE49-F238E27FC236}">
                <a16:creationId xmlns:a16="http://schemas.microsoft.com/office/drawing/2014/main" id="{9B5FEFF2-C069-4540-9FB6-9DE16585B665}"/>
              </a:ext>
            </a:extLst>
          </p:cNvPr>
          <p:cNvSpPr/>
          <p:nvPr/>
        </p:nvSpPr>
        <p:spPr>
          <a:xfrm>
            <a:off x="4625789" y="5475227"/>
            <a:ext cx="7276250" cy="1066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endParaRPr lang="en-US" altLang="ja-JP" sz="2800" dirty="0">
              <a:solidFill>
                <a:schemeClr val="tx1">
                  <a:lumMod val="65000"/>
                  <a:lumOff val="35000"/>
                </a:schemeClr>
              </a:solidFill>
              <a:latin typeface="MJ-UD新ゴ Pr6N DB" panose="020B0600000000000000" pitchFamily="34" charset="-128"/>
              <a:ea typeface="MJ-UD新ゴ Pr6N DB" panose="020B0600000000000000" pitchFamily="34" charset="-128"/>
            </a:endParaRPr>
          </a:p>
          <a:p>
            <a:pPr algn="r"/>
            <a:endParaRPr lang="en-US" altLang="ja-JP" sz="2800" dirty="0">
              <a:solidFill>
                <a:schemeClr val="tx1">
                  <a:lumMod val="65000"/>
                  <a:lumOff val="35000"/>
                </a:schemeClr>
              </a:solidFill>
              <a:latin typeface="MJ-UD新ゴ Pr6N DB" panose="020B0600000000000000" pitchFamily="34" charset="-128"/>
              <a:ea typeface="MJ-UD新ゴ Pr6N DB" panose="020B0600000000000000" pitchFamily="34" charset="-128"/>
            </a:endParaRPr>
          </a:p>
        </p:txBody>
      </p:sp>
      <p:pic>
        <p:nvPicPr>
          <p:cNvPr id="4" name="図 3">
            <a:extLst>
              <a:ext uri="{FF2B5EF4-FFF2-40B4-BE49-F238E27FC236}">
                <a16:creationId xmlns:a16="http://schemas.microsoft.com/office/drawing/2014/main" id="{5CEC8A78-D077-614B-32C9-2EAD8DFA4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4588" y="4138404"/>
            <a:ext cx="2403026" cy="2403026"/>
          </a:xfrm>
          <a:prstGeom prst="rect">
            <a:avLst/>
          </a:prstGeom>
        </p:spPr>
      </p:pic>
      <p:sp>
        <p:nvSpPr>
          <p:cNvPr id="3" name="テキスト ボックス 2">
            <a:extLst>
              <a:ext uri="{FF2B5EF4-FFF2-40B4-BE49-F238E27FC236}">
                <a16:creationId xmlns:a16="http://schemas.microsoft.com/office/drawing/2014/main" id="{4901D665-6935-12FB-64D5-843A5BB9A466}"/>
              </a:ext>
            </a:extLst>
          </p:cNvPr>
          <p:cNvSpPr txBox="1"/>
          <p:nvPr/>
        </p:nvSpPr>
        <p:spPr>
          <a:xfrm>
            <a:off x="1931157" y="1974298"/>
            <a:ext cx="8714232" cy="1569660"/>
          </a:xfrm>
          <a:prstGeom prst="rect">
            <a:avLst/>
          </a:prstGeom>
          <a:noFill/>
        </p:spPr>
        <p:txBody>
          <a:bodyPr wrap="square" rtlCol="0">
            <a:spAutoFit/>
          </a:bodyPr>
          <a:lstStyle/>
          <a:p>
            <a:r>
              <a:rPr kumimoji="1" lang="ja-JP" altLang="en-US" sz="3200" b="1" dirty="0"/>
              <a:t>せとうちエリア広域連携観光戦略</a:t>
            </a:r>
            <a:r>
              <a:rPr kumimoji="1" lang="en-US" altLang="ja-JP" sz="3200" b="1" dirty="0"/>
              <a:t>【</a:t>
            </a:r>
            <a:r>
              <a:rPr kumimoji="1" lang="ja-JP" altLang="en-US" sz="3200" b="1" dirty="0"/>
              <a:t>正式版</a:t>
            </a:r>
            <a:r>
              <a:rPr kumimoji="1" lang="en-US" altLang="ja-JP" sz="3200" b="1" dirty="0"/>
              <a:t>】</a:t>
            </a:r>
          </a:p>
          <a:p>
            <a:endParaRPr kumimoji="1" lang="en-US" altLang="ja-JP" sz="3200" b="1" dirty="0"/>
          </a:p>
          <a:p>
            <a:pPr algn="ctr"/>
            <a:r>
              <a:rPr lang="ja-JP" altLang="en-US" sz="3200" b="1" dirty="0"/>
              <a:t>骨子案</a:t>
            </a:r>
            <a:endParaRPr kumimoji="1" lang="ja-JP" altLang="en-US" sz="3200" b="1" dirty="0"/>
          </a:p>
        </p:txBody>
      </p:sp>
      <p:sp>
        <p:nvSpPr>
          <p:cNvPr id="5" name="テキスト ボックス 4">
            <a:extLst>
              <a:ext uri="{FF2B5EF4-FFF2-40B4-BE49-F238E27FC236}">
                <a16:creationId xmlns:a16="http://schemas.microsoft.com/office/drawing/2014/main" id="{FDEA953B-F32E-25C3-E4E0-25E9F6CB9E7B}"/>
              </a:ext>
            </a:extLst>
          </p:cNvPr>
          <p:cNvSpPr txBox="1"/>
          <p:nvPr/>
        </p:nvSpPr>
        <p:spPr>
          <a:xfrm>
            <a:off x="4901433" y="5300442"/>
            <a:ext cx="2773680" cy="707886"/>
          </a:xfrm>
          <a:prstGeom prst="rect">
            <a:avLst/>
          </a:prstGeom>
          <a:noFill/>
        </p:spPr>
        <p:txBody>
          <a:bodyPr wrap="square" rtlCol="0">
            <a:spAutoFit/>
          </a:bodyPr>
          <a:lstStyle/>
          <a:p>
            <a:r>
              <a:rPr kumimoji="1" lang="ja-JP" altLang="en-US" dirty="0"/>
              <a:t>　　　</a:t>
            </a:r>
            <a:r>
              <a:rPr kumimoji="1" lang="en-US" altLang="ja-JP" sz="2000" dirty="0"/>
              <a:t>2026</a:t>
            </a:r>
            <a:r>
              <a:rPr kumimoji="1" lang="ja-JP" altLang="en-US" sz="2000" dirty="0"/>
              <a:t>年</a:t>
            </a:r>
            <a:r>
              <a:rPr kumimoji="1" lang="en-US" altLang="ja-JP" sz="2000" dirty="0"/>
              <a:t>10</a:t>
            </a:r>
            <a:r>
              <a:rPr kumimoji="1" lang="ja-JP" altLang="en-US" sz="2000" dirty="0"/>
              <a:t>月</a:t>
            </a:r>
            <a:endParaRPr kumimoji="1" lang="en-US" altLang="ja-JP" sz="2000" dirty="0"/>
          </a:p>
          <a:p>
            <a:r>
              <a:rPr lang="ja-JP" altLang="en-US" sz="2000" dirty="0"/>
              <a:t>せとうち観光推進機構</a:t>
            </a:r>
            <a:endParaRPr kumimoji="1" lang="ja-JP" altLang="en-US" sz="2000" dirty="0"/>
          </a:p>
        </p:txBody>
      </p:sp>
    </p:spTree>
    <p:extLst>
      <p:ext uri="{BB962C8B-B14F-4D97-AF65-F5344CB8AC3E}">
        <p14:creationId xmlns:p14="http://schemas.microsoft.com/office/powerpoint/2010/main" val="3623379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C64A7-E58D-B4A7-B784-55C712EAAE15}"/>
            </a:ext>
          </a:extLst>
        </p:cNvPr>
        <p:cNvGrpSpPr/>
        <p:nvPr/>
      </p:nvGrpSpPr>
      <p:grpSpPr>
        <a:xfrm>
          <a:off x="0" y="0"/>
          <a:ext cx="0" cy="0"/>
          <a:chOff x="0" y="0"/>
          <a:chExt cx="0" cy="0"/>
        </a:xfrm>
      </p:grpSpPr>
      <p:sp>
        <p:nvSpPr>
          <p:cNvPr id="4" name="スライド番号プレースホルダー 8">
            <a:extLst>
              <a:ext uri="{FF2B5EF4-FFF2-40B4-BE49-F238E27FC236}">
                <a16:creationId xmlns:a16="http://schemas.microsoft.com/office/drawing/2014/main" id="{D8FFE105-FDCA-EF4C-B459-EB8996DAF160}"/>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1</a:t>
            </a:fld>
            <a:endParaRPr lang="ja-JP" altLang="en-US" dirty="0"/>
          </a:p>
        </p:txBody>
      </p:sp>
      <p:sp>
        <p:nvSpPr>
          <p:cNvPr id="11" name="タイトル 1">
            <a:extLst>
              <a:ext uri="{FF2B5EF4-FFF2-40B4-BE49-F238E27FC236}">
                <a16:creationId xmlns:a16="http://schemas.microsoft.com/office/drawing/2014/main" id="{8AD45857-7E04-88F0-4B43-F83B9ECF8B88}"/>
              </a:ext>
            </a:extLst>
          </p:cNvPr>
          <p:cNvSpPr>
            <a:spLocks noGrp="1"/>
          </p:cNvSpPr>
          <p:nvPr>
            <p:ph type="title"/>
          </p:nvPr>
        </p:nvSpPr>
        <p:spPr>
          <a:xfrm>
            <a:off x="0" y="0"/>
            <a:ext cx="11567160" cy="618385"/>
          </a:xfrm>
        </p:spPr>
        <p:txBody>
          <a:bodyPr/>
          <a:lstStyle/>
          <a:p>
            <a:pPr>
              <a:lnSpc>
                <a:spcPct val="100000"/>
              </a:lnSpc>
            </a:pPr>
            <a:r>
              <a:rPr lang="ja-JP" altLang="en-US" sz="2800" b="1" dirty="0">
                <a:latin typeface="Meiryo UI" panose="020B0604030504040204" pitchFamily="50" charset="-128"/>
                <a:ea typeface="Meiryo UI" panose="020B0604030504040204" pitchFamily="50" charset="-128"/>
              </a:rPr>
              <a:t>　せとうちエリア広域連携観光戦略</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正式版</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の策定</a:t>
            </a:r>
            <a:endParaRPr kumimoji="1" lang="ja-JP" altLang="en-US" sz="2800" b="1" dirty="0">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44AB933F-F993-DD22-E48F-19AAB36B3C6A}"/>
              </a:ext>
            </a:extLst>
          </p:cNvPr>
          <p:cNvSpPr txBox="1"/>
          <p:nvPr/>
        </p:nvSpPr>
        <p:spPr>
          <a:xfrm>
            <a:off x="105226" y="655112"/>
            <a:ext cx="12346516" cy="1569660"/>
          </a:xfrm>
          <a:prstGeom prst="rect">
            <a:avLst/>
          </a:prstGeom>
          <a:noFill/>
        </p:spPr>
        <p:txBody>
          <a:bodyPr wrap="square" rtlCol="0">
            <a:spAutoFit/>
          </a:bodyPr>
          <a:lstStyle/>
          <a:p>
            <a:r>
              <a:rPr kumimoji="1" lang="ja-JP" altLang="en-US" sz="1600" dirty="0"/>
              <a:t>〇広域連携</a:t>
            </a:r>
            <a:r>
              <a:rPr kumimoji="1" lang="en-US" altLang="ja-JP" sz="1600" dirty="0"/>
              <a:t>DMO</a:t>
            </a:r>
            <a:r>
              <a:rPr kumimoji="1" lang="ja-JP" altLang="en-US" sz="1600" dirty="0"/>
              <a:t>が地域の観光地域づくりの</a:t>
            </a:r>
            <a:r>
              <a:rPr lang="ja-JP" altLang="en-US" sz="1600" dirty="0"/>
              <a:t>司令塔として</a:t>
            </a:r>
            <a:r>
              <a:rPr kumimoji="1" lang="ja-JP" altLang="en-US" sz="1600" dirty="0"/>
              <a:t>と位置づけられたことを踏まえ、</a:t>
            </a:r>
            <a:r>
              <a:rPr kumimoji="1" lang="ja-JP" altLang="en-US" sz="1600" dirty="0">
                <a:solidFill>
                  <a:srgbClr val="C00000"/>
                </a:solidFill>
              </a:rPr>
              <a:t>せとうちエリアの観光関係者の合意形成</a:t>
            </a:r>
            <a:endParaRPr kumimoji="1" lang="en-US" altLang="ja-JP" sz="1600" dirty="0">
              <a:solidFill>
                <a:srgbClr val="C00000"/>
              </a:solidFill>
            </a:endParaRPr>
          </a:p>
          <a:p>
            <a:r>
              <a:rPr lang="ja-JP" altLang="en-US" sz="1600" dirty="0">
                <a:solidFill>
                  <a:srgbClr val="C00000"/>
                </a:solidFill>
              </a:rPr>
              <a:t>　</a:t>
            </a:r>
            <a:r>
              <a:rPr kumimoji="1" lang="ja-JP" altLang="en-US" sz="1600" dirty="0">
                <a:solidFill>
                  <a:srgbClr val="C00000"/>
                </a:solidFill>
              </a:rPr>
              <a:t>を主導</a:t>
            </a:r>
            <a:r>
              <a:rPr kumimoji="1" lang="ja-JP" altLang="en-US" sz="1600" dirty="0"/>
              <a:t>し、</a:t>
            </a:r>
            <a:r>
              <a:rPr kumimoji="1" lang="ja-JP" altLang="en-US" sz="1600" dirty="0">
                <a:solidFill>
                  <a:srgbClr val="C00000"/>
                </a:solidFill>
              </a:rPr>
              <a:t>広域連携ネットワーク化を推進する中間組織</a:t>
            </a:r>
            <a:r>
              <a:rPr kumimoji="1" lang="ja-JP" altLang="en-US" sz="1600" dirty="0"/>
              <a:t>として、</a:t>
            </a:r>
            <a:r>
              <a:rPr kumimoji="1" lang="ja-JP" altLang="en-US" sz="1600" dirty="0">
                <a:solidFill>
                  <a:srgbClr val="C00000"/>
                </a:solidFill>
              </a:rPr>
              <a:t>「地域価値を継続的に生み、世界に流通させるデスティネー</a:t>
            </a:r>
            <a:endParaRPr kumimoji="1" lang="en-US" altLang="ja-JP" sz="1600" dirty="0">
              <a:solidFill>
                <a:srgbClr val="C00000"/>
              </a:solidFill>
            </a:endParaRPr>
          </a:p>
          <a:p>
            <a:r>
              <a:rPr lang="ja-JP" altLang="en-US" sz="1600" dirty="0">
                <a:solidFill>
                  <a:srgbClr val="C00000"/>
                </a:solidFill>
              </a:rPr>
              <a:t>　</a:t>
            </a:r>
            <a:r>
              <a:rPr kumimoji="1" lang="ja-JP" altLang="en-US" sz="1600" dirty="0">
                <a:solidFill>
                  <a:srgbClr val="C00000"/>
                </a:solidFill>
              </a:rPr>
              <a:t>ション・プラットフォーム」として進化</a:t>
            </a:r>
            <a:r>
              <a:rPr kumimoji="1" lang="ja-JP" altLang="en-US" sz="1600" dirty="0"/>
              <a:t>することをめざす。</a:t>
            </a:r>
            <a:endParaRPr kumimoji="1" lang="en-US" altLang="ja-JP" sz="1600" dirty="0"/>
          </a:p>
          <a:p>
            <a:r>
              <a:rPr lang="ja-JP" altLang="en-US" sz="1600" dirty="0"/>
              <a:t>〇このため、令和８年３月に策定した当機構の中期経営計画である「せとうち観光成⾧戦略（</a:t>
            </a:r>
            <a:r>
              <a:rPr lang="en-US" altLang="ja-JP" sz="1600" dirty="0"/>
              <a:t>2026</a:t>
            </a:r>
            <a:r>
              <a:rPr lang="ja-JP" altLang="en-US" sz="1600" dirty="0"/>
              <a:t>～</a:t>
            </a:r>
            <a:r>
              <a:rPr lang="en-US" altLang="ja-JP" sz="1600" dirty="0"/>
              <a:t>2030</a:t>
            </a:r>
            <a:r>
              <a:rPr lang="ja-JP" altLang="en-US" sz="1600" dirty="0"/>
              <a:t>年度）」を基軸としつつ、</a:t>
            </a:r>
          </a:p>
          <a:p>
            <a:r>
              <a:rPr lang="ja-JP" altLang="en-US" sz="1600" dirty="0"/>
              <a:t>　地域も包含する新たな戦略として、コンセプトやターゲットの属性は引き継ぎつつも、</a:t>
            </a:r>
            <a:r>
              <a:rPr lang="ja-JP" altLang="en-US" sz="1600" dirty="0">
                <a:solidFill>
                  <a:srgbClr val="C00000"/>
                </a:solidFill>
              </a:rPr>
              <a:t>対象市場や施策体系をさらに充実させて、</a:t>
            </a:r>
          </a:p>
          <a:p>
            <a:r>
              <a:rPr lang="ja-JP" altLang="en-US" sz="1600" dirty="0">
                <a:solidFill>
                  <a:srgbClr val="C00000"/>
                </a:solidFill>
              </a:rPr>
              <a:t>「せとうちエリア広域連携観光戦略</a:t>
            </a:r>
            <a:r>
              <a:rPr lang="en-US" altLang="ja-JP" sz="1600" dirty="0">
                <a:solidFill>
                  <a:srgbClr val="C00000"/>
                </a:solidFill>
              </a:rPr>
              <a:t>【</a:t>
            </a:r>
            <a:r>
              <a:rPr lang="ja-JP" altLang="en-US" sz="1600" dirty="0">
                <a:solidFill>
                  <a:srgbClr val="C00000"/>
                </a:solidFill>
              </a:rPr>
              <a:t>正式版</a:t>
            </a:r>
            <a:r>
              <a:rPr lang="en-US" altLang="ja-JP" sz="1600" dirty="0">
                <a:solidFill>
                  <a:srgbClr val="C00000"/>
                </a:solidFill>
              </a:rPr>
              <a:t>】</a:t>
            </a:r>
            <a:r>
              <a:rPr lang="ja-JP" altLang="en-US" sz="1600" dirty="0">
                <a:solidFill>
                  <a:srgbClr val="C00000"/>
                </a:solidFill>
              </a:rPr>
              <a:t>」として再構築</a:t>
            </a:r>
            <a:r>
              <a:rPr lang="ja-JP" altLang="en-US" sz="1600" dirty="0"/>
              <a:t>する。</a:t>
            </a:r>
          </a:p>
        </p:txBody>
      </p:sp>
      <p:sp>
        <p:nvSpPr>
          <p:cNvPr id="3" name="テキスト ボックス 2">
            <a:extLst>
              <a:ext uri="{FF2B5EF4-FFF2-40B4-BE49-F238E27FC236}">
                <a16:creationId xmlns:a16="http://schemas.microsoft.com/office/drawing/2014/main" id="{0679A73A-D12D-64E7-68C5-75A6D202DD65}"/>
              </a:ext>
            </a:extLst>
          </p:cNvPr>
          <p:cNvSpPr txBox="1"/>
          <p:nvPr/>
        </p:nvSpPr>
        <p:spPr>
          <a:xfrm>
            <a:off x="179233" y="2549112"/>
            <a:ext cx="11807160" cy="2237600"/>
          </a:xfrm>
          <a:prstGeom prst="rect">
            <a:avLst/>
          </a:prstGeom>
          <a:noFill/>
          <a:ln w="6350">
            <a:noFill/>
            <a:prstDash val="dash"/>
          </a:ln>
        </p:spPr>
        <p:txBody>
          <a:bodyPr wrap="square">
            <a:spAutoFit/>
          </a:bodyPr>
          <a:lstStyle/>
          <a:p>
            <a:pPr lvl="0">
              <a:spcAft>
                <a:spcPts val="400"/>
              </a:spcAft>
            </a:pPr>
            <a:r>
              <a:rPr lang="ja-JP" altLang="en-US" sz="1400" kern="100" dirty="0">
                <a:effectLst/>
                <a:latin typeface="+mn-ea"/>
                <a:cs typeface="Times New Roman" panose="02020603050405020304" pitchFamily="18" charset="0"/>
              </a:rPr>
              <a:t>〇第５次観光立国推進計画のめざす地域住民と観光客双方の満足向上に貢献するため、せとうちエリアにおいては、観光産業の高付加価値化を</a:t>
            </a:r>
            <a:endParaRPr lang="en-US" altLang="ja-JP" sz="1400" kern="100" dirty="0">
              <a:effectLst/>
              <a:latin typeface="+mn-ea"/>
              <a:cs typeface="Times New Roman" panose="02020603050405020304" pitchFamily="18" charset="0"/>
            </a:endParaRPr>
          </a:p>
          <a:p>
            <a:pPr lvl="0">
              <a:spcAft>
                <a:spcPts val="400"/>
              </a:spcAft>
            </a:pPr>
            <a:r>
              <a:rPr lang="ja-JP" altLang="en-US" sz="1400" kern="100" dirty="0">
                <a:latin typeface="+mn-ea"/>
                <a:cs typeface="Times New Roman" panose="02020603050405020304" pitchFamily="18" charset="0"/>
              </a:rPr>
              <a:t>　</a:t>
            </a:r>
            <a:r>
              <a:rPr lang="ja-JP" altLang="en-US" sz="1400" kern="100" dirty="0">
                <a:effectLst/>
                <a:latin typeface="+mn-ea"/>
                <a:cs typeface="Times New Roman" panose="02020603050405020304" pitchFamily="18" charset="0"/>
              </a:rPr>
              <a:t>通じて、観光による受益が広く地域社会及び経済に行き渡り、経済・環境・社会の好循環が生み出される将来像を掲げ、</a:t>
            </a:r>
            <a:r>
              <a:rPr lang="ja-JP" altLang="en-US" sz="1400" kern="100" dirty="0">
                <a:solidFill>
                  <a:srgbClr val="C00000"/>
                </a:solidFill>
                <a:effectLst/>
                <a:latin typeface="+mn-ea"/>
                <a:cs typeface="Times New Roman" panose="02020603050405020304" pitchFamily="18" charset="0"/>
              </a:rPr>
              <a:t>「せとうち観光成長</a:t>
            </a:r>
            <a:endParaRPr lang="en-US" altLang="ja-JP" sz="1400" kern="100" dirty="0">
              <a:solidFill>
                <a:srgbClr val="C00000"/>
              </a:solidFill>
              <a:effectLst/>
              <a:latin typeface="+mn-ea"/>
              <a:cs typeface="Times New Roman" panose="02020603050405020304" pitchFamily="18" charset="0"/>
            </a:endParaRPr>
          </a:p>
          <a:p>
            <a:pPr lvl="0">
              <a:spcAft>
                <a:spcPts val="400"/>
              </a:spcAft>
            </a:pPr>
            <a:r>
              <a:rPr lang="ja-JP" altLang="en-US" sz="1400" kern="100" dirty="0">
                <a:solidFill>
                  <a:srgbClr val="C00000"/>
                </a:solidFill>
                <a:latin typeface="+mn-ea"/>
                <a:cs typeface="Times New Roman" panose="02020603050405020304" pitchFamily="18" charset="0"/>
              </a:rPr>
              <a:t>　</a:t>
            </a:r>
            <a:r>
              <a:rPr lang="ja-JP" altLang="en-US" sz="1400" kern="100" dirty="0">
                <a:solidFill>
                  <a:srgbClr val="C00000"/>
                </a:solidFill>
                <a:effectLst/>
                <a:latin typeface="+mn-ea"/>
                <a:cs typeface="Times New Roman" panose="02020603050405020304" pitchFamily="18" charset="0"/>
              </a:rPr>
              <a:t>戦略</a:t>
            </a:r>
            <a:r>
              <a:rPr lang="en-US" altLang="ja-JP" sz="1400" kern="100" dirty="0">
                <a:solidFill>
                  <a:srgbClr val="C00000"/>
                </a:solidFill>
                <a:effectLst/>
                <a:latin typeface="+mn-ea"/>
                <a:cs typeface="Times New Roman" panose="02020603050405020304" pitchFamily="18" charset="0"/>
              </a:rPr>
              <a:t>2026</a:t>
            </a:r>
            <a:r>
              <a:rPr lang="ja-JP" altLang="en-US" sz="1400" kern="100" dirty="0">
                <a:solidFill>
                  <a:srgbClr val="C00000"/>
                </a:solidFill>
                <a:effectLst/>
                <a:latin typeface="+mn-ea"/>
                <a:cs typeface="Times New Roman" panose="02020603050405020304" pitchFamily="18" charset="0"/>
              </a:rPr>
              <a:t>～</a:t>
            </a:r>
            <a:r>
              <a:rPr lang="en-US" altLang="ja-JP" sz="1400" kern="100" dirty="0">
                <a:solidFill>
                  <a:srgbClr val="C00000"/>
                </a:solidFill>
                <a:effectLst/>
                <a:latin typeface="+mn-ea"/>
                <a:cs typeface="Times New Roman" panose="02020603050405020304" pitchFamily="18" charset="0"/>
              </a:rPr>
              <a:t>2030</a:t>
            </a:r>
            <a:r>
              <a:rPr lang="ja-JP" altLang="en-US" sz="1400" kern="100" dirty="0">
                <a:solidFill>
                  <a:srgbClr val="C00000"/>
                </a:solidFill>
                <a:latin typeface="+mn-ea"/>
                <a:cs typeface="Times New Roman" panose="02020603050405020304" pitchFamily="18" charset="0"/>
              </a:rPr>
              <a:t>」</a:t>
            </a:r>
            <a:r>
              <a:rPr lang="ja-JP" altLang="en-US" sz="1400" kern="100" dirty="0">
                <a:solidFill>
                  <a:srgbClr val="C00000"/>
                </a:solidFill>
                <a:effectLst/>
                <a:latin typeface="+mn-ea"/>
                <a:cs typeface="Times New Roman" panose="02020603050405020304" pitchFamily="18" charset="0"/>
              </a:rPr>
              <a:t>に基づき、高品質で持続可能な観光地域づくりを推進</a:t>
            </a:r>
          </a:p>
          <a:p>
            <a:pPr lvl="0">
              <a:spcAft>
                <a:spcPts val="400"/>
              </a:spcAft>
            </a:pPr>
            <a:r>
              <a:rPr lang="ja-JP" altLang="en-US" sz="1400" kern="100" dirty="0">
                <a:effectLst/>
                <a:latin typeface="+mn-ea"/>
                <a:cs typeface="Times New Roman" panose="02020603050405020304" pitchFamily="18" charset="0"/>
              </a:rPr>
              <a:t>〇</a:t>
            </a:r>
            <a:r>
              <a:rPr kumimoji="1" lang="ja-JP" altLang="en-US" sz="1400" b="0" i="0" u="none" strike="noStrike" kern="100" cap="none" spc="0" normalizeH="0" baseline="0" noProof="0" dirty="0">
                <a:ln>
                  <a:noFill/>
                </a:ln>
                <a:effectLst/>
                <a:uLnTx/>
                <a:uFillTx/>
                <a:latin typeface="+mn-ea"/>
                <a:cs typeface="Times New Roman" panose="02020603050405020304" pitchFamily="18" charset="0"/>
              </a:rPr>
              <a:t>せとうちエリア</a:t>
            </a:r>
            <a:r>
              <a:rPr lang="ja-JP" altLang="en-US" sz="1400" kern="100" dirty="0">
                <a:latin typeface="+mn-ea"/>
                <a:cs typeface="Times New Roman" panose="02020603050405020304" pitchFamily="18" charset="0"/>
              </a:rPr>
              <a:t>の</a:t>
            </a:r>
            <a:r>
              <a:rPr kumimoji="1" lang="ja-JP" altLang="en-US" sz="1400" b="0" i="0" u="none" strike="noStrike" kern="100" cap="none" spc="0" normalizeH="0" baseline="0" noProof="0" dirty="0">
                <a:ln>
                  <a:noFill/>
                </a:ln>
                <a:effectLst/>
                <a:uLnTx/>
                <a:uFillTx/>
                <a:latin typeface="+mn-ea"/>
                <a:cs typeface="Times New Roman" panose="02020603050405020304" pitchFamily="18" charset="0"/>
              </a:rPr>
              <a:t>将来像の実現に向けて、</a:t>
            </a:r>
            <a:r>
              <a:rPr lang="ja-JP" altLang="en-US" sz="1400" kern="100" dirty="0">
                <a:effectLst/>
                <a:latin typeface="+mn-ea"/>
                <a:cs typeface="Times New Roman" panose="02020603050405020304" pitchFamily="18" charset="0"/>
              </a:rPr>
              <a:t>高付加価値な観光を求める世界からの訪問者の増加による</a:t>
            </a:r>
            <a:r>
              <a:rPr lang="ja-JP" altLang="en-US" sz="1400" kern="100" dirty="0">
                <a:solidFill>
                  <a:srgbClr val="C00000"/>
                </a:solidFill>
                <a:effectLst/>
                <a:latin typeface="+mn-ea"/>
                <a:cs typeface="Times New Roman" panose="02020603050405020304" pitchFamily="18" charset="0"/>
              </a:rPr>
              <a:t>①旅行消費額の増加、②観光客の満足度</a:t>
            </a:r>
            <a:endParaRPr lang="en-US" altLang="ja-JP" sz="1400" kern="100" dirty="0">
              <a:solidFill>
                <a:srgbClr val="C00000"/>
              </a:solidFill>
              <a:effectLst/>
              <a:latin typeface="+mn-ea"/>
              <a:cs typeface="Times New Roman" panose="02020603050405020304" pitchFamily="18" charset="0"/>
            </a:endParaRPr>
          </a:p>
          <a:p>
            <a:pPr lvl="0">
              <a:spcAft>
                <a:spcPts val="400"/>
              </a:spcAft>
            </a:pPr>
            <a:r>
              <a:rPr lang="ja-JP" altLang="en-US" sz="1400" kern="100" dirty="0">
                <a:solidFill>
                  <a:srgbClr val="C00000"/>
                </a:solidFill>
                <a:latin typeface="+mn-ea"/>
                <a:cs typeface="Times New Roman" panose="02020603050405020304" pitchFamily="18" charset="0"/>
              </a:rPr>
              <a:t>　</a:t>
            </a:r>
            <a:r>
              <a:rPr lang="ja-JP" altLang="en-US" sz="1400" kern="100" dirty="0">
                <a:solidFill>
                  <a:srgbClr val="C00000"/>
                </a:solidFill>
                <a:effectLst/>
                <a:latin typeface="+mn-ea"/>
                <a:cs typeface="Times New Roman" panose="02020603050405020304" pitchFamily="18" charset="0"/>
              </a:rPr>
              <a:t>の向上、③住民の満足度の向上を</a:t>
            </a:r>
            <a:r>
              <a:rPr lang="ja-JP" altLang="en-US" sz="1400" kern="100" dirty="0">
                <a:solidFill>
                  <a:srgbClr val="C00000"/>
                </a:solidFill>
                <a:latin typeface="+mn-ea"/>
                <a:cs typeface="Times New Roman" panose="02020603050405020304" pitchFamily="18" charset="0"/>
              </a:rPr>
              <a:t>めざしている</a:t>
            </a:r>
            <a:endParaRPr lang="en-US" altLang="ja-JP" sz="1400" kern="100" dirty="0">
              <a:solidFill>
                <a:srgbClr val="C00000"/>
              </a:solidFill>
              <a:effectLst/>
              <a:latin typeface="+mn-ea"/>
              <a:cs typeface="Times New Roman" panose="02020603050405020304" pitchFamily="18" charset="0"/>
            </a:endParaRPr>
          </a:p>
          <a:p>
            <a:pPr lvl="0">
              <a:spcAft>
                <a:spcPts val="400"/>
              </a:spcAft>
            </a:pPr>
            <a:r>
              <a:rPr lang="ja-JP" altLang="en-US" sz="1400" kern="100" dirty="0">
                <a:latin typeface="+mn-ea"/>
                <a:cs typeface="Times New Roman" panose="02020603050405020304" pitchFamily="18" charset="0"/>
              </a:rPr>
              <a:t>〇</a:t>
            </a:r>
            <a:r>
              <a:rPr lang="ja-JP" altLang="en-US" sz="1400" kern="100" dirty="0">
                <a:effectLst/>
                <a:latin typeface="+mn-ea"/>
                <a:cs typeface="Times New Roman" panose="02020603050405020304" pitchFamily="18" charset="0"/>
              </a:rPr>
              <a:t>地域（登録ＤＭＯ、地方公共団体、民間事業者）は、広域連携ＤＭＯである</a:t>
            </a:r>
            <a:r>
              <a:rPr lang="ja-JP" altLang="en-US" sz="1400" kern="100" dirty="0">
                <a:latin typeface="+mn-ea"/>
                <a:cs typeface="Times New Roman" panose="02020603050405020304" pitchFamily="18" charset="0"/>
              </a:rPr>
              <a:t>せとうちＤＭＯと緊密に連携しながら、戦略的なターゲットの</a:t>
            </a:r>
            <a:endParaRPr lang="en-US" altLang="ja-JP" sz="1400" kern="100" dirty="0">
              <a:latin typeface="+mn-ea"/>
              <a:cs typeface="Times New Roman" panose="02020603050405020304" pitchFamily="18" charset="0"/>
            </a:endParaRPr>
          </a:p>
          <a:p>
            <a:pPr lvl="0">
              <a:spcAft>
                <a:spcPts val="1200"/>
              </a:spcAft>
            </a:pPr>
            <a:r>
              <a:rPr lang="ja-JP" altLang="en-US" sz="1400" kern="100" dirty="0">
                <a:latin typeface="+mn-ea"/>
                <a:cs typeface="Times New Roman" panose="02020603050405020304" pitchFamily="18" charset="0"/>
              </a:rPr>
              <a:t>　すみ分けにより、</a:t>
            </a:r>
            <a:r>
              <a:rPr lang="ja-JP" altLang="en-US" sz="1400" kern="100" dirty="0">
                <a:solidFill>
                  <a:srgbClr val="C00000"/>
                </a:solidFill>
                <a:latin typeface="+mn-ea"/>
                <a:cs typeface="Times New Roman" panose="02020603050405020304" pitchFamily="18" charset="0"/>
              </a:rPr>
              <a:t>地域一体となった「面」での観光地域づくりを推進するためには以下の課題</a:t>
            </a:r>
            <a:r>
              <a:rPr lang="ja-JP" altLang="en-US" sz="1400" kern="100" dirty="0">
                <a:latin typeface="+mn-ea"/>
                <a:cs typeface="Times New Roman" panose="02020603050405020304" pitchFamily="18" charset="0"/>
              </a:rPr>
              <a:t>がある。</a:t>
            </a:r>
            <a:endParaRPr lang="en-US" altLang="ja-JP" sz="1400" kern="100" dirty="0">
              <a:latin typeface="+mn-ea"/>
              <a:cs typeface="Times New Roman" panose="02020603050405020304" pitchFamily="18" charset="0"/>
            </a:endParaRPr>
          </a:p>
          <a:p>
            <a:pPr lvl="0">
              <a:lnSpc>
                <a:spcPts val="1300"/>
              </a:lnSpc>
              <a:spcAft>
                <a:spcPts val="1200"/>
              </a:spcAft>
            </a:pPr>
            <a:r>
              <a:rPr lang="en-US" altLang="ja-JP" sz="1400" kern="100" dirty="0">
                <a:solidFill>
                  <a:srgbClr val="FF0000"/>
                </a:solidFill>
                <a:effectLst/>
                <a:latin typeface="+mn-ea"/>
                <a:cs typeface="Times New Roman" panose="02020603050405020304" pitchFamily="18" charset="0"/>
              </a:rPr>
              <a:t>   </a:t>
            </a:r>
            <a:r>
              <a:rPr lang="en-US" altLang="ja-JP" sz="1400" b="1" kern="100" dirty="0">
                <a:solidFill>
                  <a:schemeClr val="accent1">
                    <a:lumMod val="50000"/>
                  </a:schemeClr>
                </a:solidFill>
                <a:effectLst/>
                <a:latin typeface="+mn-ea"/>
                <a:cs typeface="Times New Roman" panose="02020603050405020304" pitchFamily="18" charset="0"/>
              </a:rPr>
              <a:t>【</a:t>
            </a:r>
            <a:r>
              <a:rPr lang="ja-JP" altLang="en-US" sz="1400" b="1" kern="100" dirty="0">
                <a:solidFill>
                  <a:schemeClr val="accent5">
                    <a:lumMod val="50000"/>
                  </a:schemeClr>
                </a:solidFill>
                <a:effectLst/>
                <a:latin typeface="+mn-ea"/>
                <a:cs typeface="Times New Roman" panose="02020603050405020304" pitchFamily="18" charset="0"/>
              </a:rPr>
              <a:t>課題</a:t>
            </a:r>
            <a:r>
              <a:rPr lang="en-US" altLang="ja-JP" sz="1400" b="1" kern="100" dirty="0">
                <a:solidFill>
                  <a:schemeClr val="accent5">
                    <a:lumMod val="50000"/>
                  </a:schemeClr>
                </a:solidFill>
                <a:effectLst/>
                <a:latin typeface="+mn-ea"/>
                <a:cs typeface="Times New Roman" panose="02020603050405020304" pitchFamily="18" charset="0"/>
              </a:rPr>
              <a:t>】 (1)</a:t>
            </a:r>
            <a:r>
              <a:rPr lang="ja-JP" altLang="en-US" sz="1400" b="1" kern="100" dirty="0">
                <a:solidFill>
                  <a:schemeClr val="accent5">
                    <a:lumMod val="50000"/>
                  </a:schemeClr>
                </a:solidFill>
                <a:effectLst/>
                <a:latin typeface="+mn-ea"/>
                <a:cs typeface="Times New Roman" panose="02020603050405020304" pitchFamily="18" charset="0"/>
              </a:rPr>
              <a:t>ブランドコンセプト</a:t>
            </a:r>
            <a:r>
              <a:rPr lang="ja-JP" altLang="en-US" sz="1400" b="1" kern="100" dirty="0">
                <a:solidFill>
                  <a:schemeClr val="accent5">
                    <a:lumMod val="50000"/>
                  </a:schemeClr>
                </a:solidFill>
                <a:latin typeface="+mn-ea"/>
                <a:cs typeface="Times New Roman" panose="02020603050405020304" pitchFamily="18" charset="0"/>
              </a:rPr>
              <a:t>の共有・浸透　</a:t>
            </a:r>
            <a:r>
              <a:rPr lang="en-US" altLang="ja-JP" sz="1400" b="1" kern="100" dirty="0">
                <a:solidFill>
                  <a:schemeClr val="accent5">
                    <a:lumMod val="50000"/>
                  </a:schemeClr>
                </a:solidFill>
                <a:latin typeface="+mn-ea"/>
                <a:cs typeface="Times New Roman" panose="02020603050405020304" pitchFamily="18" charset="0"/>
              </a:rPr>
              <a:t>(2)</a:t>
            </a:r>
            <a:r>
              <a:rPr lang="ja-JP" altLang="en-US" sz="1400" b="1" kern="100" dirty="0">
                <a:solidFill>
                  <a:schemeClr val="accent5">
                    <a:lumMod val="50000"/>
                  </a:schemeClr>
                </a:solidFill>
                <a:latin typeface="+mn-ea"/>
                <a:cs typeface="Times New Roman" panose="02020603050405020304" pitchFamily="18" charset="0"/>
              </a:rPr>
              <a:t>ターゲットの確認（来訪者設計）　</a:t>
            </a:r>
            <a:r>
              <a:rPr lang="en-US" altLang="ja-JP" sz="1400" b="1" kern="100" dirty="0">
                <a:solidFill>
                  <a:schemeClr val="accent5">
                    <a:lumMod val="50000"/>
                  </a:schemeClr>
                </a:solidFill>
                <a:latin typeface="+mn-ea"/>
                <a:cs typeface="Times New Roman" panose="02020603050405020304" pitchFamily="18" charset="0"/>
              </a:rPr>
              <a:t>(3)</a:t>
            </a:r>
            <a:r>
              <a:rPr lang="ja-JP" altLang="en-US" sz="1400" b="1" kern="100" dirty="0">
                <a:solidFill>
                  <a:schemeClr val="accent5">
                    <a:lumMod val="50000"/>
                  </a:schemeClr>
                </a:solidFill>
                <a:latin typeface="+mn-ea"/>
                <a:cs typeface="Times New Roman" panose="02020603050405020304" pitchFamily="18" charset="0"/>
              </a:rPr>
              <a:t>効果的な施策（プロジェクト）の展開</a:t>
            </a:r>
            <a:endParaRPr lang="en-US" altLang="ja-JP" sz="1400" b="1" kern="100" dirty="0">
              <a:solidFill>
                <a:schemeClr val="accent5">
                  <a:lumMod val="50000"/>
                </a:schemeClr>
              </a:solidFill>
              <a:effectLst/>
              <a:latin typeface="+mn-ea"/>
              <a:cs typeface="Times New Roman" panose="02020603050405020304" pitchFamily="18" charset="0"/>
            </a:endParaRPr>
          </a:p>
        </p:txBody>
      </p:sp>
      <p:sp>
        <p:nvSpPr>
          <p:cNvPr id="6" name="テキスト ボックス 5">
            <a:extLst>
              <a:ext uri="{FF2B5EF4-FFF2-40B4-BE49-F238E27FC236}">
                <a16:creationId xmlns:a16="http://schemas.microsoft.com/office/drawing/2014/main" id="{896679E1-498F-8BAB-7FD9-63F7D82CA6F6}"/>
              </a:ext>
            </a:extLst>
          </p:cNvPr>
          <p:cNvSpPr txBox="1"/>
          <p:nvPr/>
        </p:nvSpPr>
        <p:spPr>
          <a:xfrm>
            <a:off x="205607" y="2152385"/>
            <a:ext cx="3978071" cy="360000"/>
          </a:xfrm>
          <a:prstGeom prst="rect">
            <a:avLst/>
          </a:prstGeom>
          <a:solidFill>
            <a:schemeClr val="accent5"/>
          </a:solidFill>
        </p:spPr>
        <p:style>
          <a:lnRef idx="3">
            <a:schemeClr val="lt1"/>
          </a:lnRef>
          <a:fillRef idx="1">
            <a:schemeClr val="accent1"/>
          </a:fillRef>
          <a:effectRef idx="1">
            <a:schemeClr val="accent1"/>
          </a:effectRef>
          <a:fontRef idx="minor">
            <a:schemeClr val="lt1"/>
          </a:fontRef>
        </p:style>
        <p:txBody>
          <a:bodyPr wrap="square" rtlCol="0">
            <a:spAutoFit/>
          </a:bodyPr>
          <a:lstStyle/>
          <a:p>
            <a:r>
              <a:rPr kumimoji="1" lang="ja-JP" altLang="en-US" sz="1600" b="1" dirty="0">
                <a:latin typeface="BIZ UDゴシック" panose="020B0400000000000000" pitchFamily="49" charset="-128"/>
                <a:ea typeface="BIZ UDゴシック" panose="020B0400000000000000" pitchFamily="49" charset="-128"/>
              </a:rPr>
              <a:t>１　</a:t>
            </a:r>
            <a:r>
              <a:rPr lang="ja-JP" altLang="en-US" sz="1600" b="1" dirty="0">
                <a:latin typeface="BIZ UDゴシック" panose="020B0400000000000000" pitchFamily="49" charset="-128"/>
                <a:ea typeface="BIZ UDゴシック" panose="020B0400000000000000" pitchFamily="49" charset="-128"/>
              </a:rPr>
              <a:t>現状・課題</a:t>
            </a:r>
            <a:endParaRPr kumimoji="1" lang="ja-JP" altLang="en-US" sz="1600" b="1" dirty="0">
              <a:latin typeface="BIZ UDゴシック" panose="020B0400000000000000" pitchFamily="49" charset="-128"/>
              <a:ea typeface="BIZ UDゴシック" panose="020B0400000000000000" pitchFamily="49" charset="-128"/>
            </a:endParaRPr>
          </a:p>
        </p:txBody>
      </p:sp>
      <p:sp>
        <p:nvSpPr>
          <p:cNvPr id="8" name="テキスト ボックス 7">
            <a:extLst>
              <a:ext uri="{FF2B5EF4-FFF2-40B4-BE49-F238E27FC236}">
                <a16:creationId xmlns:a16="http://schemas.microsoft.com/office/drawing/2014/main" id="{0351A74E-67C7-17B9-0841-4C5CD50ED50F}"/>
              </a:ext>
            </a:extLst>
          </p:cNvPr>
          <p:cNvSpPr txBox="1"/>
          <p:nvPr/>
        </p:nvSpPr>
        <p:spPr>
          <a:xfrm>
            <a:off x="167208" y="4786712"/>
            <a:ext cx="4110151" cy="360000"/>
          </a:xfrm>
          <a:prstGeom prst="rect">
            <a:avLst/>
          </a:prstGeom>
          <a:solidFill>
            <a:schemeClr val="accent5"/>
          </a:solidFill>
        </p:spPr>
        <p:style>
          <a:lnRef idx="3">
            <a:schemeClr val="lt1"/>
          </a:lnRef>
          <a:fillRef idx="1">
            <a:schemeClr val="accent1"/>
          </a:fillRef>
          <a:effectRef idx="1">
            <a:schemeClr val="accent1"/>
          </a:effectRef>
          <a:fontRef idx="minor">
            <a:schemeClr val="lt1"/>
          </a:fontRef>
        </p:style>
        <p:txBody>
          <a:bodyPr wrap="square" rtlCol="0">
            <a:spAutoFit/>
          </a:bodyPr>
          <a:lstStyle/>
          <a:p>
            <a:r>
              <a:rPr lang="ja-JP" altLang="en-US" sz="1600" b="1" dirty="0">
                <a:latin typeface="BIZ UDゴシック" panose="020B0400000000000000" pitchFamily="49" charset="-128"/>
                <a:ea typeface="BIZ UDゴシック" panose="020B0400000000000000" pitchFamily="49" charset="-128"/>
              </a:rPr>
              <a:t>２　検討の方向性</a:t>
            </a:r>
            <a:endParaRPr kumimoji="1" lang="ja-JP" altLang="en-US" sz="1600" b="1" dirty="0">
              <a:latin typeface="BIZ UDゴシック" panose="020B0400000000000000" pitchFamily="49" charset="-128"/>
              <a:ea typeface="BIZ UDゴシック" panose="020B0400000000000000" pitchFamily="49" charset="-128"/>
            </a:endParaRPr>
          </a:p>
        </p:txBody>
      </p:sp>
      <p:sp>
        <p:nvSpPr>
          <p:cNvPr id="10" name="テキスト ボックス 9">
            <a:extLst>
              <a:ext uri="{FF2B5EF4-FFF2-40B4-BE49-F238E27FC236}">
                <a16:creationId xmlns:a16="http://schemas.microsoft.com/office/drawing/2014/main" id="{A8B9344F-696F-B245-E7A0-18ACE7B780A6}"/>
              </a:ext>
            </a:extLst>
          </p:cNvPr>
          <p:cNvSpPr txBox="1"/>
          <p:nvPr/>
        </p:nvSpPr>
        <p:spPr>
          <a:xfrm>
            <a:off x="179233" y="5220167"/>
            <a:ext cx="12198503" cy="1615827"/>
          </a:xfrm>
          <a:prstGeom prst="rect">
            <a:avLst/>
          </a:prstGeom>
          <a:noFill/>
          <a:ln>
            <a:noFill/>
            <a:prstDash val="sysDot"/>
          </a:ln>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l" defTabSz="914400" rtl="0" eaLnBrk="1" fontAlgn="auto" latinLnBrk="0" hangingPunct="1">
              <a:spcAft>
                <a:spcPts val="600"/>
              </a:spcAft>
              <a:buClrTx/>
              <a:buSzTx/>
              <a:buFontTx/>
              <a:buNone/>
              <a:tabLst/>
              <a:defRPr/>
            </a:pPr>
            <a:r>
              <a:rPr kumimoji="1" lang="ja-JP" altLang="en-US" sz="1400" b="0" i="0" u="none" strike="noStrike" kern="100" cap="none" spc="0" normalizeH="0" baseline="0" noProof="0" dirty="0">
                <a:ln>
                  <a:noFill/>
                </a:ln>
                <a:solidFill>
                  <a:prstClr val="black"/>
                </a:solidFill>
                <a:effectLst/>
                <a:uLnTx/>
                <a:uFillTx/>
                <a:latin typeface="+mn-ea"/>
                <a:cs typeface="Times New Roman" panose="02020603050405020304" pitchFamily="18" charset="0"/>
              </a:rPr>
              <a:t>〇「せとうち観光成長戦略</a:t>
            </a:r>
            <a:r>
              <a:rPr kumimoji="1" lang="en-US" altLang="ja-JP" sz="1400" b="0" i="0" u="none" strike="noStrike" kern="100" cap="none" spc="0" normalizeH="0" baseline="0" noProof="0" dirty="0">
                <a:ln>
                  <a:noFill/>
                </a:ln>
                <a:solidFill>
                  <a:prstClr val="black"/>
                </a:solidFill>
                <a:effectLst/>
                <a:uLnTx/>
                <a:uFillTx/>
                <a:latin typeface="+mn-ea"/>
                <a:cs typeface="Times New Roman" panose="02020603050405020304" pitchFamily="18" charset="0"/>
              </a:rPr>
              <a:t>2026</a:t>
            </a:r>
            <a:r>
              <a:rPr kumimoji="1" lang="ja-JP" altLang="en-US" sz="1400" b="0" i="0" u="none" strike="noStrike" kern="100" cap="none" spc="0" normalizeH="0" baseline="0" noProof="0" dirty="0">
                <a:ln>
                  <a:noFill/>
                </a:ln>
                <a:solidFill>
                  <a:prstClr val="black"/>
                </a:solidFill>
                <a:effectLst/>
                <a:uLnTx/>
                <a:uFillTx/>
                <a:latin typeface="+mn-ea"/>
                <a:cs typeface="Times New Roman" panose="02020603050405020304" pitchFamily="18" charset="0"/>
              </a:rPr>
              <a:t>～</a:t>
            </a:r>
            <a:r>
              <a:rPr kumimoji="1" lang="en-US" altLang="ja-JP" sz="1400" b="0" i="0" u="none" strike="noStrike" kern="100" cap="none" spc="0" normalizeH="0" baseline="0" noProof="0" dirty="0">
                <a:ln>
                  <a:noFill/>
                </a:ln>
                <a:solidFill>
                  <a:prstClr val="black"/>
                </a:solidFill>
                <a:effectLst/>
                <a:uLnTx/>
                <a:uFillTx/>
                <a:latin typeface="+mn-ea"/>
                <a:cs typeface="Times New Roman" panose="02020603050405020304" pitchFamily="18" charset="0"/>
              </a:rPr>
              <a:t>2030</a:t>
            </a:r>
            <a:r>
              <a:rPr kumimoji="1" lang="ja-JP" altLang="en-US" sz="1400" b="0" i="0" u="none" strike="noStrike" kern="100" cap="none" spc="0" normalizeH="0" baseline="0" noProof="0" dirty="0">
                <a:ln>
                  <a:noFill/>
                </a:ln>
                <a:solidFill>
                  <a:prstClr val="black"/>
                </a:solidFill>
                <a:effectLst/>
                <a:uLnTx/>
                <a:uFillTx/>
                <a:latin typeface="+mn-ea"/>
                <a:cs typeface="Times New Roman" panose="02020603050405020304" pitchFamily="18" charset="0"/>
              </a:rPr>
              <a:t>」を基軸とし、下記の観点に立ち、</a:t>
            </a:r>
            <a:r>
              <a:rPr kumimoji="1" lang="ja-JP" altLang="en-US" sz="1400" b="0" i="0" u="none" strike="noStrike" kern="100" cap="none" spc="0" normalizeH="0" baseline="0" noProof="0" dirty="0">
                <a:ln>
                  <a:noFill/>
                </a:ln>
                <a:solidFill>
                  <a:srgbClr val="C00000"/>
                </a:solidFill>
                <a:effectLst/>
                <a:uLnTx/>
                <a:uFillTx/>
                <a:latin typeface="+mn-ea"/>
                <a:cs typeface="Times New Roman" panose="02020603050405020304" pitchFamily="18" charset="0"/>
              </a:rPr>
              <a:t>広域連携ネットワーク化</a:t>
            </a:r>
            <a:r>
              <a:rPr lang="ja-JP" altLang="en-US" sz="1400" kern="100" dirty="0">
                <a:solidFill>
                  <a:srgbClr val="C00000"/>
                </a:solidFill>
                <a:latin typeface="+mn-ea"/>
                <a:cs typeface="Times New Roman" panose="02020603050405020304" pitchFamily="18" charset="0"/>
              </a:rPr>
              <a:t>を推進</a:t>
            </a:r>
            <a:r>
              <a:rPr kumimoji="1" lang="ja-JP" altLang="en-US" sz="1400" b="0" i="0" u="none" strike="noStrike" kern="100" cap="none" spc="0" normalizeH="0" baseline="0" noProof="0" dirty="0">
                <a:ln>
                  <a:noFill/>
                </a:ln>
                <a:solidFill>
                  <a:srgbClr val="C00000"/>
                </a:solidFill>
                <a:effectLst/>
                <a:uLnTx/>
                <a:uFillTx/>
                <a:latin typeface="+mn-ea"/>
                <a:cs typeface="Times New Roman" panose="02020603050405020304" pitchFamily="18" charset="0"/>
              </a:rPr>
              <a:t>する施策の充実</a:t>
            </a:r>
            <a:r>
              <a:rPr kumimoji="1" lang="ja-JP" altLang="en-US" sz="1400" b="0" i="0" u="none" strike="noStrike" kern="100" cap="none" spc="0" normalizeH="0" baseline="0" noProof="0" dirty="0">
                <a:ln>
                  <a:noFill/>
                </a:ln>
                <a:solidFill>
                  <a:prstClr val="black"/>
                </a:solidFill>
                <a:effectLst/>
                <a:uLnTx/>
                <a:uFillTx/>
                <a:latin typeface="+mn-ea"/>
                <a:cs typeface="Times New Roman" panose="02020603050405020304" pitchFamily="18" charset="0"/>
              </a:rPr>
              <a:t>を図る。</a:t>
            </a:r>
            <a:endParaRPr lang="en-US" altLang="ja-JP" sz="1400" kern="100" dirty="0">
              <a:latin typeface="+mn-ea"/>
              <a:cs typeface="Times New Roman" panose="02020603050405020304" pitchFamily="18" charset="0"/>
            </a:endParaRPr>
          </a:p>
          <a:p>
            <a:pPr lvl="0">
              <a:spcAft>
                <a:spcPts val="600"/>
              </a:spcAft>
            </a:pPr>
            <a:r>
              <a:rPr lang="ja-JP" altLang="en-US" sz="1400" b="1" kern="100" dirty="0">
                <a:solidFill>
                  <a:schemeClr val="accent1">
                    <a:lumMod val="75000"/>
                  </a:schemeClr>
                </a:solidFill>
                <a:latin typeface="+mn-ea"/>
                <a:cs typeface="Times New Roman" panose="02020603050405020304" pitchFamily="18" charset="0"/>
              </a:rPr>
              <a:t>　</a:t>
            </a:r>
            <a:r>
              <a:rPr lang="en-US" altLang="ja-JP" sz="1400" b="1" kern="100" dirty="0">
                <a:solidFill>
                  <a:schemeClr val="accent1">
                    <a:lumMod val="75000"/>
                  </a:schemeClr>
                </a:solidFill>
                <a:latin typeface="+mn-ea"/>
                <a:cs typeface="Times New Roman" panose="02020603050405020304" pitchFamily="18" charset="0"/>
              </a:rPr>
              <a:t>(1) </a:t>
            </a:r>
            <a:r>
              <a:rPr lang="ja-JP" altLang="en-US" sz="1400" b="1" kern="100" dirty="0">
                <a:solidFill>
                  <a:schemeClr val="accent1">
                    <a:lumMod val="75000"/>
                  </a:schemeClr>
                </a:solidFill>
                <a:latin typeface="+mn-ea"/>
                <a:cs typeface="Times New Roman" panose="02020603050405020304" pitchFamily="18" charset="0"/>
              </a:rPr>
              <a:t>ブランドコンセプトの再共有</a:t>
            </a:r>
            <a:endParaRPr lang="en-US" altLang="ja-JP" sz="1400" b="1" kern="100" dirty="0">
              <a:solidFill>
                <a:schemeClr val="accent1">
                  <a:lumMod val="75000"/>
                </a:schemeClr>
              </a:solidFill>
              <a:latin typeface="+mn-ea"/>
              <a:cs typeface="Times New Roman" panose="02020603050405020304" pitchFamily="18" charset="0"/>
            </a:endParaRPr>
          </a:p>
          <a:p>
            <a:pPr lvl="0">
              <a:spcAft>
                <a:spcPts val="600"/>
              </a:spcAft>
            </a:pPr>
            <a:r>
              <a:rPr lang="ja-JP" altLang="en-US" sz="1400" kern="100" dirty="0">
                <a:latin typeface="+mn-ea"/>
                <a:cs typeface="Times New Roman" panose="02020603050405020304" pitchFamily="18" charset="0"/>
              </a:rPr>
              <a:t>　</a:t>
            </a:r>
            <a:r>
              <a:rPr lang="en-US" altLang="ja-JP" sz="1400" b="1" kern="100" dirty="0">
                <a:solidFill>
                  <a:schemeClr val="accent1">
                    <a:lumMod val="75000"/>
                  </a:schemeClr>
                </a:solidFill>
                <a:latin typeface="+mn-ea"/>
                <a:cs typeface="Times New Roman" panose="02020603050405020304" pitchFamily="18" charset="0"/>
              </a:rPr>
              <a:t>(2) </a:t>
            </a:r>
            <a:r>
              <a:rPr lang="ja-JP" altLang="en-US" sz="1400" b="1" kern="100" dirty="0">
                <a:solidFill>
                  <a:schemeClr val="accent1">
                    <a:lumMod val="75000"/>
                  </a:schemeClr>
                </a:solidFill>
                <a:latin typeface="+mn-ea"/>
                <a:cs typeface="Times New Roman" panose="02020603050405020304" pitchFamily="18" charset="0"/>
              </a:rPr>
              <a:t>ターゲットの確認</a:t>
            </a:r>
            <a:endParaRPr lang="en-US" altLang="ja-JP" sz="1400" b="1" kern="100" dirty="0">
              <a:solidFill>
                <a:schemeClr val="accent1">
                  <a:lumMod val="75000"/>
                </a:schemeClr>
              </a:solidFill>
              <a:latin typeface="+mn-ea"/>
              <a:cs typeface="Times New Roman" panose="02020603050405020304" pitchFamily="18" charset="0"/>
            </a:endParaRPr>
          </a:p>
          <a:p>
            <a:pPr lvl="0"/>
            <a:r>
              <a:rPr lang="ja-JP" altLang="en-US" sz="1400" b="1" kern="100" dirty="0">
                <a:solidFill>
                  <a:schemeClr val="accent1">
                    <a:lumMod val="75000"/>
                  </a:schemeClr>
                </a:solidFill>
                <a:latin typeface="+mn-ea"/>
                <a:cs typeface="Times New Roman" panose="02020603050405020304" pitchFamily="18" charset="0"/>
              </a:rPr>
              <a:t>　</a:t>
            </a:r>
            <a:r>
              <a:rPr lang="en-US" altLang="ja-JP" sz="1400" b="1" kern="100" dirty="0">
                <a:solidFill>
                  <a:schemeClr val="accent1">
                    <a:lumMod val="75000"/>
                  </a:schemeClr>
                </a:solidFill>
                <a:latin typeface="+mn-ea"/>
                <a:cs typeface="Times New Roman" panose="02020603050405020304" pitchFamily="18" charset="0"/>
              </a:rPr>
              <a:t>(3) </a:t>
            </a:r>
            <a:r>
              <a:rPr lang="ja-JP" altLang="en-US" sz="1400" b="1" kern="100" dirty="0">
                <a:solidFill>
                  <a:schemeClr val="accent1">
                    <a:lumMod val="75000"/>
                  </a:schemeClr>
                </a:solidFill>
                <a:latin typeface="+mn-ea"/>
                <a:cs typeface="Times New Roman" panose="02020603050405020304" pitchFamily="18" charset="0"/>
              </a:rPr>
              <a:t>施策の検討</a:t>
            </a:r>
            <a:r>
              <a:rPr lang="ja-JP" altLang="en-US" sz="1400" b="1" kern="100" dirty="0">
                <a:solidFill>
                  <a:srgbClr val="FF0000"/>
                </a:solidFill>
                <a:latin typeface="+mn-ea"/>
                <a:cs typeface="Times New Roman" panose="02020603050405020304" pitchFamily="18" charset="0"/>
              </a:rPr>
              <a:t>　　 </a:t>
            </a:r>
            <a:r>
              <a:rPr lang="ja-JP" altLang="en-US" sz="1400" b="1" kern="100" dirty="0">
                <a:solidFill>
                  <a:schemeClr val="tx1"/>
                </a:solidFill>
                <a:cs typeface="Times New Roman" panose="02020603050405020304" pitchFamily="18" charset="0"/>
              </a:rPr>
              <a:t>①</a:t>
            </a:r>
            <a:r>
              <a:rPr lang="ja-JP" altLang="en-US" sz="1400" kern="100" dirty="0">
                <a:solidFill>
                  <a:schemeClr val="tx1"/>
                </a:solidFill>
                <a:cs typeface="Times New Roman" panose="02020603050405020304" pitchFamily="18" charset="0"/>
              </a:rPr>
              <a:t>地域分散誘客・繁閑平準化、②せとうちクルーズ戦略の取組の充実、③世界トレンドに適応した新たなプロモーション、</a:t>
            </a:r>
            <a:endParaRPr lang="en-US" altLang="ja-JP" sz="1400" kern="100" dirty="0">
              <a:solidFill>
                <a:schemeClr val="tx1"/>
              </a:solidFill>
              <a:cs typeface="Times New Roman" panose="02020603050405020304" pitchFamily="18" charset="0"/>
            </a:endParaRPr>
          </a:p>
          <a:p>
            <a:pPr lvl="0"/>
            <a:r>
              <a:rPr lang="ja-JP" altLang="en-US" sz="1400" kern="100" dirty="0">
                <a:solidFill>
                  <a:schemeClr val="tx1"/>
                </a:solidFill>
                <a:cs typeface="Times New Roman" panose="02020603050405020304" pitchFamily="18" charset="0"/>
              </a:rPr>
              <a:t>　　                            ④新たなゲートウェイからの広域周遊ルートのプロモーション、⑤広域連携デスティネーション・プラットフォームの構築、</a:t>
            </a:r>
            <a:endParaRPr lang="en-US" altLang="ja-JP" sz="1400" kern="100" dirty="0">
              <a:solidFill>
                <a:schemeClr val="tx1"/>
              </a:solidFill>
              <a:cs typeface="Times New Roman" panose="02020603050405020304" pitchFamily="18" charset="0"/>
            </a:endParaRPr>
          </a:p>
          <a:p>
            <a:pPr lvl="0"/>
            <a:r>
              <a:rPr lang="en-US" altLang="ja-JP" sz="1400" kern="100" dirty="0">
                <a:solidFill>
                  <a:schemeClr val="tx1"/>
                </a:solidFill>
                <a:cs typeface="Times New Roman" panose="02020603050405020304" pitchFamily="18" charset="0"/>
              </a:rPr>
              <a:t>                                   </a:t>
            </a:r>
            <a:r>
              <a:rPr lang="ja-JP" altLang="en-US" sz="1400" kern="100" dirty="0">
                <a:solidFill>
                  <a:schemeClr val="tx1"/>
                </a:solidFill>
                <a:cs typeface="Times New Roman" panose="02020603050405020304" pitchFamily="18" charset="0"/>
              </a:rPr>
              <a:t>⑥せとうち</a:t>
            </a:r>
            <a:r>
              <a:rPr lang="en-US" altLang="ja-JP" sz="1400" kern="100" dirty="0">
                <a:solidFill>
                  <a:schemeClr val="tx1"/>
                </a:solidFill>
                <a:cs typeface="Times New Roman" panose="02020603050405020304" pitchFamily="18" charset="0"/>
              </a:rPr>
              <a:t>DMC</a:t>
            </a:r>
            <a:r>
              <a:rPr lang="ja-JP" altLang="en-US" sz="1400" kern="100" dirty="0">
                <a:solidFill>
                  <a:schemeClr val="tx1"/>
                </a:solidFill>
                <a:cs typeface="Times New Roman" panose="02020603050405020304" pitchFamily="18" charset="0"/>
              </a:rPr>
              <a:t>による市場接続機能の強化</a:t>
            </a:r>
            <a:endParaRPr lang="en-US" altLang="ja-JP" sz="1400" kern="100" dirty="0">
              <a:solidFill>
                <a:schemeClr val="tx1"/>
              </a:solidFill>
              <a:cs typeface="Times New Roman" panose="02020603050405020304" pitchFamily="18" charset="0"/>
            </a:endParaRPr>
          </a:p>
        </p:txBody>
      </p:sp>
    </p:spTree>
    <p:extLst>
      <p:ext uri="{BB962C8B-B14F-4D97-AF65-F5344CB8AC3E}">
        <p14:creationId xmlns:p14="http://schemas.microsoft.com/office/powerpoint/2010/main" val="1826297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024A8-5C7F-1E0E-DDAB-49F8B644F20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89D5CF1-EF1A-FDF4-3972-F13C1AB7509A}"/>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１　ブランドコンセプト</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7FE9C901-CF29-C397-B9F2-4A4AC461D7DF}"/>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2</a:t>
            </a:fld>
            <a:endParaRPr lang="ja-JP" altLang="en-US" dirty="0"/>
          </a:p>
        </p:txBody>
      </p:sp>
      <p:sp>
        <p:nvSpPr>
          <p:cNvPr id="3" name="テキスト ボックス 2">
            <a:extLst>
              <a:ext uri="{FF2B5EF4-FFF2-40B4-BE49-F238E27FC236}">
                <a16:creationId xmlns:a16="http://schemas.microsoft.com/office/drawing/2014/main" id="{729E6D1F-F3FF-CC87-0D2A-0F13399582B1}"/>
              </a:ext>
            </a:extLst>
          </p:cNvPr>
          <p:cNvSpPr txBox="1"/>
          <p:nvPr/>
        </p:nvSpPr>
        <p:spPr>
          <a:xfrm>
            <a:off x="670853" y="2825432"/>
            <a:ext cx="10685975" cy="1384995"/>
          </a:xfrm>
          <a:prstGeom prst="rect">
            <a:avLst/>
          </a:prstGeom>
          <a:noFill/>
        </p:spPr>
        <p:txBody>
          <a:bodyPr wrap="square" rtlCol="0">
            <a:spAutoFit/>
          </a:bodyPr>
          <a:lstStyle/>
          <a:p>
            <a:r>
              <a:rPr kumimoji="1" lang="en-US" altLang="ja-JP" sz="2800" dirty="0">
                <a:latin typeface="メイリオ" panose="020B0604030504040204" pitchFamily="50" charset="-128"/>
                <a:ea typeface="メイリオ" panose="020B0604030504040204" pitchFamily="50" charset="-128"/>
              </a:rPr>
              <a:t>【</a:t>
            </a:r>
            <a:r>
              <a:rPr lang="ja-JP" altLang="en-US" sz="2800" dirty="0">
                <a:latin typeface="メイリオ" panose="020B0604030504040204" pitchFamily="50" charset="-128"/>
                <a:ea typeface="メイリオ" panose="020B0604030504040204" pitchFamily="50" charset="-128"/>
              </a:rPr>
              <a:t>せとうち観光成長戦略</a:t>
            </a:r>
            <a:r>
              <a:rPr kumimoji="1" lang="en-US" altLang="ja-JP" sz="2800" dirty="0">
                <a:latin typeface="メイリオ" panose="020B0604030504040204" pitchFamily="50" charset="-128"/>
                <a:ea typeface="メイリオ" panose="020B0604030504040204" pitchFamily="50" charset="-128"/>
              </a:rPr>
              <a:t>】P1</a:t>
            </a:r>
            <a:r>
              <a:rPr kumimoji="1" lang="ja-JP" altLang="en-US" sz="2800" dirty="0">
                <a:latin typeface="メイリオ" panose="020B0604030504040204" pitchFamily="50" charset="-128"/>
                <a:ea typeface="メイリオ" panose="020B0604030504040204" pitchFamily="50" charset="-128"/>
              </a:rPr>
              <a:t>・</a:t>
            </a:r>
            <a:r>
              <a:rPr kumimoji="1" lang="en-US" altLang="ja-JP" sz="2800" dirty="0">
                <a:latin typeface="メイリオ" panose="020B0604030504040204" pitchFamily="50" charset="-128"/>
                <a:ea typeface="メイリオ" panose="020B0604030504040204" pitchFamily="50" charset="-128"/>
              </a:rPr>
              <a:t>P2</a:t>
            </a:r>
            <a:r>
              <a:rPr lang="ja-JP" altLang="en-US" sz="2800" dirty="0">
                <a:latin typeface="メイリオ" panose="020B0604030504040204" pitchFamily="50" charset="-128"/>
                <a:ea typeface="メイリオ" panose="020B0604030504040204" pitchFamily="50" charset="-128"/>
              </a:rPr>
              <a:t>：ブランドコンセプト　</a:t>
            </a:r>
            <a:endParaRPr lang="en-US" altLang="ja-JP" sz="2800" dirty="0">
              <a:latin typeface="メイリオ" panose="020B0604030504040204" pitchFamily="50" charset="-128"/>
              <a:ea typeface="メイリオ" panose="020B0604030504040204" pitchFamily="50" charset="-128"/>
            </a:endParaRPr>
          </a:p>
          <a:p>
            <a:endParaRPr lang="en-US" altLang="ja-JP" sz="2800" dirty="0">
              <a:latin typeface="メイリオ" panose="020B0604030504040204" pitchFamily="50" charset="-128"/>
              <a:ea typeface="メイリオ" panose="020B0604030504040204" pitchFamily="50" charset="-128"/>
            </a:endParaRPr>
          </a:p>
          <a:p>
            <a:pPr algn="ctr"/>
            <a:r>
              <a:rPr lang="ja-JP" altLang="en-US" sz="2800" dirty="0">
                <a:solidFill>
                  <a:srgbClr val="C00000"/>
                </a:solidFill>
                <a:latin typeface="メイリオ" panose="020B0604030504040204" pitchFamily="50" charset="-128"/>
                <a:ea typeface="メイリオ" panose="020B0604030504040204" pitchFamily="50" charset="-128"/>
              </a:rPr>
              <a:t>ブランドコンセプトの再共有</a:t>
            </a:r>
            <a:endParaRPr kumimoji="1" lang="en-US" altLang="ja-JP" sz="2800" dirty="0">
              <a:solidFill>
                <a:srgbClr val="C0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43641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A53DC-50A5-C56F-7F52-11527B9B334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7E2FC45-2B90-A215-F714-7EDA38C0B2DE}"/>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１　ブランドコンセプト</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ED4F84D4-2A59-F4B1-3486-EB80C7E3356D}"/>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3</a:t>
            </a:fld>
            <a:endParaRPr lang="ja-JP" altLang="en-US" dirty="0"/>
          </a:p>
        </p:txBody>
      </p:sp>
      <p:sp>
        <p:nvSpPr>
          <p:cNvPr id="6" name="テキスト ボックス 5">
            <a:extLst>
              <a:ext uri="{FF2B5EF4-FFF2-40B4-BE49-F238E27FC236}">
                <a16:creationId xmlns:a16="http://schemas.microsoft.com/office/drawing/2014/main" id="{0CD4BD54-851A-A6B8-24C0-40F1FA4A2555}"/>
              </a:ext>
            </a:extLst>
          </p:cNvPr>
          <p:cNvSpPr txBox="1"/>
          <p:nvPr/>
        </p:nvSpPr>
        <p:spPr>
          <a:xfrm>
            <a:off x="78597" y="728421"/>
            <a:ext cx="12514944" cy="584775"/>
          </a:xfrm>
          <a:prstGeom prst="rect">
            <a:avLst/>
          </a:prstGeom>
          <a:noFill/>
        </p:spPr>
        <p:txBody>
          <a:bodyPr wrap="square" rtlCol="0">
            <a:spAutoFit/>
          </a:bodyPr>
          <a:lstStyle/>
          <a:p>
            <a:r>
              <a:rPr kumimoji="1" lang="ja-JP" altLang="en-US" sz="1600" dirty="0"/>
              <a:t>〇せとうち観光成長戦略</a:t>
            </a:r>
            <a:r>
              <a:rPr kumimoji="1" lang="en-US" altLang="ja-JP" sz="1600" dirty="0"/>
              <a:t>(2026</a:t>
            </a:r>
            <a:r>
              <a:rPr kumimoji="1" lang="ja-JP" altLang="en-US" sz="1600" dirty="0"/>
              <a:t>～</a:t>
            </a:r>
            <a:r>
              <a:rPr kumimoji="1" lang="en-US" altLang="ja-JP" sz="1600" dirty="0"/>
              <a:t>2030</a:t>
            </a:r>
            <a:r>
              <a:rPr lang="ja-JP" altLang="en-US" sz="1600" dirty="0"/>
              <a:t>年度</a:t>
            </a:r>
            <a:r>
              <a:rPr lang="en-US" altLang="ja-JP" sz="1600" dirty="0"/>
              <a:t>)</a:t>
            </a:r>
            <a:r>
              <a:rPr lang="ja-JP" altLang="en-US" sz="1600" dirty="0"/>
              <a:t>に定める</a:t>
            </a:r>
            <a:r>
              <a:rPr kumimoji="1" lang="ja-JP" altLang="en-US" sz="1600" dirty="0">
                <a:solidFill>
                  <a:srgbClr val="C00000"/>
                </a:solidFill>
              </a:rPr>
              <a:t>ブランドコンセプト</a:t>
            </a:r>
            <a:r>
              <a:rPr kumimoji="1" lang="ja-JP" altLang="en-US" sz="1600" dirty="0"/>
              <a:t>及びミッション、ビジョン、コア・バリュー、戦略テーマ</a:t>
            </a:r>
            <a:endParaRPr kumimoji="1" lang="en-US" altLang="ja-JP" sz="1600" dirty="0"/>
          </a:p>
          <a:p>
            <a:r>
              <a:rPr lang="ja-JP" altLang="en-US" sz="1600" dirty="0"/>
              <a:t>　</a:t>
            </a:r>
            <a:r>
              <a:rPr kumimoji="1" lang="ja-JP" altLang="en-US" sz="1600" dirty="0"/>
              <a:t>は堅持し、その</a:t>
            </a:r>
            <a:r>
              <a:rPr kumimoji="1" lang="ja-JP" altLang="en-US" sz="1600" dirty="0">
                <a:solidFill>
                  <a:srgbClr val="C00000"/>
                </a:solidFill>
              </a:rPr>
              <a:t>理解・共有を図る</a:t>
            </a:r>
            <a:r>
              <a:rPr lang="ja-JP" altLang="en-US" sz="1600" dirty="0"/>
              <a:t>ため、</a:t>
            </a:r>
            <a:r>
              <a:rPr lang="ja-JP" altLang="en-US" sz="1600" dirty="0">
                <a:solidFill>
                  <a:srgbClr val="C00000"/>
                </a:solidFill>
              </a:rPr>
              <a:t>「せとうち観光推進会議」などを積極的に活用</a:t>
            </a:r>
            <a:r>
              <a:rPr lang="ja-JP" altLang="en-US" sz="1600" dirty="0"/>
              <a:t>する。</a:t>
            </a:r>
            <a:endParaRPr kumimoji="1" lang="ja-JP" altLang="en-US" sz="1600" dirty="0"/>
          </a:p>
        </p:txBody>
      </p:sp>
      <p:pic>
        <p:nvPicPr>
          <p:cNvPr id="13" name="図 12">
            <a:extLst>
              <a:ext uri="{FF2B5EF4-FFF2-40B4-BE49-F238E27FC236}">
                <a16:creationId xmlns:a16="http://schemas.microsoft.com/office/drawing/2014/main" id="{3AE7A774-7CCD-BAB4-7D7A-3D25542872CB}"/>
              </a:ext>
            </a:extLst>
          </p:cNvPr>
          <p:cNvPicPr>
            <a:picLocks noChangeAspect="1"/>
          </p:cNvPicPr>
          <p:nvPr/>
        </p:nvPicPr>
        <p:blipFill>
          <a:blip r:embed="rId3"/>
          <a:srcRect l="3525" r="4410"/>
          <a:stretch>
            <a:fillRect/>
          </a:stretch>
        </p:blipFill>
        <p:spPr>
          <a:xfrm>
            <a:off x="7175387" y="3677920"/>
            <a:ext cx="5069876" cy="2859218"/>
          </a:xfrm>
          <a:prstGeom prst="rect">
            <a:avLst/>
          </a:prstGeom>
        </p:spPr>
      </p:pic>
      <p:sp>
        <p:nvSpPr>
          <p:cNvPr id="15" name="テキスト ボックス 14">
            <a:extLst>
              <a:ext uri="{FF2B5EF4-FFF2-40B4-BE49-F238E27FC236}">
                <a16:creationId xmlns:a16="http://schemas.microsoft.com/office/drawing/2014/main" id="{8305281E-F5A1-E92D-961B-2F7B0A0EF827}"/>
              </a:ext>
            </a:extLst>
          </p:cNvPr>
          <p:cNvSpPr txBox="1"/>
          <p:nvPr/>
        </p:nvSpPr>
        <p:spPr>
          <a:xfrm>
            <a:off x="78597" y="1428399"/>
            <a:ext cx="11923486" cy="646331"/>
          </a:xfrm>
          <a:prstGeom prst="rect">
            <a:avLst/>
          </a:prstGeom>
          <a:noFill/>
        </p:spPr>
        <p:txBody>
          <a:bodyPr wrap="square" rtlCol="0">
            <a:spAutoFit/>
          </a:bodyPr>
          <a:lstStyle/>
          <a:p>
            <a:r>
              <a:rPr kumimoji="1" lang="en-US" altLang="ja-JP" sz="1600" dirty="0">
                <a:solidFill>
                  <a:schemeClr val="accent5">
                    <a:lumMod val="75000"/>
                  </a:schemeClr>
                </a:solidFill>
              </a:rPr>
              <a:t>【</a:t>
            </a:r>
            <a:r>
              <a:rPr kumimoji="1" lang="ja-JP" altLang="en-US" sz="1600" b="1" dirty="0">
                <a:solidFill>
                  <a:schemeClr val="accent5">
                    <a:lumMod val="75000"/>
                  </a:schemeClr>
                </a:solidFill>
              </a:rPr>
              <a:t>ブランドコンセプト</a:t>
            </a:r>
            <a:r>
              <a:rPr kumimoji="1" lang="en-US" altLang="ja-JP" sz="1600" b="1" dirty="0">
                <a:solidFill>
                  <a:schemeClr val="accent5">
                    <a:lumMod val="75000"/>
                  </a:schemeClr>
                </a:solidFill>
              </a:rPr>
              <a:t>】</a:t>
            </a:r>
            <a:r>
              <a:rPr kumimoji="1" lang="ja-JP" altLang="en-US" sz="1600" b="1" dirty="0">
                <a:solidFill>
                  <a:schemeClr val="accent5">
                    <a:lumMod val="75000"/>
                  </a:schemeClr>
                </a:solidFill>
              </a:rPr>
              <a:t>　</a:t>
            </a:r>
            <a:endParaRPr kumimoji="1" lang="en-US" altLang="ja-JP" sz="1600" b="1" dirty="0">
              <a:solidFill>
                <a:schemeClr val="accent5">
                  <a:lumMod val="75000"/>
                </a:schemeClr>
              </a:solidFill>
            </a:endParaRPr>
          </a:p>
          <a:p>
            <a:r>
              <a:rPr lang="ja-JP" altLang="en-US" sz="1600" dirty="0">
                <a:latin typeface="ＭＳ 明朝" panose="02020609040205080304" pitchFamily="17" charset="-128"/>
                <a:ea typeface="ＭＳ 明朝" panose="02020609040205080304" pitchFamily="17" charset="-128"/>
              </a:rPr>
              <a:t>　　　　　　</a:t>
            </a:r>
            <a:r>
              <a:rPr kumimoji="1" lang="en-US" altLang="ja-JP" sz="2000" dirty="0">
                <a:latin typeface="ＭＳ 明朝" panose="02020609040205080304" pitchFamily="17" charset="-128"/>
                <a:ea typeface="ＭＳ 明朝" panose="02020609040205080304" pitchFamily="17" charset="-128"/>
              </a:rPr>
              <a:t>AUTHENTIC JAPAN </a:t>
            </a:r>
            <a:r>
              <a:rPr kumimoji="1" lang="ja-JP" altLang="en-US" sz="2000" dirty="0">
                <a:latin typeface="ＭＳ 明朝" panose="02020609040205080304" pitchFamily="17" charset="-128"/>
                <a:ea typeface="ＭＳ 明朝" panose="02020609040205080304" pitchFamily="17" charset="-128"/>
              </a:rPr>
              <a:t>： </a:t>
            </a:r>
            <a:r>
              <a:rPr kumimoji="1" lang="en-US" altLang="ja-JP" sz="2000" dirty="0">
                <a:latin typeface="ＭＳ 明朝" panose="02020609040205080304" pitchFamily="17" charset="-128"/>
                <a:ea typeface="ＭＳ 明朝" panose="02020609040205080304" pitchFamily="17" charset="-128"/>
              </a:rPr>
              <a:t>SETOUCHI</a:t>
            </a:r>
            <a:r>
              <a:rPr kumimoji="1" lang="ja-JP" altLang="en-US" sz="2000" dirty="0">
                <a:latin typeface="ＭＳ 明朝" panose="02020609040205080304" pitchFamily="17" charset="-128"/>
                <a:ea typeface="ＭＳ 明朝" panose="02020609040205080304" pitchFamily="17" charset="-128"/>
              </a:rPr>
              <a:t>　　ありのままの日本の魅力はここにある ： せとうち</a:t>
            </a:r>
            <a:endParaRPr lang="en-US" altLang="ja-JP" sz="2000" dirty="0">
              <a:latin typeface="ＭＳ 明朝" panose="02020609040205080304" pitchFamily="17" charset="-128"/>
              <a:ea typeface="ＭＳ 明朝" panose="02020609040205080304" pitchFamily="17" charset="-128"/>
            </a:endParaRPr>
          </a:p>
        </p:txBody>
      </p:sp>
      <p:sp>
        <p:nvSpPr>
          <p:cNvPr id="17" name="テキスト ボックス 16">
            <a:extLst>
              <a:ext uri="{FF2B5EF4-FFF2-40B4-BE49-F238E27FC236}">
                <a16:creationId xmlns:a16="http://schemas.microsoft.com/office/drawing/2014/main" id="{3F6D5359-837A-614C-6A56-41BBD1AAD071}"/>
              </a:ext>
            </a:extLst>
          </p:cNvPr>
          <p:cNvSpPr txBox="1"/>
          <p:nvPr/>
        </p:nvSpPr>
        <p:spPr>
          <a:xfrm>
            <a:off x="134256" y="2382507"/>
            <a:ext cx="11923485" cy="830997"/>
          </a:xfrm>
          <a:prstGeom prst="rect">
            <a:avLst/>
          </a:prstGeom>
          <a:noFill/>
        </p:spPr>
        <p:txBody>
          <a:bodyPr wrap="square" rtlCol="0">
            <a:spAutoFit/>
          </a:bodyPr>
          <a:lstStyle/>
          <a:p>
            <a:r>
              <a:rPr kumimoji="1" lang="en-US" altLang="ja-JP" sz="1600" b="1" dirty="0">
                <a:solidFill>
                  <a:schemeClr val="accent5">
                    <a:lumMod val="75000"/>
                  </a:schemeClr>
                </a:solidFill>
              </a:rPr>
              <a:t>【</a:t>
            </a:r>
            <a:r>
              <a:rPr lang="ja-JP" altLang="en-US" sz="1600" b="1" dirty="0">
                <a:solidFill>
                  <a:schemeClr val="accent5">
                    <a:lumMod val="75000"/>
                  </a:schemeClr>
                </a:solidFill>
              </a:rPr>
              <a:t>ミッション</a:t>
            </a:r>
            <a:r>
              <a:rPr kumimoji="1" lang="en-US" altLang="ja-JP" sz="1600" b="1" dirty="0">
                <a:solidFill>
                  <a:schemeClr val="accent5">
                    <a:lumMod val="75000"/>
                  </a:schemeClr>
                </a:solidFill>
              </a:rPr>
              <a:t>】</a:t>
            </a:r>
            <a:r>
              <a:rPr kumimoji="1" lang="ja-JP" altLang="en-US" sz="1600" b="1" dirty="0">
                <a:solidFill>
                  <a:schemeClr val="accent5">
                    <a:lumMod val="75000"/>
                  </a:schemeClr>
                </a:solidFill>
              </a:rPr>
              <a:t>　</a:t>
            </a:r>
            <a:endParaRPr kumimoji="1" lang="en-US" altLang="ja-JP" sz="1600" b="1" dirty="0">
              <a:solidFill>
                <a:schemeClr val="accent5">
                  <a:lumMod val="75000"/>
                </a:schemeClr>
              </a:solidFill>
            </a:endParaRPr>
          </a:p>
          <a:p>
            <a:r>
              <a:rPr lang="ja-JP" altLang="en-US" sz="1600" dirty="0">
                <a:latin typeface="ＭＳ 明朝" panose="02020609040205080304" pitchFamily="17" charset="-128"/>
                <a:ea typeface="ＭＳ 明朝" panose="02020609040205080304" pitchFamily="17" charset="-128"/>
              </a:rPr>
              <a:t>　</a:t>
            </a:r>
            <a:r>
              <a:rPr kumimoji="1" lang="ja-JP" altLang="en-US" sz="1600" dirty="0">
                <a:latin typeface="ＭＳ 明朝" panose="02020609040205080304" pitchFamily="17" charset="-128"/>
                <a:ea typeface="ＭＳ 明朝" panose="02020609040205080304" pitchFamily="17" charset="-128"/>
              </a:rPr>
              <a:t>せとうちを、世界中の誰もが憧れ、また地域の誰もが誇りを持てる世界一のデスティネーションに</a:t>
            </a:r>
            <a:endParaRPr lang="en-US" altLang="ja-JP" sz="1600" dirty="0">
              <a:latin typeface="ＭＳ 明朝" panose="02020609040205080304" pitchFamily="17" charset="-128"/>
              <a:ea typeface="ＭＳ 明朝" panose="02020609040205080304" pitchFamily="17" charset="-128"/>
            </a:endParaRPr>
          </a:p>
          <a:p>
            <a:r>
              <a:rPr kumimoji="1" lang="ja-JP" altLang="en-US" sz="1600" dirty="0">
                <a:latin typeface="ＭＳ 明朝" panose="02020609040205080304" pitchFamily="17" charset="-128"/>
                <a:ea typeface="ＭＳ 明朝" panose="02020609040205080304" pitchFamily="17" charset="-128"/>
              </a:rPr>
              <a:t>　　　　　　　　　　　　　　　　　　　　　　　　　　　　　　　　　　　　　地域とともに創り上げ、地方創生を実現する。</a:t>
            </a:r>
            <a:endParaRPr lang="en-US" altLang="ja-JP" sz="1600" dirty="0">
              <a:latin typeface="ＭＳ 明朝" panose="02020609040205080304" pitchFamily="17" charset="-128"/>
              <a:ea typeface="ＭＳ 明朝" panose="02020609040205080304" pitchFamily="17" charset="-128"/>
            </a:endParaRPr>
          </a:p>
        </p:txBody>
      </p:sp>
      <p:sp>
        <p:nvSpPr>
          <p:cNvPr id="19" name="テキスト ボックス 18">
            <a:extLst>
              <a:ext uri="{FF2B5EF4-FFF2-40B4-BE49-F238E27FC236}">
                <a16:creationId xmlns:a16="http://schemas.microsoft.com/office/drawing/2014/main" id="{15434B13-E1AF-451D-5E65-43AD17F76045}"/>
              </a:ext>
            </a:extLst>
          </p:cNvPr>
          <p:cNvSpPr txBox="1"/>
          <p:nvPr/>
        </p:nvSpPr>
        <p:spPr>
          <a:xfrm>
            <a:off x="99991" y="3105888"/>
            <a:ext cx="7228651" cy="1077218"/>
          </a:xfrm>
          <a:prstGeom prst="rect">
            <a:avLst/>
          </a:prstGeom>
          <a:noFill/>
        </p:spPr>
        <p:txBody>
          <a:bodyPr wrap="square" rtlCol="0">
            <a:spAutoFit/>
          </a:bodyPr>
          <a:lstStyle/>
          <a:p>
            <a:r>
              <a:rPr kumimoji="1" lang="en-US" altLang="ja-JP" sz="1600" b="1" dirty="0">
                <a:solidFill>
                  <a:schemeClr val="accent5">
                    <a:lumMod val="75000"/>
                  </a:schemeClr>
                </a:solidFill>
              </a:rPr>
              <a:t>【</a:t>
            </a:r>
            <a:r>
              <a:rPr lang="ja-JP" altLang="en-US" sz="1600" b="1" dirty="0">
                <a:solidFill>
                  <a:schemeClr val="accent5">
                    <a:lumMod val="75000"/>
                  </a:schemeClr>
                </a:solidFill>
              </a:rPr>
              <a:t>ビジョン</a:t>
            </a:r>
            <a:r>
              <a:rPr kumimoji="1" lang="en-US" altLang="ja-JP" sz="1600" b="1" dirty="0">
                <a:solidFill>
                  <a:schemeClr val="accent5">
                    <a:lumMod val="75000"/>
                  </a:schemeClr>
                </a:solidFill>
              </a:rPr>
              <a:t>】</a:t>
            </a:r>
            <a:r>
              <a:rPr kumimoji="1" lang="ja-JP" altLang="en-US" sz="1600" b="1" dirty="0">
                <a:solidFill>
                  <a:schemeClr val="accent5">
                    <a:lumMod val="75000"/>
                  </a:schemeClr>
                </a:solidFill>
              </a:rPr>
              <a:t>　</a:t>
            </a:r>
            <a:endParaRPr kumimoji="1" lang="en-US" altLang="ja-JP" sz="1600" b="1" dirty="0">
              <a:solidFill>
                <a:schemeClr val="accent5">
                  <a:lumMod val="75000"/>
                </a:schemeClr>
              </a:solidFill>
            </a:endParaRPr>
          </a:p>
          <a:p>
            <a:r>
              <a:rPr lang="ja-JP" altLang="en-US" sz="1600" dirty="0">
                <a:latin typeface="ＭＳ 明朝" panose="02020609040205080304" pitchFamily="17" charset="-128"/>
                <a:ea typeface="ＭＳ 明朝" panose="02020609040205080304" pitchFamily="17" charset="-128"/>
              </a:rPr>
              <a:t>　</a:t>
            </a:r>
            <a:r>
              <a:rPr kumimoji="1" lang="ja-JP" altLang="en-US" sz="1600" dirty="0">
                <a:latin typeface="ＭＳ 明朝" panose="02020609040205080304" pitchFamily="17" charset="-128"/>
                <a:ea typeface="ＭＳ 明朝" panose="02020609040205080304" pitchFamily="17" charset="-128"/>
              </a:rPr>
              <a:t>・人も自然ものびやかなせとうちに国内外のファンが絶えず訪れている。</a:t>
            </a:r>
          </a:p>
          <a:p>
            <a:r>
              <a:rPr kumimoji="1" lang="ja-JP" altLang="en-US" sz="1600" dirty="0">
                <a:latin typeface="ＭＳ 明朝" panose="02020609040205080304" pitchFamily="17" charset="-128"/>
                <a:ea typeface="ＭＳ 明朝" panose="02020609040205080304" pitchFamily="17" charset="-128"/>
              </a:rPr>
              <a:t>　・地域や人々がつながり、せとうちに住むことを誇らしく思っている。</a:t>
            </a:r>
          </a:p>
          <a:p>
            <a:r>
              <a:rPr kumimoji="1" lang="ja-JP" altLang="en-US" sz="1600" dirty="0">
                <a:latin typeface="ＭＳ 明朝" panose="02020609040205080304" pitchFamily="17" charset="-128"/>
                <a:ea typeface="ＭＳ 明朝" panose="02020609040205080304" pitchFamily="17" charset="-128"/>
              </a:rPr>
              <a:t>　・サステナブルな観光地経営により地域が潤い、観光人材が育っている。</a:t>
            </a:r>
          </a:p>
        </p:txBody>
      </p:sp>
      <p:sp>
        <p:nvSpPr>
          <p:cNvPr id="21" name="テキスト ボックス 20">
            <a:extLst>
              <a:ext uri="{FF2B5EF4-FFF2-40B4-BE49-F238E27FC236}">
                <a16:creationId xmlns:a16="http://schemas.microsoft.com/office/drawing/2014/main" id="{6103D000-3816-538F-6AC4-0E113DEDB2FF}"/>
              </a:ext>
            </a:extLst>
          </p:cNvPr>
          <p:cNvSpPr txBox="1"/>
          <p:nvPr/>
        </p:nvSpPr>
        <p:spPr>
          <a:xfrm>
            <a:off x="78597" y="4356470"/>
            <a:ext cx="7594411" cy="1323439"/>
          </a:xfrm>
          <a:prstGeom prst="rect">
            <a:avLst/>
          </a:prstGeom>
          <a:noFill/>
        </p:spPr>
        <p:txBody>
          <a:bodyPr wrap="square" rtlCol="0">
            <a:spAutoFit/>
          </a:bodyPr>
          <a:lstStyle/>
          <a:p>
            <a:r>
              <a:rPr kumimoji="1" lang="en-US" altLang="ja-JP" sz="1600" b="1" dirty="0">
                <a:solidFill>
                  <a:schemeClr val="accent5">
                    <a:lumMod val="75000"/>
                  </a:schemeClr>
                </a:solidFill>
              </a:rPr>
              <a:t>【</a:t>
            </a:r>
            <a:r>
              <a:rPr kumimoji="1" lang="ja-JP" altLang="en-US" sz="1600" b="1" dirty="0">
                <a:solidFill>
                  <a:schemeClr val="accent5">
                    <a:lumMod val="75000"/>
                  </a:schemeClr>
                </a:solidFill>
              </a:rPr>
              <a:t>コアバリュー</a:t>
            </a:r>
            <a:r>
              <a:rPr kumimoji="1" lang="en-US" altLang="ja-JP" sz="1600" b="1" dirty="0">
                <a:solidFill>
                  <a:schemeClr val="accent5">
                    <a:lumMod val="75000"/>
                  </a:schemeClr>
                </a:solidFill>
              </a:rPr>
              <a:t>】</a:t>
            </a:r>
            <a:r>
              <a:rPr kumimoji="1" lang="ja-JP" altLang="en-US" sz="1600" b="1" dirty="0">
                <a:solidFill>
                  <a:schemeClr val="accent5">
                    <a:lumMod val="75000"/>
                  </a:schemeClr>
                </a:solidFill>
              </a:rPr>
              <a:t>　</a:t>
            </a:r>
            <a:endParaRPr kumimoji="1" lang="en-US" altLang="ja-JP" sz="1600" b="1" dirty="0">
              <a:solidFill>
                <a:schemeClr val="accent5">
                  <a:lumMod val="75000"/>
                </a:schemeClr>
              </a:solidFill>
            </a:endParaRPr>
          </a:p>
          <a:p>
            <a:r>
              <a:rPr lang="ja-JP" altLang="en-US" sz="1600" dirty="0">
                <a:latin typeface="ＭＳ 明朝" panose="02020609040205080304" pitchFamily="17" charset="-128"/>
                <a:ea typeface="ＭＳ 明朝" panose="02020609040205080304" pitchFamily="17" charset="-128"/>
              </a:rPr>
              <a:t>　瀬戸内海を中心とした海の交通路と南北の河川が人や物の交流を促し、</a:t>
            </a:r>
          </a:p>
          <a:p>
            <a:r>
              <a:rPr lang="ja-JP" altLang="en-US" sz="1600" dirty="0">
                <a:latin typeface="ＭＳ 明朝" panose="02020609040205080304" pitchFamily="17" charset="-128"/>
                <a:ea typeface="ＭＳ 明朝" panose="02020609040205080304" pitchFamily="17" charset="-128"/>
              </a:rPr>
              <a:t>　外からの文化が各地の自然や風土と融合して独自の伝統を育んできた。</a:t>
            </a:r>
          </a:p>
          <a:p>
            <a:r>
              <a:rPr lang="ja-JP" altLang="en-US" sz="1600" dirty="0">
                <a:latin typeface="ＭＳ 明朝" panose="02020609040205080304" pitchFamily="17" charset="-128"/>
                <a:ea typeface="ＭＳ 明朝" panose="02020609040205080304" pitchFamily="17" charset="-128"/>
              </a:rPr>
              <a:t>　せとうちを巡れば、歴史に根ざした</a:t>
            </a:r>
            <a:r>
              <a:rPr lang="en-US" altLang="ja-JP" sz="1600" dirty="0">
                <a:latin typeface="ＭＳ 明朝" panose="02020609040205080304" pitchFamily="17" charset="-128"/>
                <a:ea typeface="ＭＳ 明朝" panose="02020609040205080304" pitchFamily="17" charset="-128"/>
              </a:rPr>
              <a:t>“</a:t>
            </a:r>
            <a:r>
              <a:rPr lang="ja-JP" altLang="en-US" sz="1600" dirty="0">
                <a:latin typeface="ＭＳ 明朝" panose="02020609040205080304" pitchFamily="17" charset="-128"/>
                <a:ea typeface="ＭＳ 明朝" panose="02020609040205080304" pitchFamily="17" charset="-128"/>
              </a:rPr>
              <a:t>本物</a:t>
            </a:r>
            <a:r>
              <a:rPr lang="en-US" altLang="ja-JP" sz="1600" dirty="0">
                <a:latin typeface="ＭＳ 明朝" panose="02020609040205080304" pitchFamily="17" charset="-128"/>
                <a:ea typeface="ＭＳ 明朝" panose="02020609040205080304" pitchFamily="17" charset="-128"/>
              </a:rPr>
              <a:t>”</a:t>
            </a:r>
            <a:r>
              <a:rPr lang="ja-JP" altLang="en-US" sz="1600" dirty="0">
                <a:latin typeface="ＭＳ 明朝" panose="02020609040205080304" pitchFamily="17" charset="-128"/>
                <a:ea typeface="ＭＳ 明朝" panose="02020609040205080304" pitchFamily="17" charset="-128"/>
              </a:rPr>
              <a:t>の日本文化に触れること</a:t>
            </a:r>
            <a:endParaRPr lang="en-US" altLang="ja-JP" sz="1600" dirty="0">
              <a:latin typeface="ＭＳ 明朝" panose="02020609040205080304" pitchFamily="17" charset="-128"/>
              <a:ea typeface="ＭＳ 明朝" panose="02020609040205080304" pitchFamily="17" charset="-128"/>
            </a:endParaRPr>
          </a:p>
          <a:p>
            <a:r>
              <a:rPr lang="ja-JP" altLang="en-US" sz="1600" dirty="0">
                <a:latin typeface="ＭＳ 明朝" panose="02020609040205080304" pitchFamily="17" charset="-128"/>
                <a:ea typeface="ＭＳ 明朝" panose="02020609040205080304" pitchFamily="17" charset="-128"/>
              </a:rPr>
              <a:t>　ができる。</a:t>
            </a:r>
          </a:p>
        </p:txBody>
      </p:sp>
      <p:sp>
        <p:nvSpPr>
          <p:cNvPr id="23" name="テキスト ボックス 22">
            <a:extLst>
              <a:ext uri="{FF2B5EF4-FFF2-40B4-BE49-F238E27FC236}">
                <a16:creationId xmlns:a16="http://schemas.microsoft.com/office/drawing/2014/main" id="{BA540983-8E95-50A8-03E5-F5DF38B81D6C}"/>
              </a:ext>
            </a:extLst>
          </p:cNvPr>
          <p:cNvSpPr txBox="1"/>
          <p:nvPr/>
        </p:nvSpPr>
        <p:spPr>
          <a:xfrm>
            <a:off x="82635" y="5745657"/>
            <a:ext cx="7661783" cy="1077218"/>
          </a:xfrm>
          <a:prstGeom prst="rect">
            <a:avLst/>
          </a:prstGeom>
          <a:noFill/>
        </p:spPr>
        <p:txBody>
          <a:bodyPr wrap="square" rtlCol="0">
            <a:spAutoFit/>
          </a:bodyPr>
          <a:lstStyle/>
          <a:p>
            <a:r>
              <a:rPr kumimoji="1" lang="en-US" altLang="ja-JP" sz="1600" b="1" dirty="0">
                <a:solidFill>
                  <a:schemeClr val="accent5">
                    <a:lumMod val="75000"/>
                  </a:schemeClr>
                </a:solidFill>
              </a:rPr>
              <a:t>【</a:t>
            </a:r>
            <a:r>
              <a:rPr lang="ja-JP" altLang="en-US" sz="1600" b="1" dirty="0">
                <a:solidFill>
                  <a:schemeClr val="accent5">
                    <a:lumMod val="75000"/>
                  </a:schemeClr>
                </a:solidFill>
              </a:rPr>
              <a:t>戦略テーマ</a:t>
            </a:r>
            <a:r>
              <a:rPr kumimoji="1" lang="en-US" altLang="ja-JP" sz="1600" dirty="0">
                <a:solidFill>
                  <a:schemeClr val="accent5">
                    <a:lumMod val="75000"/>
                  </a:schemeClr>
                </a:solidFill>
              </a:rPr>
              <a:t>】</a:t>
            </a:r>
            <a:r>
              <a:rPr kumimoji="1" lang="ja-JP" altLang="en-US" sz="1600" dirty="0">
                <a:solidFill>
                  <a:schemeClr val="accent5">
                    <a:lumMod val="75000"/>
                  </a:schemeClr>
                </a:solidFill>
              </a:rPr>
              <a:t>　</a:t>
            </a:r>
            <a:endParaRPr kumimoji="1" lang="en-US" altLang="ja-JP" sz="1600" dirty="0">
              <a:solidFill>
                <a:schemeClr val="accent5">
                  <a:lumMod val="75000"/>
                </a:schemeClr>
              </a:solidFill>
            </a:endParaRPr>
          </a:p>
          <a:p>
            <a:r>
              <a:rPr lang="ja-JP" altLang="en-US" sz="1600" dirty="0">
                <a:latin typeface="ＭＳ 明朝" panose="02020609040205080304" pitchFamily="17" charset="-128"/>
                <a:ea typeface="ＭＳ 明朝" panose="02020609040205080304" pitchFamily="17" charset="-128"/>
              </a:rPr>
              <a:t>　せとうちらしさをコンセプトにした </a:t>
            </a:r>
            <a:r>
              <a:rPr lang="en-US" altLang="ja-JP" sz="1600" dirty="0">
                <a:latin typeface="ＭＳ 明朝" panose="02020609040205080304" pitchFamily="17" charset="-128"/>
                <a:ea typeface="ＭＳ 明朝" panose="02020609040205080304" pitchFamily="17" charset="-128"/>
              </a:rPr>
              <a:t>6</a:t>
            </a:r>
            <a:r>
              <a:rPr lang="ja-JP" altLang="en-US" sz="1600" dirty="0">
                <a:latin typeface="ＭＳ 明朝" panose="02020609040205080304" pitchFamily="17" charset="-128"/>
                <a:ea typeface="ＭＳ 明朝" panose="02020609040205080304" pitchFamily="17" charset="-128"/>
              </a:rPr>
              <a:t>つのテーマの全てにサステナビリティ</a:t>
            </a:r>
            <a:endParaRPr lang="en-US" altLang="ja-JP" sz="1600" dirty="0">
              <a:latin typeface="ＭＳ 明朝" panose="02020609040205080304" pitchFamily="17" charset="-128"/>
              <a:ea typeface="ＭＳ 明朝" panose="02020609040205080304" pitchFamily="17" charset="-128"/>
            </a:endParaRPr>
          </a:p>
          <a:p>
            <a:r>
              <a:rPr lang="ja-JP" altLang="en-US" sz="1600" dirty="0">
                <a:latin typeface="ＭＳ 明朝" panose="02020609040205080304" pitchFamily="17" charset="-128"/>
                <a:ea typeface="ＭＳ 明朝" panose="02020609040205080304" pitchFamily="17" charset="-128"/>
              </a:rPr>
              <a:t>　を追求することによって、世界と戦える洗練されたコンテンツを目指す</a:t>
            </a:r>
          </a:p>
          <a:p>
            <a:endParaRPr kumimoji="1" lang="ja-JP" altLang="en-US" sz="1600" dirty="0">
              <a:latin typeface="ＭＳ 明朝" panose="02020609040205080304" pitchFamily="17" charset="-128"/>
              <a:ea typeface="ＭＳ 明朝" panose="02020609040205080304" pitchFamily="17" charset="-128"/>
            </a:endParaRPr>
          </a:p>
        </p:txBody>
      </p:sp>
      <p:sp>
        <p:nvSpPr>
          <p:cNvPr id="24" name="正方形/長方形 23">
            <a:extLst>
              <a:ext uri="{FF2B5EF4-FFF2-40B4-BE49-F238E27FC236}">
                <a16:creationId xmlns:a16="http://schemas.microsoft.com/office/drawing/2014/main" id="{B9C48C68-1021-B2FE-0C63-07AABCD591BD}"/>
              </a:ext>
            </a:extLst>
          </p:cNvPr>
          <p:cNvSpPr/>
          <p:nvPr/>
        </p:nvSpPr>
        <p:spPr>
          <a:xfrm>
            <a:off x="189917" y="1409752"/>
            <a:ext cx="11867826" cy="802545"/>
          </a:xfrm>
          <a:prstGeom prst="rect">
            <a:avLst/>
          </a:prstGeom>
          <a:no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64F16023-A93E-3C88-B675-0791CBF882B1}"/>
              </a:ext>
            </a:extLst>
          </p:cNvPr>
          <p:cNvSpPr txBox="1"/>
          <p:nvPr/>
        </p:nvSpPr>
        <p:spPr>
          <a:xfrm>
            <a:off x="9045824" y="3308260"/>
            <a:ext cx="1329002" cy="307777"/>
          </a:xfrm>
          <a:prstGeom prst="rect">
            <a:avLst/>
          </a:prstGeom>
          <a:noFill/>
        </p:spPr>
        <p:txBody>
          <a:bodyPr wrap="square" rtlCol="0">
            <a:spAutoFit/>
          </a:bodyPr>
          <a:lstStyle/>
          <a:p>
            <a:r>
              <a:rPr kumimoji="1" lang="ja-JP" altLang="en-US" sz="1400" dirty="0">
                <a:latin typeface="BIZ UDゴシック" panose="020B0400000000000000" pitchFamily="49" charset="-128"/>
                <a:ea typeface="BIZ UDゴシック" panose="020B0400000000000000" pitchFamily="49" charset="-128"/>
              </a:rPr>
              <a:t>戦略テーマ</a:t>
            </a:r>
          </a:p>
        </p:txBody>
      </p:sp>
    </p:spTree>
    <p:extLst>
      <p:ext uri="{BB962C8B-B14F-4D97-AF65-F5344CB8AC3E}">
        <p14:creationId xmlns:p14="http://schemas.microsoft.com/office/powerpoint/2010/main" val="2084221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C4072-514F-8EF2-6D0E-D07AA5A4127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F321236-DAB6-F54A-6297-B122A7291E8C}"/>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２　ターゲット</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D04C4EC6-F0D0-4A31-714A-59DD6CD3D93C}"/>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4</a:t>
            </a:fld>
            <a:endParaRPr lang="ja-JP" altLang="en-US" dirty="0"/>
          </a:p>
        </p:txBody>
      </p:sp>
      <p:sp>
        <p:nvSpPr>
          <p:cNvPr id="3" name="テキスト ボックス 2">
            <a:extLst>
              <a:ext uri="{FF2B5EF4-FFF2-40B4-BE49-F238E27FC236}">
                <a16:creationId xmlns:a16="http://schemas.microsoft.com/office/drawing/2014/main" id="{B679367C-C4BB-2256-4C2A-09B66419AACD}"/>
              </a:ext>
            </a:extLst>
          </p:cNvPr>
          <p:cNvSpPr txBox="1"/>
          <p:nvPr/>
        </p:nvSpPr>
        <p:spPr>
          <a:xfrm>
            <a:off x="1405264" y="2224438"/>
            <a:ext cx="9869268" cy="2246769"/>
          </a:xfrm>
          <a:prstGeom prst="rect">
            <a:avLst/>
          </a:prstGeom>
          <a:noFill/>
        </p:spPr>
        <p:txBody>
          <a:bodyPr wrap="square" rtlCol="0">
            <a:spAutoFit/>
          </a:bodyPr>
          <a:lstStyle/>
          <a:p>
            <a:r>
              <a:rPr kumimoji="1" lang="en-US" altLang="ja-JP" sz="2800" dirty="0">
                <a:latin typeface="メイリオ" panose="020B0604030504040204" pitchFamily="50" charset="-128"/>
                <a:ea typeface="メイリオ" panose="020B0604030504040204" pitchFamily="50" charset="-128"/>
              </a:rPr>
              <a:t>【</a:t>
            </a:r>
            <a:r>
              <a:rPr lang="ja-JP" altLang="en-US" sz="2800" dirty="0">
                <a:latin typeface="メイリオ" panose="020B0604030504040204" pitchFamily="50" charset="-128"/>
                <a:ea typeface="メイリオ" panose="020B0604030504040204" pitchFamily="50" charset="-128"/>
              </a:rPr>
              <a:t>せとうち観光成長戦略</a:t>
            </a:r>
            <a:r>
              <a:rPr kumimoji="1" lang="en-US" altLang="ja-JP" sz="2800" dirty="0">
                <a:latin typeface="メイリオ" panose="020B0604030504040204" pitchFamily="50" charset="-128"/>
                <a:ea typeface="メイリオ" panose="020B0604030504040204" pitchFamily="50" charset="-128"/>
              </a:rPr>
              <a:t>】P8</a:t>
            </a:r>
            <a:r>
              <a:rPr lang="ja-JP" altLang="en-US" sz="2800" dirty="0">
                <a:latin typeface="メイリオ" panose="020B0604030504040204" pitchFamily="50" charset="-128"/>
                <a:ea typeface="メイリオ" panose="020B0604030504040204" pitchFamily="50" charset="-128"/>
              </a:rPr>
              <a:t>：戦略の方向性とターゲット</a:t>
            </a:r>
            <a:endParaRPr lang="en-US" altLang="ja-JP" sz="2800" dirty="0">
              <a:latin typeface="メイリオ" panose="020B0604030504040204" pitchFamily="50" charset="-128"/>
              <a:ea typeface="メイリオ" panose="020B0604030504040204" pitchFamily="50" charset="-128"/>
            </a:endParaRPr>
          </a:p>
          <a:p>
            <a:endParaRPr lang="en-US" altLang="ja-JP" sz="2800" dirty="0">
              <a:latin typeface="メイリオ" panose="020B0604030504040204" pitchFamily="50" charset="-128"/>
              <a:ea typeface="メイリオ" panose="020B0604030504040204" pitchFamily="50" charset="-128"/>
            </a:endParaRPr>
          </a:p>
          <a:p>
            <a:pPr algn="ctr"/>
            <a:r>
              <a:rPr lang="ja-JP" altLang="en-US" sz="2800" dirty="0">
                <a:solidFill>
                  <a:srgbClr val="C00000"/>
                </a:solidFill>
                <a:latin typeface="メイリオ" panose="020B0604030504040204" pitchFamily="50" charset="-128"/>
                <a:ea typeface="メイリオ" panose="020B0604030504040204" pitchFamily="50" charset="-128"/>
              </a:rPr>
              <a:t>ターゲットの確認とデュアル化</a:t>
            </a:r>
            <a:endParaRPr lang="en-US" altLang="ja-JP" sz="2800" dirty="0">
              <a:solidFill>
                <a:srgbClr val="C00000"/>
              </a:solidFill>
              <a:latin typeface="メイリオ" panose="020B0604030504040204" pitchFamily="50" charset="-128"/>
              <a:ea typeface="メイリオ" panose="020B0604030504040204" pitchFamily="50" charset="-128"/>
            </a:endParaRPr>
          </a:p>
          <a:p>
            <a:pPr algn="ctr"/>
            <a:endParaRPr lang="en-US" altLang="ja-JP" sz="2800" dirty="0">
              <a:solidFill>
                <a:srgbClr val="C00000"/>
              </a:solidFill>
              <a:latin typeface="メイリオ" panose="020B0604030504040204" pitchFamily="50" charset="-128"/>
              <a:ea typeface="メイリオ" panose="020B0604030504040204" pitchFamily="50" charset="-128"/>
            </a:endParaRPr>
          </a:p>
          <a:p>
            <a:pPr algn="ctr"/>
            <a:r>
              <a:rPr lang="ja-JP" altLang="en-US" sz="2800" dirty="0">
                <a:solidFill>
                  <a:srgbClr val="C00000"/>
                </a:solidFill>
                <a:latin typeface="メイリオ" panose="020B0604030504040204" pitchFamily="50" charset="-128"/>
                <a:ea typeface="メイリオ" panose="020B0604030504040204" pitchFamily="50" charset="-128"/>
              </a:rPr>
              <a:t>せとうちエリアがめざす来訪者設計</a:t>
            </a:r>
            <a:endParaRPr lang="en-US" altLang="ja-JP" sz="2800" dirty="0">
              <a:solidFill>
                <a:srgbClr val="C0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735565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EE2CC-77E0-2DD2-019A-2A297C5973A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FD0D2F0-2178-1939-772B-EE119EDF23A4}"/>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２　ターゲット　　</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1F5BF277-0884-138E-100B-A46D432FFA3B}"/>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3" name="テキスト ボックス 2">
            <a:extLst>
              <a:ext uri="{FF2B5EF4-FFF2-40B4-BE49-F238E27FC236}">
                <a16:creationId xmlns:a16="http://schemas.microsoft.com/office/drawing/2014/main" id="{3C200B8E-D4E3-47AC-9C02-0D19362D4D24}"/>
              </a:ext>
            </a:extLst>
          </p:cNvPr>
          <p:cNvSpPr txBox="1"/>
          <p:nvPr/>
        </p:nvSpPr>
        <p:spPr>
          <a:xfrm>
            <a:off x="128088" y="1176418"/>
            <a:ext cx="1246015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〇せとうちの</a:t>
            </a:r>
            <a:r>
              <a:rPr kumimoji="1" lang="ja-JP" altLang="en-US"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コア・バリュー（</a:t>
            </a:r>
            <a:r>
              <a:rPr kumimoji="1" lang="en-US" altLang="ja-JP"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P3</a:t>
            </a:r>
            <a:r>
              <a:rPr lang="ja-JP" altLang="en-US" sz="1600" dirty="0">
                <a:solidFill>
                  <a:srgbClr val="C00000"/>
                </a:solidFill>
                <a:latin typeface="游ゴシック" panose="020F0502020204030204"/>
                <a:ea typeface="游ゴシック" panose="020B0400000000000000" pitchFamily="50" charset="-128"/>
              </a:rPr>
              <a:t>記載）</a:t>
            </a:r>
            <a:r>
              <a:rPr kumimoji="1" lang="ja-JP" altLang="en-US"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に親和性</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のある知的好奇心（</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ET</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層）や、特定テーマに対する探求心（</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SIT</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層）を</a:t>
            </a:r>
            <a:r>
              <a:rPr lang="ja-JP" altLang="en-US" sz="1600" dirty="0">
                <a:solidFill>
                  <a:prstClr val="black"/>
                </a:solidFill>
                <a:latin typeface="游ゴシック" panose="020F0502020204030204"/>
                <a:ea typeface="游ゴシック" panose="020B0400000000000000" pitchFamily="50" charset="-128"/>
              </a:rPr>
              <a:t>有する</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旅行</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者をターゲットとする。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7" name="テキスト ボックス 6">
            <a:extLst>
              <a:ext uri="{FF2B5EF4-FFF2-40B4-BE49-F238E27FC236}">
                <a16:creationId xmlns:a16="http://schemas.microsoft.com/office/drawing/2014/main" id="{80180087-FD8F-B649-72BD-166B06A8F89B}"/>
              </a:ext>
            </a:extLst>
          </p:cNvPr>
          <p:cNvSpPr txBox="1"/>
          <p:nvPr/>
        </p:nvSpPr>
        <p:spPr>
          <a:xfrm>
            <a:off x="134257" y="786028"/>
            <a:ext cx="5400000" cy="36000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１　せとうちエリアのターゲット基軸</a:t>
            </a:r>
          </a:p>
        </p:txBody>
      </p:sp>
      <p:sp>
        <p:nvSpPr>
          <p:cNvPr id="19" name="テキスト ボックス 18">
            <a:extLst>
              <a:ext uri="{FF2B5EF4-FFF2-40B4-BE49-F238E27FC236}">
                <a16:creationId xmlns:a16="http://schemas.microsoft.com/office/drawing/2014/main" id="{ABF3254D-4EBF-373D-762C-4D5A7DE521F6}"/>
              </a:ext>
            </a:extLst>
          </p:cNvPr>
          <p:cNvSpPr txBox="1"/>
          <p:nvPr/>
        </p:nvSpPr>
        <p:spPr>
          <a:xfrm>
            <a:off x="7370703" y="2159907"/>
            <a:ext cx="4574650" cy="1677960"/>
          </a:xfrm>
          <a:prstGeom prst="rect">
            <a:avLst/>
          </a:prstGeom>
          <a:noFill/>
          <a:ln>
            <a:solidFill>
              <a:schemeClr val="tx1"/>
            </a:solidFill>
            <a:prstDash val="dash"/>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rgbClr val="70AD47"/>
                </a:solidFill>
                <a:effectLst/>
                <a:uLnTx/>
                <a:uFillTx/>
                <a:latin typeface="游ゴシック" panose="020F0502020204030204"/>
                <a:ea typeface="游ゴシック" panose="020B0400000000000000" pitchFamily="50" charset="-128"/>
                <a:cs typeface="+mn-cs"/>
              </a:rPr>
              <a:t>【</a:t>
            </a:r>
            <a:r>
              <a:rPr kumimoji="1" lang="ja-JP" altLang="en-US" sz="1400" b="1" i="0" u="none" strike="noStrike" kern="1200" cap="none" spc="0" normalizeH="0" baseline="0" noProof="0" dirty="0">
                <a:ln>
                  <a:noFill/>
                </a:ln>
                <a:solidFill>
                  <a:srgbClr val="70AD47"/>
                </a:solidFill>
                <a:effectLst/>
                <a:uLnTx/>
                <a:uFillTx/>
                <a:latin typeface="游ゴシック" panose="020F0502020204030204"/>
                <a:ea typeface="游ゴシック" panose="020B0400000000000000" pitchFamily="50" charset="-128"/>
                <a:cs typeface="+mn-cs"/>
              </a:rPr>
              <a:t>高付加価値旅行者とは</a:t>
            </a:r>
            <a:r>
              <a:rPr kumimoji="1" lang="en-US" altLang="ja-JP" sz="1400" b="1" i="0" u="none" strike="noStrike" kern="1200" cap="none" spc="0" normalizeH="0" baseline="0" noProof="0" dirty="0">
                <a:ln>
                  <a:noFill/>
                </a:ln>
                <a:solidFill>
                  <a:srgbClr val="70AD47"/>
                </a:solidFill>
                <a:effectLst/>
                <a:uLnTx/>
                <a:uFillTx/>
                <a:latin typeface="游ゴシック" panose="020F0502020204030204"/>
                <a:ea typeface="游ゴシック" panose="020B0400000000000000" pitchFamily="50" charset="-128"/>
                <a:cs typeface="+mn-cs"/>
              </a:rPr>
              <a:t>】</a:t>
            </a:r>
          </a:p>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旅行による様々な体験を通じ自身の知識を深め（</a:t>
            </a:r>
            <a:r>
              <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ET</a:t>
            </a: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層）、インスピレーションが得られる（</a:t>
            </a:r>
            <a:r>
              <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SIT</a:t>
            </a: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層）ことを実現するために、せとうちエリアの地域経済に対し、結果的に高い消費単価で旅行する層</a:t>
            </a:r>
            <a:endPar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6" name="テキスト ボックス 5">
            <a:extLst>
              <a:ext uri="{FF2B5EF4-FFF2-40B4-BE49-F238E27FC236}">
                <a16:creationId xmlns:a16="http://schemas.microsoft.com/office/drawing/2014/main" id="{B0C54822-1F00-B7CD-9CB4-1055756C6B25}"/>
              </a:ext>
            </a:extLst>
          </p:cNvPr>
          <p:cNvSpPr txBox="1"/>
          <p:nvPr/>
        </p:nvSpPr>
        <p:spPr>
          <a:xfrm>
            <a:off x="111318" y="1675447"/>
            <a:ext cx="12192000"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〇</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単</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なる富裕層</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で</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は</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なく、</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ET</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（深い体験価値）と</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SIT（専門的な</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テーマ</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）を組み込んだコンテンツを</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開発</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すること</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で</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真の</a:t>
            </a:r>
            <a:r>
              <a:rPr kumimoji="1" lang="ja-JP" altLang="ja-JP"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高付</a:t>
            </a:r>
            <a:endParaRPr kumimoji="1" lang="en-US" altLang="ja-JP"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ja-JP" altLang="en-US" sz="1600" dirty="0">
                <a:solidFill>
                  <a:srgbClr val="C00000"/>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加価値旅行者の誘致</a:t>
            </a:r>
            <a:r>
              <a:rPr lang="ja-JP" altLang="en-US" sz="1600" dirty="0">
                <a:solidFill>
                  <a:prstClr val="black"/>
                </a:solidFill>
                <a:latin typeface="游ゴシック" panose="020F0502020204030204"/>
                <a:ea typeface="游ゴシック" panose="020B0400000000000000" pitchFamily="50" charset="-128"/>
              </a:rPr>
              <a:t>をめざす。</a:t>
            </a:r>
            <a:endParaRPr kumimoji="1" lang="en-US" altLang="ja-JP" sz="16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p:txBody>
      </p:sp>
      <p:pic>
        <p:nvPicPr>
          <p:cNvPr id="9" name="図 8">
            <a:extLst>
              <a:ext uri="{FF2B5EF4-FFF2-40B4-BE49-F238E27FC236}">
                <a16:creationId xmlns:a16="http://schemas.microsoft.com/office/drawing/2014/main" id="{9F274F2C-53BF-D4E2-4B69-A8C6B6E4A3A7}"/>
              </a:ext>
            </a:extLst>
          </p:cNvPr>
          <p:cNvPicPr>
            <a:picLocks noChangeAspect="1"/>
          </p:cNvPicPr>
          <p:nvPr/>
        </p:nvPicPr>
        <p:blipFill>
          <a:blip r:embed="rId3"/>
          <a:stretch>
            <a:fillRect/>
          </a:stretch>
        </p:blipFill>
        <p:spPr>
          <a:xfrm>
            <a:off x="-20762" y="2337167"/>
            <a:ext cx="8684214" cy="3853030"/>
          </a:xfrm>
          <a:prstGeom prst="rect">
            <a:avLst/>
          </a:prstGeom>
        </p:spPr>
      </p:pic>
    </p:spTree>
    <p:extLst>
      <p:ext uri="{BB962C8B-B14F-4D97-AF65-F5344CB8AC3E}">
        <p14:creationId xmlns:p14="http://schemas.microsoft.com/office/powerpoint/2010/main" val="4230985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EE2CC-77E0-2DD2-019A-2A297C5973A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FD0D2F0-2178-1939-772B-EE119EDF23A4}"/>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２　ターゲット</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1F5BF277-0884-138E-100B-A46D432FFA3B}"/>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1" name="テキスト ボックス 10">
            <a:extLst>
              <a:ext uri="{FF2B5EF4-FFF2-40B4-BE49-F238E27FC236}">
                <a16:creationId xmlns:a16="http://schemas.microsoft.com/office/drawing/2014/main" id="{8D322F95-13A4-F874-6CFC-F6DD56883C75}"/>
              </a:ext>
            </a:extLst>
          </p:cNvPr>
          <p:cNvSpPr txBox="1"/>
          <p:nvPr/>
        </p:nvSpPr>
        <p:spPr>
          <a:xfrm>
            <a:off x="262864" y="1116928"/>
            <a:ext cx="11935823"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〇昨今のアジア市場の量だけなく質の急速な伸びを踏まえ、従来からのせとうち</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DMO</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のコアターゲットである欧米豪５か国の</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高付加価値層を継続強化しつつ、</a:t>
            </a:r>
            <a:r>
              <a:rPr kumimoji="1" lang="ja-JP" altLang="en-US"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アジアの高付価値旅行者を成長ターゲット</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と位置づけ、</a:t>
            </a:r>
            <a:r>
              <a:rPr kumimoji="1" lang="ja-JP" altLang="en-US"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ターゲットのデュアル化</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を図る。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〇高付加価値層を共通の基軸とし、せとうちエリアの</a:t>
            </a:r>
            <a:r>
              <a:rPr kumimoji="1" lang="ja-JP" altLang="en-US"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各地域が</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その特徴を踏まえ、</a:t>
            </a:r>
            <a:r>
              <a:rPr kumimoji="1" lang="ja-JP" altLang="en-US"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ターゲットを選択</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し、価値・体験の最適化</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を図る。</a:t>
            </a:r>
          </a:p>
        </p:txBody>
      </p:sp>
      <p:sp>
        <p:nvSpPr>
          <p:cNvPr id="15" name="テキスト ボックス 14">
            <a:extLst>
              <a:ext uri="{FF2B5EF4-FFF2-40B4-BE49-F238E27FC236}">
                <a16:creationId xmlns:a16="http://schemas.microsoft.com/office/drawing/2014/main" id="{9065C38F-D049-E995-B270-FC1DAEE6A8E8}"/>
              </a:ext>
            </a:extLst>
          </p:cNvPr>
          <p:cNvSpPr txBox="1"/>
          <p:nvPr/>
        </p:nvSpPr>
        <p:spPr>
          <a:xfrm>
            <a:off x="256177" y="758067"/>
            <a:ext cx="5400000" cy="33855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２　ターゲットのデュアル化</a:t>
            </a:r>
          </a:p>
        </p:txBody>
      </p:sp>
      <p:graphicFrame>
        <p:nvGraphicFramePr>
          <p:cNvPr id="28" name="表 27">
            <a:extLst>
              <a:ext uri="{FF2B5EF4-FFF2-40B4-BE49-F238E27FC236}">
                <a16:creationId xmlns:a16="http://schemas.microsoft.com/office/drawing/2014/main" id="{3AED78FC-67FC-9266-015B-3A4D0DC62099}"/>
              </a:ext>
            </a:extLst>
          </p:cNvPr>
          <p:cNvGraphicFramePr>
            <a:graphicFrameLocks noGrp="1"/>
          </p:cNvGraphicFramePr>
          <p:nvPr/>
        </p:nvGraphicFramePr>
        <p:xfrm>
          <a:off x="459177" y="2626227"/>
          <a:ext cx="5764911" cy="3114040"/>
        </p:xfrm>
        <a:graphic>
          <a:graphicData uri="http://schemas.openxmlformats.org/drawingml/2006/table">
            <a:tbl>
              <a:tblPr firstRow="1" bandRow="1">
                <a:tableStyleId>{5C22544A-7EE6-4342-B048-85BDC9FD1C3A}</a:tableStyleId>
              </a:tblPr>
              <a:tblGrid>
                <a:gridCol w="1208254">
                  <a:extLst>
                    <a:ext uri="{9D8B030D-6E8A-4147-A177-3AD203B41FA5}">
                      <a16:colId xmlns:a16="http://schemas.microsoft.com/office/drawing/2014/main" val="659327857"/>
                    </a:ext>
                  </a:extLst>
                </a:gridCol>
                <a:gridCol w="4556657">
                  <a:extLst>
                    <a:ext uri="{9D8B030D-6E8A-4147-A177-3AD203B41FA5}">
                      <a16:colId xmlns:a16="http://schemas.microsoft.com/office/drawing/2014/main" val="4126887102"/>
                    </a:ext>
                  </a:extLst>
                </a:gridCol>
              </a:tblGrid>
              <a:tr h="370840">
                <a:tc>
                  <a:txBody>
                    <a:bodyPr/>
                    <a:lstStyle/>
                    <a:p>
                      <a:pPr algn="ctr"/>
                      <a:r>
                        <a:rPr kumimoji="1" lang="ja-JP" altLang="en-US" sz="1400" b="1" dirty="0">
                          <a:latin typeface="+mn-ea"/>
                          <a:ea typeface="+mn-ea"/>
                        </a:rPr>
                        <a:t>ターゲット</a:t>
                      </a:r>
                    </a:p>
                  </a:txBody>
                  <a:tcPr anchor="ctr"/>
                </a:tc>
                <a:tc>
                  <a:txBody>
                    <a:bodyPr/>
                    <a:lstStyle/>
                    <a:p>
                      <a:pPr algn="ctr"/>
                      <a:r>
                        <a:rPr kumimoji="1" lang="ja-JP" altLang="en-US" sz="1400" b="1" dirty="0">
                          <a:latin typeface="+mn-ea"/>
                          <a:ea typeface="+mn-ea"/>
                        </a:rPr>
                        <a:t>ニーズ・行動の特徴</a:t>
                      </a:r>
                    </a:p>
                  </a:txBody>
                  <a:tcPr anchor="ctr"/>
                </a:tc>
                <a:extLst>
                  <a:ext uri="{0D108BD9-81ED-4DB2-BD59-A6C34878D82A}">
                    <a16:rowId xmlns:a16="http://schemas.microsoft.com/office/drawing/2014/main" val="1918663674"/>
                  </a:ext>
                </a:extLst>
              </a:tr>
              <a:tr h="370840">
                <a:tc>
                  <a:txBody>
                    <a:bodyPr/>
                    <a:lstStyle/>
                    <a:p>
                      <a:pPr algn="ctr"/>
                      <a:r>
                        <a:rPr kumimoji="1" lang="ja-JP" altLang="en-US" sz="1400" b="0" dirty="0">
                          <a:latin typeface="+mn-ea"/>
                          <a:ea typeface="+mn-ea"/>
                        </a:rPr>
                        <a:t>欧米豪</a:t>
                      </a:r>
                      <a:endParaRPr kumimoji="1" lang="en-US" altLang="ja-JP" sz="1400" b="0" dirty="0">
                        <a:latin typeface="+mn-ea"/>
                        <a:ea typeface="+mn-ea"/>
                      </a:endParaRPr>
                    </a:p>
                    <a:p>
                      <a:pPr algn="ctr"/>
                      <a:r>
                        <a:rPr kumimoji="1" lang="ja-JP" altLang="en-US" sz="1400" b="0" dirty="0">
                          <a:latin typeface="+mn-ea"/>
                          <a:ea typeface="+mn-ea"/>
                        </a:rPr>
                        <a:t>高付加値</a:t>
                      </a:r>
                      <a:endParaRPr kumimoji="1" lang="en-US" altLang="ja-JP" sz="1400" b="0" dirty="0">
                        <a:latin typeface="+mn-ea"/>
                        <a:ea typeface="+mn-ea"/>
                      </a:endParaRPr>
                    </a:p>
                    <a:p>
                      <a:pPr algn="ctr"/>
                      <a:r>
                        <a:rPr kumimoji="1" lang="ja-JP" altLang="en-US" sz="1400" b="0" dirty="0">
                          <a:latin typeface="+mn-ea"/>
                          <a:ea typeface="+mn-ea"/>
                        </a:rPr>
                        <a:t>旅行者</a:t>
                      </a:r>
                      <a:endParaRPr kumimoji="1" lang="en-US" altLang="ja-JP" sz="1400" b="0" dirty="0">
                        <a:latin typeface="+mn-ea"/>
                        <a:ea typeface="+mn-ea"/>
                      </a:endParaRPr>
                    </a:p>
                  </a:txBody>
                  <a:tcPr anchor="ctr"/>
                </a:tc>
                <a:tc>
                  <a:txBody>
                    <a:bodyPr/>
                    <a:lstStyle/>
                    <a:p>
                      <a:pPr algn="l"/>
                      <a:r>
                        <a:rPr kumimoji="1" lang="ja-JP" altLang="en-US" sz="1400" b="0" dirty="0">
                          <a:latin typeface="+mn-ea"/>
                          <a:ea typeface="+mn-ea"/>
                        </a:rPr>
                        <a:t>・自己実現、本物志向が強い（</a:t>
                      </a:r>
                      <a:r>
                        <a:rPr kumimoji="1" lang="en-US" altLang="ja-JP" sz="1400" b="0" dirty="0">
                          <a:latin typeface="+mn-ea"/>
                          <a:ea typeface="+mn-ea"/>
                        </a:rPr>
                        <a:t>SBNR</a:t>
                      </a:r>
                      <a:r>
                        <a:rPr kumimoji="1" lang="ja-JP" altLang="en-US" sz="1400" b="0" dirty="0">
                          <a:latin typeface="+mn-ea"/>
                          <a:ea typeface="+mn-ea"/>
                        </a:rPr>
                        <a:t>層が多い）</a:t>
                      </a:r>
                      <a:endParaRPr kumimoji="1" lang="en-US" altLang="ja-JP" sz="1400" b="0" dirty="0">
                        <a:latin typeface="+mn-ea"/>
                        <a:ea typeface="+mn-ea"/>
                      </a:endParaRPr>
                    </a:p>
                    <a:p>
                      <a:pPr algn="l"/>
                      <a:r>
                        <a:rPr kumimoji="1" lang="ja-JP" altLang="en-US" sz="1400" b="0" dirty="0">
                          <a:latin typeface="+mn-ea"/>
                          <a:ea typeface="+mn-ea"/>
                        </a:rPr>
                        <a:t>・自然体験への支出が高い傾向</a:t>
                      </a:r>
                      <a:endParaRPr kumimoji="1" lang="en-US" altLang="ja-JP" sz="1400" b="0" dirty="0">
                        <a:latin typeface="+mn-ea"/>
                        <a:ea typeface="+mn-ea"/>
                      </a:endParaRPr>
                    </a:p>
                    <a:p>
                      <a:pPr algn="l"/>
                      <a:r>
                        <a:rPr kumimoji="1" lang="ja-JP" altLang="en-US" sz="1400" b="0" dirty="0">
                          <a:latin typeface="+mn-ea"/>
                          <a:ea typeface="+mn-ea"/>
                        </a:rPr>
                        <a:t>・文化、アート、サステナブルツーリズムへの関心</a:t>
                      </a:r>
                      <a:endParaRPr kumimoji="1" lang="en-US" altLang="ja-JP" sz="1400" b="0" dirty="0">
                        <a:latin typeface="+mn-ea"/>
                        <a:ea typeface="+mn-ea"/>
                      </a:endParaRPr>
                    </a:p>
                    <a:p>
                      <a:pPr algn="l"/>
                      <a:r>
                        <a:rPr kumimoji="1" lang="ja-JP" altLang="en-US" sz="1400" b="0" dirty="0">
                          <a:latin typeface="+mn-ea"/>
                          <a:ea typeface="+mn-ea"/>
                        </a:rPr>
                        <a:t>　が高い</a:t>
                      </a:r>
                      <a:endParaRPr kumimoji="1" lang="en-US" altLang="ja-JP" sz="1400" b="0" dirty="0">
                        <a:latin typeface="+mn-ea"/>
                        <a:ea typeface="+mn-ea"/>
                      </a:endParaRPr>
                    </a:p>
                    <a:p>
                      <a:pPr algn="l"/>
                      <a:r>
                        <a:rPr kumimoji="1" lang="ja-JP" altLang="en-US" sz="1400" b="0" dirty="0">
                          <a:latin typeface="+mn-ea"/>
                          <a:ea typeface="+mn-ea"/>
                        </a:rPr>
                        <a:t>・長期滞在志向が強く、せとうちの島々、周遊観光</a:t>
                      </a:r>
                      <a:endParaRPr kumimoji="1" lang="en-US" altLang="ja-JP" sz="1400" b="0" dirty="0">
                        <a:latin typeface="+mn-ea"/>
                        <a:ea typeface="+mn-ea"/>
                      </a:endParaRPr>
                    </a:p>
                    <a:p>
                      <a:pPr algn="l"/>
                      <a:r>
                        <a:rPr kumimoji="1" lang="ja-JP" altLang="en-US" sz="1400" b="0" dirty="0">
                          <a:latin typeface="+mn-ea"/>
                          <a:ea typeface="+mn-ea"/>
                        </a:rPr>
                        <a:t>　との相性が良い</a:t>
                      </a:r>
                      <a:endParaRPr kumimoji="1" lang="en-US" altLang="ja-JP" sz="1400" b="0" dirty="0">
                        <a:latin typeface="+mn-ea"/>
                        <a:ea typeface="+mn-ea"/>
                      </a:endParaRPr>
                    </a:p>
                  </a:txBody>
                  <a:tcPr/>
                </a:tc>
                <a:extLst>
                  <a:ext uri="{0D108BD9-81ED-4DB2-BD59-A6C34878D82A}">
                    <a16:rowId xmlns:a16="http://schemas.microsoft.com/office/drawing/2014/main" val="2930742709"/>
                  </a:ext>
                </a:extLst>
              </a:tr>
              <a:tr h="370840">
                <a:tc>
                  <a:txBody>
                    <a:bodyPr/>
                    <a:lstStyle/>
                    <a:p>
                      <a:pPr algn="ctr"/>
                      <a:r>
                        <a:rPr kumimoji="1" lang="ja-JP" altLang="en-US" sz="1400" b="0" dirty="0">
                          <a:solidFill>
                            <a:schemeClr val="tx1"/>
                          </a:solidFill>
                          <a:latin typeface="+mn-ea"/>
                          <a:ea typeface="+mn-ea"/>
                        </a:rPr>
                        <a:t>アジア</a:t>
                      </a:r>
                      <a:endParaRPr kumimoji="1" lang="en-US" altLang="ja-JP" sz="1400" b="0" dirty="0">
                        <a:solidFill>
                          <a:schemeClr val="tx1"/>
                        </a:solidFill>
                        <a:latin typeface="+mn-ea"/>
                        <a:ea typeface="+mn-ea"/>
                      </a:endParaRPr>
                    </a:p>
                    <a:p>
                      <a:pPr algn="ctr"/>
                      <a:r>
                        <a:rPr kumimoji="1" lang="ja-JP" altLang="en-US" sz="1400" b="0" dirty="0">
                          <a:solidFill>
                            <a:schemeClr val="tx1"/>
                          </a:solidFill>
                          <a:latin typeface="+mn-ea"/>
                          <a:ea typeface="+mn-ea"/>
                        </a:rPr>
                        <a:t>高付加価値旅行者</a:t>
                      </a:r>
                      <a:endParaRPr kumimoji="1" lang="en-US" altLang="ja-JP" sz="1400" b="0" dirty="0">
                        <a:solidFill>
                          <a:schemeClr val="tx1"/>
                        </a:solidFill>
                        <a:latin typeface="+mn-ea"/>
                        <a:ea typeface="+mn-ea"/>
                      </a:endParaRPr>
                    </a:p>
                    <a:p>
                      <a:pPr algn="ctr"/>
                      <a:endParaRPr kumimoji="1" lang="en-US" altLang="ja-JP" sz="1400" b="0" dirty="0">
                        <a:solidFill>
                          <a:schemeClr val="tx1"/>
                        </a:solidFill>
                        <a:latin typeface="+mn-ea"/>
                        <a:ea typeface="+mn-ea"/>
                      </a:endParaRPr>
                    </a:p>
                  </a:txBody>
                  <a:tcPr anchor="ctr"/>
                </a:tc>
                <a:tc>
                  <a:txBody>
                    <a:bodyPr/>
                    <a:lstStyle/>
                    <a:p>
                      <a:pPr algn="l"/>
                      <a:r>
                        <a:rPr kumimoji="1" lang="ja-JP" altLang="en-US" sz="1400" b="0" dirty="0">
                          <a:solidFill>
                            <a:schemeClr val="tx1"/>
                          </a:solidFill>
                          <a:latin typeface="+mn-ea"/>
                          <a:ea typeface="+mn-ea"/>
                        </a:rPr>
                        <a:t>・地域貢献や体験の質を重視する傾向が強まっている（</a:t>
                      </a:r>
                      <a:r>
                        <a:rPr kumimoji="1" lang="en-US" altLang="ja-JP" sz="1400" b="0" dirty="0">
                          <a:solidFill>
                            <a:schemeClr val="tx1"/>
                          </a:solidFill>
                          <a:latin typeface="+mn-ea"/>
                          <a:ea typeface="+mn-ea"/>
                        </a:rPr>
                        <a:t>SBNR</a:t>
                      </a:r>
                      <a:r>
                        <a:rPr kumimoji="1" lang="ja-JP" altLang="en-US" sz="1400" b="0" dirty="0">
                          <a:solidFill>
                            <a:schemeClr val="tx1"/>
                          </a:solidFill>
                          <a:latin typeface="+mn-ea"/>
                          <a:ea typeface="+mn-ea"/>
                        </a:rPr>
                        <a:t>層が拡大）</a:t>
                      </a:r>
                      <a:endParaRPr kumimoji="1" lang="en-US" altLang="ja-JP" sz="1400" b="0" dirty="0">
                        <a:solidFill>
                          <a:schemeClr val="tx1"/>
                        </a:solidFill>
                        <a:latin typeface="+mn-ea"/>
                        <a:ea typeface="+mn-ea"/>
                      </a:endParaRPr>
                    </a:p>
                    <a:p>
                      <a:pPr algn="l"/>
                      <a:r>
                        <a:rPr kumimoji="1" lang="ja-JP" altLang="en-US" sz="1400" b="0" dirty="0">
                          <a:solidFill>
                            <a:schemeClr val="tx1"/>
                          </a:solidFill>
                          <a:latin typeface="+mn-ea"/>
                          <a:ea typeface="+mn-ea"/>
                        </a:rPr>
                        <a:t>・ウェルネス、自然体験などの心身の再生を求める</a:t>
                      </a:r>
                      <a:endParaRPr kumimoji="1" lang="en-US" altLang="ja-JP" sz="1400" b="0" dirty="0">
                        <a:solidFill>
                          <a:schemeClr val="tx1"/>
                        </a:solidFill>
                        <a:latin typeface="+mn-ea"/>
                        <a:ea typeface="+mn-ea"/>
                      </a:endParaRPr>
                    </a:p>
                    <a:p>
                      <a:pPr algn="l"/>
                      <a:r>
                        <a:rPr kumimoji="1" lang="ja-JP" altLang="en-US" sz="1400" b="0" dirty="0">
                          <a:solidFill>
                            <a:schemeClr val="tx1"/>
                          </a:solidFill>
                          <a:latin typeface="+mn-ea"/>
                          <a:ea typeface="+mn-ea"/>
                        </a:rPr>
                        <a:t>・現代アートと自然との融合、地方の豊かな食文化</a:t>
                      </a:r>
                      <a:endParaRPr kumimoji="1" lang="en-US" altLang="ja-JP" sz="1400" b="0" dirty="0">
                        <a:solidFill>
                          <a:schemeClr val="tx1"/>
                        </a:solidFill>
                        <a:latin typeface="+mn-ea"/>
                        <a:ea typeface="+mn-ea"/>
                      </a:endParaRPr>
                    </a:p>
                    <a:p>
                      <a:pPr algn="l"/>
                      <a:r>
                        <a:rPr kumimoji="1" lang="ja-JP" altLang="en-US" sz="1400" b="0" dirty="0">
                          <a:solidFill>
                            <a:schemeClr val="tx1"/>
                          </a:solidFill>
                          <a:latin typeface="+mn-ea"/>
                          <a:ea typeface="+mn-ea"/>
                        </a:rPr>
                        <a:t>　と歴史プライベート感のある質の高い宿泊への関</a:t>
                      </a:r>
                      <a:endParaRPr kumimoji="1" lang="en-US" altLang="ja-JP" sz="1400" b="0" dirty="0">
                        <a:solidFill>
                          <a:schemeClr val="tx1"/>
                        </a:solidFill>
                        <a:latin typeface="+mn-ea"/>
                        <a:ea typeface="+mn-ea"/>
                      </a:endParaRPr>
                    </a:p>
                    <a:p>
                      <a:pPr algn="l"/>
                      <a:r>
                        <a:rPr kumimoji="1" lang="ja-JP" altLang="en-US" sz="1400" b="0" dirty="0">
                          <a:solidFill>
                            <a:schemeClr val="tx1"/>
                          </a:solidFill>
                          <a:latin typeface="+mn-ea"/>
                          <a:ea typeface="+mn-ea"/>
                        </a:rPr>
                        <a:t>　心が高い</a:t>
                      </a:r>
                      <a:endParaRPr kumimoji="1" lang="en-US" altLang="ja-JP" sz="1400" b="0" dirty="0">
                        <a:solidFill>
                          <a:schemeClr val="tx1"/>
                        </a:solidFill>
                        <a:latin typeface="+mn-ea"/>
                        <a:ea typeface="+mn-ea"/>
                      </a:endParaRPr>
                    </a:p>
                  </a:txBody>
                  <a:tcPr/>
                </a:tc>
                <a:extLst>
                  <a:ext uri="{0D108BD9-81ED-4DB2-BD59-A6C34878D82A}">
                    <a16:rowId xmlns:a16="http://schemas.microsoft.com/office/drawing/2014/main" val="992912188"/>
                  </a:ext>
                </a:extLst>
              </a:tr>
            </a:tbl>
          </a:graphicData>
        </a:graphic>
      </p:graphicFrame>
      <p:pic>
        <p:nvPicPr>
          <p:cNvPr id="5" name="図 4">
            <a:extLst>
              <a:ext uri="{FF2B5EF4-FFF2-40B4-BE49-F238E27FC236}">
                <a16:creationId xmlns:a16="http://schemas.microsoft.com/office/drawing/2014/main" id="{66B6C874-872A-88B5-76CE-A2051238B4B6}"/>
              </a:ext>
            </a:extLst>
          </p:cNvPr>
          <p:cNvPicPr>
            <a:picLocks noChangeAspect="1"/>
          </p:cNvPicPr>
          <p:nvPr/>
        </p:nvPicPr>
        <p:blipFill>
          <a:blip r:embed="rId3"/>
          <a:srcRect l="11632" t="35689" r="17244" b="9297"/>
          <a:stretch>
            <a:fillRect/>
          </a:stretch>
        </p:blipFill>
        <p:spPr>
          <a:xfrm>
            <a:off x="6289837" y="3226062"/>
            <a:ext cx="5908850" cy="2669510"/>
          </a:xfrm>
          <a:prstGeom prst="rect">
            <a:avLst/>
          </a:prstGeom>
        </p:spPr>
      </p:pic>
      <p:sp>
        <p:nvSpPr>
          <p:cNvPr id="8" name="テキスト ボックス 7">
            <a:extLst>
              <a:ext uri="{FF2B5EF4-FFF2-40B4-BE49-F238E27FC236}">
                <a16:creationId xmlns:a16="http://schemas.microsoft.com/office/drawing/2014/main" id="{C23333DC-AD6C-D11F-003D-B91BEBD15E06}"/>
              </a:ext>
            </a:extLst>
          </p:cNvPr>
          <p:cNvSpPr txBox="1"/>
          <p:nvPr/>
        </p:nvSpPr>
        <p:spPr>
          <a:xfrm>
            <a:off x="7251564" y="2563536"/>
            <a:ext cx="398539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訪日高付加価値旅行市場の消費額　市場構成別比率</a:t>
            </a:r>
          </a:p>
        </p:txBody>
      </p:sp>
      <p:sp>
        <p:nvSpPr>
          <p:cNvPr id="10" name="テキスト ボックス 9">
            <a:extLst>
              <a:ext uri="{FF2B5EF4-FFF2-40B4-BE49-F238E27FC236}">
                <a16:creationId xmlns:a16="http://schemas.microsoft.com/office/drawing/2014/main" id="{0DEE36F0-EDF7-748F-4D70-F16A62A9617B}"/>
              </a:ext>
            </a:extLst>
          </p:cNvPr>
          <p:cNvSpPr txBox="1"/>
          <p:nvPr/>
        </p:nvSpPr>
        <p:spPr>
          <a:xfrm>
            <a:off x="7020560" y="5958735"/>
            <a:ext cx="4958942"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出典：日本政府観光局（</a:t>
            </a:r>
            <a:r>
              <a:rPr kumimoji="1" lang="en-US" altLang="ja-JP"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JNTO)</a:t>
            </a:r>
            <a:r>
              <a:rPr kumimoji="1" lang="ja-JP" altLang="en-US"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「高付加価値旅行市場規模調査」（</a:t>
            </a:r>
            <a:r>
              <a:rPr kumimoji="1" lang="en-US" altLang="ja-JP"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2025</a:t>
            </a:r>
            <a:r>
              <a:rPr kumimoji="1" lang="ja-JP" altLang="en-US"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年</a:t>
            </a:r>
            <a:r>
              <a:rPr kumimoji="1" lang="en-US" altLang="ja-JP"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6</a:t>
            </a:r>
            <a:r>
              <a:rPr kumimoji="1" lang="ja-JP" altLang="en-US"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月）</a:t>
            </a:r>
          </a:p>
        </p:txBody>
      </p:sp>
      <p:sp>
        <p:nvSpPr>
          <p:cNvPr id="13" name="テキスト ボックス 12">
            <a:extLst>
              <a:ext uri="{FF2B5EF4-FFF2-40B4-BE49-F238E27FC236}">
                <a16:creationId xmlns:a16="http://schemas.microsoft.com/office/drawing/2014/main" id="{DF671241-795D-FC2E-752D-7B223E34EB66}"/>
              </a:ext>
            </a:extLst>
          </p:cNvPr>
          <p:cNvSpPr txBox="1"/>
          <p:nvPr/>
        </p:nvSpPr>
        <p:spPr>
          <a:xfrm>
            <a:off x="7251564" y="2865329"/>
            <a:ext cx="8967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2019</a:t>
            </a:r>
            <a:r>
              <a:rPr kumimoji="1" lang="ja-JP" altLang="en-US" sz="12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年</a:t>
            </a:r>
          </a:p>
        </p:txBody>
      </p:sp>
      <p:sp>
        <p:nvSpPr>
          <p:cNvPr id="16" name="テキスト ボックス 15">
            <a:extLst>
              <a:ext uri="{FF2B5EF4-FFF2-40B4-BE49-F238E27FC236}">
                <a16:creationId xmlns:a16="http://schemas.microsoft.com/office/drawing/2014/main" id="{1FDDD321-4F0B-E571-B9E3-50FEFA0D888E}"/>
              </a:ext>
            </a:extLst>
          </p:cNvPr>
          <p:cNvSpPr txBox="1"/>
          <p:nvPr/>
        </p:nvSpPr>
        <p:spPr>
          <a:xfrm>
            <a:off x="10215836" y="2872117"/>
            <a:ext cx="8967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2023</a:t>
            </a:r>
            <a:r>
              <a:rPr kumimoji="1" lang="ja-JP" altLang="en-US" sz="12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年</a:t>
            </a:r>
          </a:p>
        </p:txBody>
      </p:sp>
      <p:sp>
        <p:nvSpPr>
          <p:cNvPr id="6" name="テキスト ボックス 5">
            <a:extLst>
              <a:ext uri="{FF2B5EF4-FFF2-40B4-BE49-F238E27FC236}">
                <a16:creationId xmlns:a16="http://schemas.microsoft.com/office/drawing/2014/main" id="{9339C00F-AE54-53A1-2E62-70E6381B9BE1}"/>
              </a:ext>
            </a:extLst>
          </p:cNvPr>
          <p:cNvSpPr txBox="1"/>
          <p:nvPr/>
        </p:nvSpPr>
        <p:spPr>
          <a:xfrm>
            <a:off x="324721" y="5780577"/>
            <a:ext cx="5958430" cy="5770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※SBNR</a:t>
            </a:r>
            <a:r>
              <a:rPr kumimoji="1" lang="ja-JP" altLang="en-US"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層：</a:t>
            </a:r>
            <a:r>
              <a:rPr kumimoji="1" lang="en-US" altLang="ja-JP"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Spiritual But Not Religious</a:t>
            </a:r>
            <a:r>
              <a:rPr kumimoji="1" lang="ja-JP" altLang="en-US"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。特定の宗教は信仰しないが、精神性やスピリチュアル</a:t>
            </a:r>
            <a:endParaRPr kumimoji="1" lang="en-US" altLang="ja-JP"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な価値観に強い関心を持つ層。「自分らしい精神性」を求める傾向が強く、物質的</a:t>
            </a:r>
            <a:endParaRPr kumimoji="1" lang="en-US" altLang="ja-JP"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な豊かさだけでなく、心の充足や精神的な豊かさを重視するライフスタイルが特徴</a:t>
            </a:r>
            <a:endParaRPr kumimoji="1" lang="en-US" altLang="ja-JP"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7" name="テキスト ボックス 6">
            <a:extLst>
              <a:ext uri="{FF2B5EF4-FFF2-40B4-BE49-F238E27FC236}">
                <a16:creationId xmlns:a16="http://schemas.microsoft.com/office/drawing/2014/main" id="{0F6CC4F4-DC2D-68ED-FF7B-81415896BCC3}"/>
              </a:ext>
            </a:extLst>
          </p:cNvPr>
          <p:cNvSpPr txBox="1"/>
          <p:nvPr/>
        </p:nvSpPr>
        <p:spPr>
          <a:xfrm>
            <a:off x="459177" y="2070497"/>
            <a:ext cx="1152032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なお、せとうち</a:t>
            </a:r>
            <a:r>
              <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DMO</a:t>
            </a: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（せとうち観光推進機構）が主体となるアジア高付加価値市場に向けたプロモーションについては、今後、組織体制・</a:t>
            </a:r>
            <a:endPar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r>
              <a:rPr lang="ja-JP" altLang="en-US" sz="1400" dirty="0">
                <a:solidFill>
                  <a:prstClr val="black"/>
                </a:solidFill>
                <a:latin typeface="游ゴシック" panose="020F0502020204030204"/>
                <a:ea typeface="游ゴシック" panose="020B0400000000000000" pitchFamily="50" charset="-128"/>
              </a:rPr>
              <a:t>機能強化課題（せとうち観光成長戦略</a:t>
            </a:r>
            <a:r>
              <a:rPr lang="en-US" altLang="ja-JP" sz="1400" dirty="0">
                <a:solidFill>
                  <a:prstClr val="black"/>
                </a:solidFill>
                <a:latin typeface="游ゴシック" panose="020F0502020204030204"/>
                <a:ea typeface="游ゴシック" panose="020B0400000000000000" pitchFamily="50" charset="-128"/>
              </a:rPr>
              <a:t>P11</a:t>
            </a:r>
            <a:r>
              <a:rPr lang="ja-JP" altLang="en-US" sz="1400" dirty="0">
                <a:solidFill>
                  <a:prstClr val="black"/>
                </a:solidFill>
                <a:latin typeface="游ゴシック" panose="020F0502020204030204"/>
                <a:ea typeface="游ゴシック" panose="020B0400000000000000" pitchFamily="50" charset="-128"/>
              </a:rPr>
              <a:t>）</a:t>
            </a: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とあわせて協議する。</a:t>
            </a:r>
          </a:p>
        </p:txBody>
      </p:sp>
    </p:spTree>
    <p:extLst>
      <p:ext uri="{BB962C8B-B14F-4D97-AF65-F5344CB8AC3E}">
        <p14:creationId xmlns:p14="http://schemas.microsoft.com/office/powerpoint/2010/main" val="48435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07D05-A9F4-E3CC-5DC2-AA8EB5B65A7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92C1973-FFCD-1339-7533-4176D405705F}"/>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２　ターゲット</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7E90A32C-97AA-7BD8-8766-B318DECACAC8}"/>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7</a:t>
            </a:fld>
            <a:endParaRPr lang="ja-JP" altLang="en-US" dirty="0"/>
          </a:p>
        </p:txBody>
      </p:sp>
      <p:sp>
        <p:nvSpPr>
          <p:cNvPr id="6" name="テキスト ボックス 5">
            <a:extLst>
              <a:ext uri="{FF2B5EF4-FFF2-40B4-BE49-F238E27FC236}">
                <a16:creationId xmlns:a16="http://schemas.microsoft.com/office/drawing/2014/main" id="{2D7D605E-A91D-ED35-54B1-F9844851B853}"/>
              </a:ext>
            </a:extLst>
          </p:cNvPr>
          <p:cNvSpPr txBox="1"/>
          <p:nvPr/>
        </p:nvSpPr>
        <p:spPr>
          <a:xfrm>
            <a:off x="111728" y="770444"/>
            <a:ext cx="5400000" cy="33855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ja-JP" altLang="en-US" sz="1600" b="1" dirty="0">
                <a:latin typeface="BIZ UDゴシック" panose="020B0400000000000000" pitchFamily="49" charset="-128"/>
                <a:ea typeface="BIZ UDゴシック" panose="020B0400000000000000" pitchFamily="49" charset="-128"/>
              </a:rPr>
              <a:t>３</a:t>
            </a:r>
            <a:r>
              <a:rPr kumimoji="1" lang="ja-JP" altLang="en-US" sz="1600" b="1" dirty="0">
                <a:latin typeface="BIZ UDゴシック" panose="020B0400000000000000" pitchFamily="49" charset="-128"/>
                <a:ea typeface="BIZ UDゴシック" panose="020B0400000000000000" pitchFamily="49" charset="-128"/>
              </a:rPr>
              <a:t>　アジアのターゲット市場</a:t>
            </a:r>
          </a:p>
        </p:txBody>
      </p:sp>
      <p:sp>
        <p:nvSpPr>
          <p:cNvPr id="12" name="テキスト ボックス 11">
            <a:extLst>
              <a:ext uri="{FF2B5EF4-FFF2-40B4-BE49-F238E27FC236}">
                <a16:creationId xmlns:a16="http://schemas.microsoft.com/office/drawing/2014/main" id="{C31CF510-3AB2-B988-93F6-EDAD4501FB79}"/>
              </a:ext>
            </a:extLst>
          </p:cNvPr>
          <p:cNvSpPr txBox="1"/>
          <p:nvPr/>
        </p:nvSpPr>
        <p:spPr>
          <a:xfrm>
            <a:off x="257059" y="1237288"/>
            <a:ext cx="12158460" cy="338554"/>
          </a:xfrm>
          <a:prstGeom prst="rect">
            <a:avLst/>
          </a:prstGeom>
          <a:noFill/>
        </p:spPr>
        <p:txBody>
          <a:bodyPr wrap="square" rtlCol="0">
            <a:spAutoFit/>
          </a:bodyPr>
          <a:lstStyle/>
          <a:p>
            <a:r>
              <a:rPr kumimoji="1" lang="ja-JP" altLang="en-US" sz="1600" dirty="0"/>
              <a:t>〇高付加価値旅行者として狙うべきアジア市場は、量ではなく</a:t>
            </a:r>
            <a:r>
              <a:rPr kumimoji="1" lang="ja-JP" altLang="en-US" sz="1600" dirty="0">
                <a:solidFill>
                  <a:srgbClr val="C00000"/>
                </a:solidFill>
              </a:rPr>
              <a:t>質（高単価、体験志向、地方訪問意欲）が高い国・地域</a:t>
            </a:r>
            <a:r>
              <a:rPr kumimoji="1" lang="ja-JP" altLang="en-US" sz="1600" dirty="0"/>
              <a:t>に絞る</a:t>
            </a:r>
            <a:endParaRPr lang="en-US" altLang="ja-JP" sz="1600" dirty="0"/>
          </a:p>
        </p:txBody>
      </p:sp>
      <p:pic>
        <p:nvPicPr>
          <p:cNvPr id="16" name="図 15" descr="台湾国旗の意味と由来、似てる国旗は？">
            <a:extLst>
              <a:ext uri="{FF2B5EF4-FFF2-40B4-BE49-F238E27FC236}">
                <a16:creationId xmlns:a16="http://schemas.microsoft.com/office/drawing/2014/main" id="{DEB186B3-9C23-325C-27D1-D57CD67637A1}"/>
              </a:ext>
            </a:extLst>
          </p:cNvPr>
          <p:cNvPicPr>
            <a:picLocks noChangeAspect="1"/>
          </p:cNvPicPr>
          <p:nvPr/>
        </p:nvPicPr>
        <p:blipFill>
          <a:blip r:embed="rId3"/>
          <a:stretch>
            <a:fillRect/>
          </a:stretch>
        </p:blipFill>
        <p:spPr>
          <a:xfrm>
            <a:off x="720379" y="1798356"/>
            <a:ext cx="640619" cy="425164"/>
          </a:xfrm>
          <a:prstGeom prst="rect">
            <a:avLst/>
          </a:prstGeom>
        </p:spPr>
      </p:pic>
      <p:pic>
        <p:nvPicPr>
          <p:cNvPr id="17" name="図 16" descr="1,300点を超える香港国旗のイラスト素材、ロイヤリティフリーの ...">
            <a:extLst>
              <a:ext uri="{FF2B5EF4-FFF2-40B4-BE49-F238E27FC236}">
                <a16:creationId xmlns:a16="http://schemas.microsoft.com/office/drawing/2014/main" id="{C80D886F-920A-69B7-5968-C9C19814D165}"/>
              </a:ext>
            </a:extLst>
          </p:cNvPr>
          <p:cNvPicPr>
            <a:picLocks noChangeAspect="1"/>
          </p:cNvPicPr>
          <p:nvPr/>
        </p:nvPicPr>
        <p:blipFill>
          <a:blip r:embed="rId4"/>
          <a:stretch>
            <a:fillRect/>
          </a:stretch>
        </p:blipFill>
        <p:spPr>
          <a:xfrm>
            <a:off x="5957376" y="1799646"/>
            <a:ext cx="662343" cy="441562"/>
          </a:xfrm>
          <a:prstGeom prst="rect">
            <a:avLst/>
          </a:prstGeom>
        </p:spPr>
      </p:pic>
      <p:pic>
        <p:nvPicPr>
          <p:cNvPr id="30" name="図 29">
            <a:extLst>
              <a:ext uri="{FF2B5EF4-FFF2-40B4-BE49-F238E27FC236}">
                <a16:creationId xmlns:a16="http://schemas.microsoft.com/office/drawing/2014/main" id="{63400776-FBE6-87D4-5CD6-5CE8C66F64AD}"/>
              </a:ext>
            </a:extLst>
          </p:cNvPr>
          <p:cNvPicPr>
            <a:picLocks noChangeAspect="1"/>
          </p:cNvPicPr>
          <p:nvPr/>
        </p:nvPicPr>
        <p:blipFill>
          <a:blip r:embed="rId5"/>
          <a:stretch>
            <a:fillRect/>
          </a:stretch>
        </p:blipFill>
        <p:spPr>
          <a:xfrm>
            <a:off x="720379" y="3766266"/>
            <a:ext cx="662343" cy="441562"/>
          </a:xfrm>
          <a:prstGeom prst="rect">
            <a:avLst/>
          </a:prstGeom>
          <a:ln>
            <a:solidFill>
              <a:schemeClr val="tx1"/>
            </a:solidFill>
          </a:ln>
        </p:spPr>
      </p:pic>
      <p:pic>
        <p:nvPicPr>
          <p:cNvPr id="32" name="図 31">
            <a:extLst>
              <a:ext uri="{FF2B5EF4-FFF2-40B4-BE49-F238E27FC236}">
                <a16:creationId xmlns:a16="http://schemas.microsoft.com/office/drawing/2014/main" id="{F7F29F30-3B1C-A48C-C642-E6F902F4B7BA}"/>
              </a:ext>
            </a:extLst>
          </p:cNvPr>
          <p:cNvPicPr>
            <a:picLocks noChangeAspect="1"/>
          </p:cNvPicPr>
          <p:nvPr/>
        </p:nvPicPr>
        <p:blipFill>
          <a:blip r:embed="rId6"/>
          <a:stretch>
            <a:fillRect/>
          </a:stretch>
        </p:blipFill>
        <p:spPr>
          <a:xfrm>
            <a:off x="6015980" y="3733537"/>
            <a:ext cx="640619" cy="427079"/>
          </a:xfrm>
          <a:prstGeom prst="rect">
            <a:avLst/>
          </a:prstGeom>
        </p:spPr>
      </p:pic>
      <p:sp>
        <p:nvSpPr>
          <p:cNvPr id="33" name="テキスト ボックス 32">
            <a:extLst>
              <a:ext uri="{FF2B5EF4-FFF2-40B4-BE49-F238E27FC236}">
                <a16:creationId xmlns:a16="http://schemas.microsoft.com/office/drawing/2014/main" id="{50BF8AB9-EE2B-5A0B-0714-D285D7F5F4AD}"/>
              </a:ext>
            </a:extLst>
          </p:cNvPr>
          <p:cNvSpPr txBox="1"/>
          <p:nvPr/>
        </p:nvSpPr>
        <p:spPr>
          <a:xfrm>
            <a:off x="1520807" y="1817570"/>
            <a:ext cx="2743200" cy="307777"/>
          </a:xfrm>
          <a:prstGeom prst="rect">
            <a:avLst/>
          </a:prstGeom>
          <a:noFill/>
        </p:spPr>
        <p:txBody>
          <a:bodyPr wrap="square" rtlCol="0">
            <a:spAutoFit/>
          </a:bodyPr>
          <a:lstStyle/>
          <a:p>
            <a:r>
              <a:rPr kumimoji="1" lang="ja-JP" altLang="en-US" sz="1400" dirty="0">
                <a:latin typeface="BIZ UDゴシック" panose="020B0400000000000000" pitchFamily="49" charset="-128"/>
                <a:ea typeface="BIZ UDゴシック" panose="020B0400000000000000" pitchFamily="49" charset="-128"/>
              </a:rPr>
              <a:t>台湾　</a:t>
            </a:r>
            <a:r>
              <a:rPr kumimoji="1" lang="ja-JP" altLang="en-US" sz="1400" dirty="0">
                <a:solidFill>
                  <a:srgbClr val="C00000"/>
                </a:solidFill>
                <a:latin typeface="BIZ UDゴシック" panose="020B0400000000000000" pitchFamily="49" charset="-128"/>
                <a:ea typeface="BIZ UDゴシック" panose="020B0400000000000000" pitchFamily="49" charset="-128"/>
              </a:rPr>
              <a:t>（優先市場）</a:t>
            </a:r>
          </a:p>
        </p:txBody>
      </p:sp>
      <p:sp>
        <p:nvSpPr>
          <p:cNvPr id="35" name="テキスト ボックス 34">
            <a:extLst>
              <a:ext uri="{FF2B5EF4-FFF2-40B4-BE49-F238E27FC236}">
                <a16:creationId xmlns:a16="http://schemas.microsoft.com/office/drawing/2014/main" id="{796C18AF-4F9F-CB77-F908-512803FF0563}"/>
              </a:ext>
            </a:extLst>
          </p:cNvPr>
          <p:cNvSpPr txBox="1"/>
          <p:nvPr/>
        </p:nvSpPr>
        <p:spPr>
          <a:xfrm>
            <a:off x="6736080" y="1842987"/>
            <a:ext cx="2743200" cy="307777"/>
          </a:xfrm>
          <a:prstGeom prst="rect">
            <a:avLst/>
          </a:prstGeom>
          <a:noFill/>
        </p:spPr>
        <p:txBody>
          <a:bodyPr wrap="square" rtlCol="0">
            <a:spAutoFit/>
          </a:bodyPr>
          <a:lstStyle/>
          <a:p>
            <a:r>
              <a:rPr lang="ja-JP" altLang="en-US" sz="1400" dirty="0">
                <a:latin typeface="BIZ UDゴシック" panose="020B0400000000000000" pitchFamily="49" charset="-128"/>
                <a:ea typeface="BIZ UDゴシック" panose="020B0400000000000000" pitchFamily="49" charset="-128"/>
              </a:rPr>
              <a:t>香港</a:t>
            </a:r>
            <a:r>
              <a:rPr kumimoji="1" lang="ja-JP" altLang="en-US" sz="1400" dirty="0">
                <a:latin typeface="BIZ UDゴシック" panose="020B0400000000000000" pitchFamily="49" charset="-128"/>
                <a:ea typeface="BIZ UDゴシック" panose="020B0400000000000000" pitchFamily="49" charset="-128"/>
              </a:rPr>
              <a:t>　</a:t>
            </a:r>
            <a:r>
              <a:rPr kumimoji="1" lang="ja-JP" altLang="en-US" sz="1400" dirty="0">
                <a:solidFill>
                  <a:srgbClr val="C00000"/>
                </a:solidFill>
                <a:latin typeface="BIZ UDゴシック" panose="020B0400000000000000" pitchFamily="49" charset="-128"/>
                <a:ea typeface="BIZ UDゴシック" panose="020B0400000000000000" pitchFamily="49" charset="-128"/>
              </a:rPr>
              <a:t>（優先市場）</a:t>
            </a:r>
          </a:p>
        </p:txBody>
      </p:sp>
      <p:sp>
        <p:nvSpPr>
          <p:cNvPr id="37" name="テキスト ボックス 36">
            <a:extLst>
              <a:ext uri="{FF2B5EF4-FFF2-40B4-BE49-F238E27FC236}">
                <a16:creationId xmlns:a16="http://schemas.microsoft.com/office/drawing/2014/main" id="{DD1BB1C3-1241-0146-4A72-F296599FF880}"/>
              </a:ext>
            </a:extLst>
          </p:cNvPr>
          <p:cNvSpPr txBox="1"/>
          <p:nvPr/>
        </p:nvSpPr>
        <p:spPr>
          <a:xfrm>
            <a:off x="1520807" y="3837145"/>
            <a:ext cx="2743200" cy="307777"/>
          </a:xfrm>
          <a:prstGeom prst="rect">
            <a:avLst/>
          </a:prstGeom>
          <a:noFill/>
        </p:spPr>
        <p:txBody>
          <a:bodyPr wrap="square" rtlCol="0">
            <a:spAutoFit/>
          </a:bodyPr>
          <a:lstStyle/>
          <a:p>
            <a:r>
              <a:rPr lang="ja-JP" altLang="en-US" sz="1400" dirty="0">
                <a:latin typeface="BIZ UDゴシック" panose="020B0400000000000000" pitchFamily="49" charset="-128"/>
                <a:ea typeface="BIZ UDゴシック" panose="020B0400000000000000" pitchFamily="49" charset="-128"/>
              </a:rPr>
              <a:t>シンガポール</a:t>
            </a:r>
            <a:r>
              <a:rPr kumimoji="1" lang="ja-JP" altLang="en-US" sz="1400" dirty="0">
                <a:latin typeface="BIZ UDゴシック" panose="020B0400000000000000" pitchFamily="49" charset="-128"/>
                <a:ea typeface="BIZ UDゴシック" panose="020B0400000000000000" pitchFamily="49" charset="-128"/>
              </a:rPr>
              <a:t>　</a:t>
            </a:r>
            <a:r>
              <a:rPr kumimoji="1" lang="ja-JP" altLang="en-US" sz="1400" dirty="0">
                <a:solidFill>
                  <a:srgbClr val="C00000"/>
                </a:solidFill>
                <a:latin typeface="BIZ UDゴシック" panose="020B0400000000000000" pitchFamily="49" charset="-128"/>
                <a:ea typeface="BIZ UDゴシック" panose="020B0400000000000000" pitchFamily="49" charset="-128"/>
              </a:rPr>
              <a:t>（優先市場）</a:t>
            </a:r>
          </a:p>
        </p:txBody>
      </p:sp>
      <p:sp>
        <p:nvSpPr>
          <p:cNvPr id="39" name="テキスト ボックス 38">
            <a:extLst>
              <a:ext uri="{FF2B5EF4-FFF2-40B4-BE49-F238E27FC236}">
                <a16:creationId xmlns:a16="http://schemas.microsoft.com/office/drawing/2014/main" id="{5950807A-8A8A-19AC-A308-3E28A557038B}"/>
              </a:ext>
            </a:extLst>
          </p:cNvPr>
          <p:cNvSpPr txBox="1"/>
          <p:nvPr/>
        </p:nvSpPr>
        <p:spPr>
          <a:xfrm>
            <a:off x="6736080" y="3778947"/>
            <a:ext cx="2743200" cy="307777"/>
          </a:xfrm>
          <a:prstGeom prst="rect">
            <a:avLst/>
          </a:prstGeom>
          <a:noFill/>
        </p:spPr>
        <p:txBody>
          <a:bodyPr wrap="square" rtlCol="0">
            <a:spAutoFit/>
          </a:bodyPr>
          <a:lstStyle/>
          <a:p>
            <a:r>
              <a:rPr kumimoji="1" lang="ja-JP" altLang="en-US" sz="1400" dirty="0">
                <a:latin typeface="BIZ UDゴシック" panose="020B0400000000000000" pitchFamily="49" charset="-128"/>
                <a:ea typeface="BIZ UDゴシック" panose="020B0400000000000000" pitchFamily="49" charset="-128"/>
              </a:rPr>
              <a:t>タイ　</a:t>
            </a:r>
            <a:r>
              <a:rPr kumimoji="1" lang="ja-JP" altLang="en-US" sz="1400" dirty="0">
                <a:solidFill>
                  <a:schemeClr val="accent1"/>
                </a:solidFill>
                <a:latin typeface="BIZ UDゴシック" panose="020B0400000000000000" pitchFamily="49" charset="-128"/>
                <a:ea typeface="BIZ UDゴシック" panose="020B0400000000000000" pitchFamily="49" charset="-128"/>
              </a:rPr>
              <a:t>（</a:t>
            </a:r>
            <a:r>
              <a:rPr lang="ja-JP" altLang="en-US" sz="1400" dirty="0">
                <a:solidFill>
                  <a:schemeClr val="accent1"/>
                </a:solidFill>
                <a:latin typeface="BIZ UDゴシック" panose="020B0400000000000000" pitchFamily="49" charset="-128"/>
                <a:ea typeface="BIZ UDゴシック" panose="020B0400000000000000" pitchFamily="49" charset="-128"/>
              </a:rPr>
              <a:t>成長</a:t>
            </a:r>
            <a:r>
              <a:rPr kumimoji="1" lang="ja-JP" altLang="en-US" sz="1400" dirty="0">
                <a:solidFill>
                  <a:schemeClr val="accent1"/>
                </a:solidFill>
                <a:latin typeface="BIZ UDゴシック" panose="020B0400000000000000" pitchFamily="49" charset="-128"/>
                <a:ea typeface="BIZ UDゴシック" panose="020B0400000000000000" pitchFamily="49" charset="-128"/>
              </a:rPr>
              <a:t>市場）</a:t>
            </a:r>
          </a:p>
        </p:txBody>
      </p:sp>
      <p:sp>
        <p:nvSpPr>
          <p:cNvPr id="41" name="テキスト ボックス 40">
            <a:extLst>
              <a:ext uri="{FF2B5EF4-FFF2-40B4-BE49-F238E27FC236}">
                <a16:creationId xmlns:a16="http://schemas.microsoft.com/office/drawing/2014/main" id="{8B47B84A-7102-5278-B962-0F01AE221630}"/>
              </a:ext>
            </a:extLst>
          </p:cNvPr>
          <p:cNvSpPr txBox="1"/>
          <p:nvPr/>
        </p:nvSpPr>
        <p:spPr>
          <a:xfrm>
            <a:off x="1015509" y="2233523"/>
            <a:ext cx="4205298" cy="954107"/>
          </a:xfrm>
          <a:prstGeom prst="rect">
            <a:avLst/>
          </a:prstGeom>
          <a:noFill/>
        </p:spPr>
        <p:txBody>
          <a:bodyPr wrap="square" rtlCol="0">
            <a:spAutoFit/>
          </a:bodyPr>
          <a:lstStyle/>
          <a:p>
            <a:r>
              <a:rPr lang="ja-JP" altLang="en-US" sz="1400" dirty="0"/>
              <a:t>・高付加価値層の比率が高い　</a:t>
            </a:r>
            <a:endParaRPr lang="en-US" altLang="ja-JP" sz="1400" dirty="0"/>
          </a:p>
          <a:p>
            <a:r>
              <a:rPr lang="ja-JP" altLang="en-US" sz="1400" dirty="0"/>
              <a:t>・日本文化、食、温泉への親和性が高い　</a:t>
            </a:r>
            <a:endParaRPr lang="en-US" altLang="ja-JP" sz="1400" dirty="0"/>
          </a:p>
          <a:p>
            <a:r>
              <a:rPr lang="ja-JP" altLang="en-US" sz="1400" dirty="0"/>
              <a:t>・地方訪問意欲が高く、せとうちとの距離が近い</a:t>
            </a:r>
            <a:endParaRPr lang="en-US" altLang="ja-JP" sz="1400" dirty="0"/>
          </a:p>
          <a:p>
            <a:r>
              <a:rPr lang="ja-JP" altLang="en-US" sz="1400" dirty="0"/>
              <a:t>・リピーター率が高く、体験消費が伸びやすい</a:t>
            </a:r>
            <a:endParaRPr lang="en-US" altLang="ja-JP" sz="1400" dirty="0"/>
          </a:p>
        </p:txBody>
      </p:sp>
      <p:sp>
        <p:nvSpPr>
          <p:cNvPr id="43" name="テキスト ボックス 42">
            <a:extLst>
              <a:ext uri="{FF2B5EF4-FFF2-40B4-BE49-F238E27FC236}">
                <a16:creationId xmlns:a16="http://schemas.microsoft.com/office/drawing/2014/main" id="{022A82C6-4C8C-78ED-2A72-1A75EE2ACCF7}"/>
              </a:ext>
            </a:extLst>
          </p:cNvPr>
          <p:cNvSpPr txBox="1"/>
          <p:nvPr/>
        </p:nvSpPr>
        <p:spPr>
          <a:xfrm>
            <a:off x="6277686" y="2295710"/>
            <a:ext cx="4205298" cy="738664"/>
          </a:xfrm>
          <a:prstGeom prst="rect">
            <a:avLst/>
          </a:prstGeom>
          <a:noFill/>
        </p:spPr>
        <p:txBody>
          <a:bodyPr wrap="square" rtlCol="0">
            <a:spAutoFit/>
          </a:bodyPr>
          <a:lstStyle/>
          <a:p>
            <a:r>
              <a:rPr lang="ja-JP" altLang="en-US" sz="1400" dirty="0"/>
              <a:t>・高所得者比率が高い</a:t>
            </a:r>
            <a:endParaRPr lang="en-US" altLang="ja-JP" sz="1400" dirty="0"/>
          </a:p>
          <a:p>
            <a:r>
              <a:rPr lang="ja-JP" altLang="en-US" sz="1400" dirty="0"/>
              <a:t>・旅行単価がアジアでは高い水準</a:t>
            </a:r>
            <a:endParaRPr lang="en-US" altLang="ja-JP" sz="1400" dirty="0"/>
          </a:p>
          <a:p>
            <a:r>
              <a:rPr lang="ja-JP" altLang="en-US" sz="1400" dirty="0"/>
              <a:t>・短期旅行でも高額消費（宿泊・食・買い物）</a:t>
            </a:r>
            <a:endParaRPr lang="en-US" altLang="ja-JP" sz="1400" dirty="0"/>
          </a:p>
        </p:txBody>
      </p:sp>
      <p:sp>
        <p:nvSpPr>
          <p:cNvPr id="45" name="テキスト ボックス 44">
            <a:extLst>
              <a:ext uri="{FF2B5EF4-FFF2-40B4-BE49-F238E27FC236}">
                <a16:creationId xmlns:a16="http://schemas.microsoft.com/office/drawing/2014/main" id="{C56B7FD5-0BEE-BAF8-3959-BB533F2E9E9F}"/>
              </a:ext>
            </a:extLst>
          </p:cNvPr>
          <p:cNvSpPr txBox="1"/>
          <p:nvPr/>
        </p:nvSpPr>
        <p:spPr>
          <a:xfrm>
            <a:off x="1026528" y="4333568"/>
            <a:ext cx="4205298" cy="738664"/>
          </a:xfrm>
          <a:prstGeom prst="rect">
            <a:avLst/>
          </a:prstGeom>
          <a:noFill/>
        </p:spPr>
        <p:txBody>
          <a:bodyPr wrap="square" rtlCol="0">
            <a:spAutoFit/>
          </a:bodyPr>
          <a:lstStyle/>
          <a:p>
            <a:r>
              <a:rPr lang="ja-JP" altLang="en-US" sz="1400" dirty="0"/>
              <a:t>・富裕層比率がアジア最高レベル</a:t>
            </a:r>
            <a:endParaRPr lang="en-US" altLang="ja-JP" sz="1400" dirty="0"/>
          </a:p>
          <a:p>
            <a:r>
              <a:rPr lang="ja-JP" altLang="en-US" sz="1400" dirty="0"/>
              <a:t>・サステナブル志向、自然体験への関心が高い　</a:t>
            </a:r>
            <a:endParaRPr lang="en-US" altLang="ja-JP" sz="1400" dirty="0"/>
          </a:p>
          <a:p>
            <a:r>
              <a:rPr lang="ja-JP" altLang="en-US" sz="1400" dirty="0"/>
              <a:t>・高級宿泊、ガイドツアーへの支出意欲が高い</a:t>
            </a:r>
            <a:endParaRPr lang="en-US" altLang="ja-JP" sz="1400" dirty="0"/>
          </a:p>
        </p:txBody>
      </p:sp>
      <p:sp>
        <p:nvSpPr>
          <p:cNvPr id="47" name="テキスト ボックス 46">
            <a:extLst>
              <a:ext uri="{FF2B5EF4-FFF2-40B4-BE49-F238E27FC236}">
                <a16:creationId xmlns:a16="http://schemas.microsoft.com/office/drawing/2014/main" id="{FA74FE1C-FCF0-C6F1-3B3E-D9CF94EDA010}"/>
              </a:ext>
            </a:extLst>
          </p:cNvPr>
          <p:cNvSpPr txBox="1"/>
          <p:nvPr/>
        </p:nvSpPr>
        <p:spPr>
          <a:xfrm>
            <a:off x="6277685" y="4222943"/>
            <a:ext cx="4205298" cy="738664"/>
          </a:xfrm>
          <a:prstGeom prst="rect">
            <a:avLst/>
          </a:prstGeom>
          <a:noFill/>
        </p:spPr>
        <p:txBody>
          <a:bodyPr wrap="square" rtlCol="0">
            <a:spAutoFit/>
          </a:bodyPr>
          <a:lstStyle/>
          <a:p>
            <a:r>
              <a:rPr lang="ja-JP" altLang="en-US" sz="1400" dirty="0"/>
              <a:t>・日本食、温泉、自然への関心が上昇</a:t>
            </a:r>
            <a:endParaRPr lang="en-US" altLang="ja-JP" sz="1400" dirty="0"/>
          </a:p>
          <a:p>
            <a:r>
              <a:rPr lang="ja-JP" altLang="en-US" sz="1400" dirty="0"/>
              <a:t>・富裕層の海外旅行支出が増加　</a:t>
            </a:r>
            <a:endParaRPr lang="en-US" altLang="ja-JP" sz="1400" dirty="0"/>
          </a:p>
          <a:p>
            <a:r>
              <a:rPr lang="ja-JP" altLang="en-US" sz="1400" dirty="0"/>
              <a:t>・写真映えスポットへの強い関心</a:t>
            </a:r>
            <a:endParaRPr lang="en-US" altLang="ja-JP" sz="1400" dirty="0"/>
          </a:p>
        </p:txBody>
      </p:sp>
      <p:sp>
        <p:nvSpPr>
          <p:cNvPr id="49" name="テキスト ボックス 48">
            <a:extLst>
              <a:ext uri="{FF2B5EF4-FFF2-40B4-BE49-F238E27FC236}">
                <a16:creationId xmlns:a16="http://schemas.microsoft.com/office/drawing/2014/main" id="{B9FBDEDA-AB6A-DB34-D49B-6AD20247160F}"/>
              </a:ext>
            </a:extLst>
          </p:cNvPr>
          <p:cNvSpPr txBox="1"/>
          <p:nvPr/>
        </p:nvSpPr>
        <p:spPr>
          <a:xfrm>
            <a:off x="720379" y="3162920"/>
            <a:ext cx="5417105" cy="307777"/>
          </a:xfrm>
          <a:prstGeom prst="rect">
            <a:avLst/>
          </a:prstGeom>
          <a:noFill/>
        </p:spPr>
        <p:txBody>
          <a:bodyPr wrap="square" rtlCol="0">
            <a:spAutoFit/>
          </a:bodyPr>
          <a:lstStyle/>
          <a:p>
            <a:r>
              <a:rPr kumimoji="1" lang="ja-JP" altLang="en-US" sz="1400" dirty="0">
                <a:latin typeface="BIZ UDゴシック" panose="020B0400000000000000" pitchFamily="49" charset="-128"/>
                <a:ea typeface="BIZ UDゴシック" panose="020B0400000000000000" pitchFamily="49" charset="-128"/>
              </a:rPr>
              <a:t>⇒</a:t>
            </a:r>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せとうちの自然・アート・温泉・食と最も相性の良い市場</a:t>
            </a:r>
          </a:p>
        </p:txBody>
      </p:sp>
      <p:sp>
        <p:nvSpPr>
          <p:cNvPr id="51" name="テキスト ボックス 50">
            <a:extLst>
              <a:ext uri="{FF2B5EF4-FFF2-40B4-BE49-F238E27FC236}">
                <a16:creationId xmlns:a16="http://schemas.microsoft.com/office/drawing/2014/main" id="{DDA0B92D-689F-3BF1-B362-339AF403FF57}"/>
              </a:ext>
            </a:extLst>
          </p:cNvPr>
          <p:cNvSpPr txBox="1"/>
          <p:nvPr/>
        </p:nvSpPr>
        <p:spPr>
          <a:xfrm>
            <a:off x="756548" y="5018637"/>
            <a:ext cx="4110360" cy="307777"/>
          </a:xfrm>
          <a:prstGeom prst="rect">
            <a:avLst/>
          </a:prstGeom>
          <a:noFill/>
        </p:spPr>
        <p:txBody>
          <a:bodyPr wrap="square" rtlCol="0">
            <a:spAutoFit/>
          </a:bodyPr>
          <a:lstStyle/>
          <a:p>
            <a:r>
              <a:rPr kumimoji="1" lang="ja-JP" altLang="en-US" sz="1400" dirty="0">
                <a:latin typeface="BIZ UDゴシック" panose="020B0400000000000000" pitchFamily="49" charset="-128"/>
                <a:ea typeface="BIZ UDゴシック" panose="020B0400000000000000" pitchFamily="49" charset="-128"/>
              </a:rPr>
              <a:t>⇒</a:t>
            </a:r>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欧米豪に近い価値観を持つ市場</a:t>
            </a:r>
          </a:p>
        </p:txBody>
      </p:sp>
      <p:sp>
        <p:nvSpPr>
          <p:cNvPr id="53" name="テキスト ボックス 52">
            <a:extLst>
              <a:ext uri="{FF2B5EF4-FFF2-40B4-BE49-F238E27FC236}">
                <a16:creationId xmlns:a16="http://schemas.microsoft.com/office/drawing/2014/main" id="{2E928EE7-6D36-B7FD-D22B-7DE6178D27B3}"/>
              </a:ext>
            </a:extLst>
          </p:cNvPr>
          <p:cNvSpPr txBox="1"/>
          <p:nvPr/>
        </p:nvSpPr>
        <p:spPr>
          <a:xfrm>
            <a:off x="6277686" y="3185546"/>
            <a:ext cx="5417105" cy="307777"/>
          </a:xfrm>
          <a:prstGeom prst="rect">
            <a:avLst/>
          </a:prstGeom>
          <a:noFill/>
        </p:spPr>
        <p:txBody>
          <a:bodyPr wrap="square" rtlCol="0">
            <a:spAutoFit/>
          </a:bodyPr>
          <a:lstStyle/>
          <a:p>
            <a:r>
              <a:rPr kumimoji="1" lang="ja-JP" altLang="en-US" sz="1400" dirty="0">
                <a:latin typeface="BIZ UDゴシック" panose="020B0400000000000000" pitchFamily="49" charset="-128"/>
                <a:ea typeface="BIZ UDゴシック" panose="020B0400000000000000" pitchFamily="49" charset="-128"/>
              </a:rPr>
              <a:t>⇒</a:t>
            </a:r>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高付加価値旅行者の質が安定している市場</a:t>
            </a:r>
          </a:p>
        </p:txBody>
      </p:sp>
      <p:sp>
        <p:nvSpPr>
          <p:cNvPr id="55" name="テキスト ボックス 54">
            <a:extLst>
              <a:ext uri="{FF2B5EF4-FFF2-40B4-BE49-F238E27FC236}">
                <a16:creationId xmlns:a16="http://schemas.microsoft.com/office/drawing/2014/main" id="{D3427E84-E8C9-DBF9-BCCF-37860EF12154}"/>
              </a:ext>
            </a:extLst>
          </p:cNvPr>
          <p:cNvSpPr txBox="1"/>
          <p:nvPr/>
        </p:nvSpPr>
        <p:spPr>
          <a:xfrm>
            <a:off x="6277685" y="5005429"/>
            <a:ext cx="5417105" cy="307777"/>
          </a:xfrm>
          <a:prstGeom prst="rect">
            <a:avLst/>
          </a:prstGeom>
          <a:noFill/>
        </p:spPr>
        <p:txBody>
          <a:bodyPr wrap="square" rtlCol="0">
            <a:spAutoFit/>
          </a:bodyPr>
          <a:lstStyle/>
          <a:p>
            <a:r>
              <a:rPr kumimoji="1" lang="ja-JP" altLang="en-US" sz="1400" dirty="0">
                <a:latin typeface="BIZ UDゴシック" panose="020B0400000000000000" pitchFamily="49" charset="-128"/>
                <a:ea typeface="BIZ UDゴシック" panose="020B0400000000000000" pitchFamily="49" charset="-128"/>
              </a:rPr>
              <a:t>⇒</a:t>
            </a:r>
            <a:r>
              <a:rPr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せとうちの食・自然・写真映えと相性が良い市場</a:t>
            </a:r>
            <a:endPar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endParaRPr>
          </a:p>
        </p:txBody>
      </p:sp>
      <p:sp>
        <p:nvSpPr>
          <p:cNvPr id="13" name="テキスト ボックス 12">
            <a:extLst>
              <a:ext uri="{FF2B5EF4-FFF2-40B4-BE49-F238E27FC236}">
                <a16:creationId xmlns:a16="http://schemas.microsoft.com/office/drawing/2014/main" id="{EC1AE99A-F728-BB93-CD6D-684E616BAB8A}"/>
              </a:ext>
            </a:extLst>
          </p:cNvPr>
          <p:cNvSpPr txBox="1"/>
          <p:nvPr/>
        </p:nvSpPr>
        <p:spPr>
          <a:xfrm>
            <a:off x="465403" y="5495510"/>
            <a:ext cx="11501310" cy="1231106"/>
          </a:xfrm>
          <a:prstGeom prst="rect">
            <a:avLst/>
          </a:prstGeom>
          <a:noFill/>
        </p:spPr>
        <p:txBody>
          <a:bodyPr wrap="square" rtlCol="0">
            <a:spAutoFit/>
          </a:bodyPr>
          <a:lstStyle/>
          <a:p>
            <a:r>
              <a:rPr kumimoji="1" lang="en-US" altLang="ja-JP" sz="1600" dirty="0"/>
              <a:t>※</a:t>
            </a:r>
            <a:r>
              <a:rPr kumimoji="1" lang="ja-JP" altLang="en-US" sz="1400" dirty="0"/>
              <a:t>アジアにおいては、上記以外は追わない。なお、現状、せとうちエリアへの来訪者が多い韓国、中国についての考え方は下記のとおり</a:t>
            </a:r>
            <a:endParaRPr kumimoji="1" lang="en-US" altLang="ja-JP" sz="1400" dirty="0"/>
          </a:p>
          <a:p>
            <a:r>
              <a:rPr lang="ja-JP" altLang="en-US" sz="1400" dirty="0"/>
              <a:t>　韓国（限定市場）：旅行単価では中位にあり、高付加価値層は存在するが、地方訪問意向は台湾、香港より低いため、特定のテーマ（食・</a:t>
            </a:r>
            <a:endParaRPr lang="en-US" altLang="ja-JP" sz="1400" dirty="0"/>
          </a:p>
          <a:p>
            <a:r>
              <a:rPr kumimoji="1" lang="ja-JP" altLang="en-US" sz="1400" dirty="0"/>
              <a:t>　　　　　　　　　　温泉・サイクリング・ゴルフ）に絞った誘客を図る</a:t>
            </a:r>
            <a:endParaRPr kumimoji="1" lang="en-US" altLang="ja-JP" sz="1400" dirty="0"/>
          </a:p>
          <a:p>
            <a:r>
              <a:rPr lang="ja-JP" altLang="en-US" sz="1400" dirty="0"/>
              <a:t>　中国（選択市場）：せとうちの自然、文化体験を好む層は限定的。富裕層に絞った誘客は考え得るが、量的アプローチは不要</a:t>
            </a:r>
            <a:endParaRPr kumimoji="1" lang="en-US" altLang="ja-JP" sz="1400" dirty="0"/>
          </a:p>
          <a:p>
            <a:r>
              <a:rPr lang="ja-JP" altLang="en-US" sz="1600" dirty="0"/>
              <a:t>　</a:t>
            </a:r>
            <a:endParaRPr lang="en-US" altLang="ja-JP" sz="1600" dirty="0"/>
          </a:p>
        </p:txBody>
      </p:sp>
    </p:spTree>
    <p:extLst>
      <p:ext uri="{BB962C8B-B14F-4D97-AF65-F5344CB8AC3E}">
        <p14:creationId xmlns:p14="http://schemas.microsoft.com/office/powerpoint/2010/main" val="1862491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37E3B-18D8-522E-9511-C0617390C5A5}"/>
            </a:ext>
          </a:extLst>
        </p:cNvPr>
        <p:cNvGrpSpPr/>
        <p:nvPr/>
      </p:nvGrpSpPr>
      <p:grpSpPr>
        <a:xfrm>
          <a:off x="0" y="0"/>
          <a:ext cx="0" cy="0"/>
          <a:chOff x="0" y="0"/>
          <a:chExt cx="0" cy="0"/>
        </a:xfrm>
      </p:grpSpPr>
      <p:sp>
        <p:nvSpPr>
          <p:cNvPr id="3" name="タイトル 1">
            <a:extLst>
              <a:ext uri="{FF2B5EF4-FFF2-40B4-BE49-F238E27FC236}">
                <a16:creationId xmlns:a16="http://schemas.microsoft.com/office/drawing/2014/main" id="{EBFECD0F-77C0-0100-AF31-F006D6408369}"/>
              </a:ext>
            </a:extLst>
          </p:cNvPr>
          <p:cNvSpPr txBox="1">
            <a:spLocks/>
          </p:cNvSpPr>
          <p:nvPr/>
        </p:nvSpPr>
        <p:spPr>
          <a:xfrm>
            <a:off x="-6895" y="32127"/>
            <a:ext cx="11567160" cy="6183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3600" b="0" kern="1200">
                <a:solidFill>
                  <a:schemeClr val="tx1">
                    <a:lumMod val="75000"/>
                    <a:lumOff val="25000"/>
                  </a:schemeClr>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2800" b="1" i="0" u="none" strike="noStrike" kern="1200" cap="none" spc="0" normalizeH="0" baseline="0" noProof="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j-cs"/>
              </a:rPr>
              <a:t>　２　ターゲット</a:t>
            </a:r>
            <a:endParaRPr kumimoji="1" lang="ja-JP" altLang="en-US" sz="28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j-cs"/>
            </a:endParaRPr>
          </a:p>
        </p:txBody>
      </p:sp>
      <p:sp>
        <p:nvSpPr>
          <p:cNvPr id="6" name="TextBox 4">
            <a:extLst>
              <a:ext uri="{FF2B5EF4-FFF2-40B4-BE49-F238E27FC236}">
                <a16:creationId xmlns:a16="http://schemas.microsoft.com/office/drawing/2014/main" id="{DD165FF8-AFDF-14A9-E5B6-2DB897A88AF2}"/>
              </a:ext>
            </a:extLst>
          </p:cNvPr>
          <p:cNvSpPr txBox="1"/>
          <p:nvPr/>
        </p:nvSpPr>
        <p:spPr>
          <a:xfrm>
            <a:off x="223520" y="735863"/>
            <a:ext cx="11866880" cy="529376"/>
          </a:xfrm>
          <a:prstGeom prst="rect">
            <a:avLst/>
          </a:prstGeom>
          <a:noFill/>
        </p:spPr>
        <p:txBody>
          <a:bodyPr wrap="square" lIns="27432" tIns="18288" rIns="27432" bIns="18288"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363A3E"/>
                </a:solidFill>
                <a:effectLst/>
                <a:uLnTx/>
                <a:uFillTx/>
                <a:latin typeface="Yu Gothic"/>
                <a:ea typeface="游ゴシック" panose="020B0400000000000000" pitchFamily="50" charset="-128"/>
                <a:cs typeface="+mn-cs"/>
              </a:rPr>
              <a:t>〇</a:t>
            </a:r>
            <a:r>
              <a:rPr kumimoji="1" lang="en-US" altLang="ja-JP" sz="1600" b="0" i="0" u="none" strike="noStrike" kern="1200" cap="none" spc="0" normalizeH="0" baseline="0" noProof="0" dirty="0">
                <a:ln>
                  <a:noFill/>
                </a:ln>
                <a:solidFill>
                  <a:srgbClr val="363A3E"/>
                </a:solidFill>
                <a:effectLst/>
                <a:uLnTx/>
                <a:uFillTx/>
                <a:latin typeface="Yu Gothic"/>
                <a:ea typeface="游ゴシック" panose="020B0400000000000000" pitchFamily="50" charset="-128"/>
                <a:cs typeface="+mn-cs"/>
              </a:rPr>
              <a:t>JNTO</a:t>
            </a:r>
            <a:r>
              <a:rPr kumimoji="1" lang="ja-JP" altLang="en-US" sz="1600" b="0" i="0" u="none" strike="noStrike" kern="1200" cap="none" spc="0" normalizeH="0" baseline="0" noProof="0" dirty="0">
                <a:ln>
                  <a:noFill/>
                </a:ln>
                <a:solidFill>
                  <a:srgbClr val="363A3E"/>
                </a:solidFill>
                <a:effectLst/>
                <a:uLnTx/>
                <a:uFillTx/>
                <a:latin typeface="Yu Gothic"/>
                <a:ea typeface="游ゴシック" panose="020B0400000000000000" pitchFamily="50" charset="-128"/>
                <a:cs typeface="+mn-cs"/>
              </a:rPr>
              <a:t>「訪日マーケティング戦略</a:t>
            </a:r>
            <a:r>
              <a:rPr kumimoji="1" lang="en-US" altLang="ja-JP" sz="1600" b="0" i="0" u="none" strike="noStrike" kern="1200" cap="none" spc="0" normalizeH="0" baseline="0" noProof="0" dirty="0">
                <a:ln>
                  <a:noFill/>
                </a:ln>
                <a:solidFill>
                  <a:srgbClr val="363A3E"/>
                </a:solidFill>
                <a:effectLst/>
                <a:uLnTx/>
                <a:uFillTx/>
                <a:latin typeface="Yu Gothic"/>
                <a:ea typeface="游ゴシック" panose="020B0400000000000000" pitchFamily="50" charset="-128"/>
                <a:cs typeface="+mn-cs"/>
              </a:rPr>
              <a:t>(2026</a:t>
            </a:r>
            <a:r>
              <a:rPr kumimoji="1" lang="ja-JP" altLang="en-US" sz="1600" b="0" i="0" u="none" strike="noStrike" kern="1200" cap="none" spc="0" normalizeH="0" baseline="0" noProof="0" dirty="0">
                <a:ln>
                  <a:noFill/>
                </a:ln>
                <a:solidFill>
                  <a:srgbClr val="363A3E"/>
                </a:solidFill>
                <a:effectLst/>
                <a:uLnTx/>
                <a:uFillTx/>
                <a:latin typeface="Yu Gothic"/>
                <a:ea typeface="游ゴシック" panose="020B0400000000000000" pitchFamily="50" charset="-128"/>
                <a:cs typeface="+mn-cs"/>
              </a:rPr>
              <a:t>年４月）」を基に、欧米豪５カ国、アジア４カ国のターゲット層を選定する。</a:t>
            </a:r>
            <a:endParaRPr kumimoji="1" lang="en-US" altLang="ja-JP" sz="1600" b="0" i="0" u="none" strike="noStrike" kern="1200" cap="none" spc="0" normalizeH="0" baseline="0" noProof="0" dirty="0">
              <a:ln>
                <a:noFill/>
              </a:ln>
              <a:solidFill>
                <a:srgbClr val="363A3E"/>
              </a:solidFill>
              <a:effectLst/>
              <a:uLnTx/>
              <a:uFillTx/>
              <a:latin typeface="Yu Gothic"/>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363A3E"/>
                </a:solidFill>
                <a:effectLst/>
                <a:uLnTx/>
                <a:uFillTx/>
                <a:latin typeface="Yu Gothic"/>
                <a:ea typeface="游ゴシック" panose="020B0400000000000000" pitchFamily="50" charset="-128"/>
                <a:cs typeface="+mn-cs"/>
              </a:rPr>
              <a:t>　　　　</a:t>
            </a:r>
            <a:endParaRPr kumimoji="1" sz="1600" b="0" i="0" u="none" strike="noStrike" kern="1200" cap="none" spc="0" normalizeH="0" baseline="0" noProof="0" dirty="0">
              <a:ln>
                <a:noFill/>
              </a:ln>
              <a:solidFill>
                <a:srgbClr val="363A3E"/>
              </a:solidFill>
              <a:effectLst/>
              <a:uLnTx/>
              <a:uFillTx/>
              <a:latin typeface="Yu Gothic"/>
              <a:ea typeface="+mn-ea"/>
              <a:cs typeface="+mn-cs"/>
            </a:endParaRPr>
          </a:p>
        </p:txBody>
      </p:sp>
      <p:sp>
        <p:nvSpPr>
          <p:cNvPr id="27" name="テキスト ボックス 26">
            <a:extLst>
              <a:ext uri="{FF2B5EF4-FFF2-40B4-BE49-F238E27FC236}">
                <a16:creationId xmlns:a16="http://schemas.microsoft.com/office/drawing/2014/main" id="{82769C4A-E963-A8E7-F0D5-71EBB8765A7F}"/>
              </a:ext>
            </a:extLst>
          </p:cNvPr>
          <p:cNvSpPr txBox="1"/>
          <p:nvPr/>
        </p:nvSpPr>
        <p:spPr>
          <a:xfrm>
            <a:off x="11002702" y="1836051"/>
            <a:ext cx="152862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サブ・ターゲット</a:t>
            </a:r>
            <a:endParaRPr kumimoji="1" lang="en-US" altLang="ja-JP"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（ハイライト箇所）　</a:t>
            </a:r>
          </a:p>
        </p:txBody>
      </p:sp>
      <p:sp>
        <p:nvSpPr>
          <p:cNvPr id="28" name="正方形/長方形 27">
            <a:extLst>
              <a:ext uri="{FF2B5EF4-FFF2-40B4-BE49-F238E27FC236}">
                <a16:creationId xmlns:a16="http://schemas.microsoft.com/office/drawing/2014/main" id="{13EFB7C3-4FF6-C381-B007-B7FF7FB01C47}"/>
              </a:ext>
            </a:extLst>
          </p:cNvPr>
          <p:cNvSpPr/>
          <p:nvPr/>
        </p:nvSpPr>
        <p:spPr>
          <a:xfrm>
            <a:off x="10861694" y="1868904"/>
            <a:ext cx="141008" cy="13227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highlight>
                <a:srgbClr val="FFFF00"/>
              </a:highligh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1184F72C-FE68-15A4-FB3D-59AB2FC9EC58}"/>
              </a:ext>
            </a:extLst>
          </p:cNvPr>
          <p:cNvSpPr txBox="1"/>
          <p:nvPr/>
        </p:nvSpPr>
        <p:spPr>
          <a:xfrm>
            <a:off x="10966974" y="1350590"/>
            <a:ext cx="152862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重点ターゲット</a:t>
            </a:r>
            <a:endParaRPr kumimoji="1" lang="en-US" altLang="ja-JP"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（ハイライト箇所）　</a:t>
            </a:r>
          </a:p>
        </p:txBody>
      </p:sp>
      <p:sp>
        <p:nvSpPr>
          <p:cNvPr id="8" name="正方形/長方形 7">
            <a:extLst>
              <a:ext uri="{FF2B5EF4-FFF2-40B4-BE49-F238E27FC236}">
                <a16:creationId xmlns:a16="http://schemas.microsoft.com/office/drawing/2014/main" id="{D499F5C7-F9A1-DBDC-D884-45CB036E8F70}"/>
              </a:ext>
            </a:extLst>
          </p:cNvPr>
          <p:cNvSpPr/>
          <p:nvPr/>
        </p:nvSpPr>
        <p:spPr>
          <a:xfrm>
            <a:off x="10851482" y="1395216"/>
            <a:ext cx="141008" cy="132279"/>
          </a:xfrm>
          <a:prstGeom prst="rect">
            <a:avLst/>
          </a:prstGeom>
          <a:solidFill>
            <a:srgbClr val="FFF2C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graphicFrame>
        <p:nvGraphicFramePr>
          <p:cNvPr id="9" name="表 8">
            <a:extLst>
              <a:ext uri="{FF2B5EF4-FFF2-40B4-BE49-F238E27FC236}">
                <a16:creationId xmlns:a16="http://schemas.microsoft.com/office/drawing/2014/main" id="{4CAC51A5-28A3-FE28-59D2-6DE538BD17B8}"/>
              </a:ext>
            </a:extLst>
          </p:cNvPr>
          <p:cNvGraphicFramePr>
            <a:graphicFrameLocks noGrp="1"/>
          </p:cNvGraphicFramePr>
          <p:nvPr>
            <p:extLst>
              <p:ext uri="{D42A27DB-BD31-4B8C-83A1-F6EECF244321}">
                <p14:modId xmlns:p14="http://schemas.microsoft.com/office/powerpoint/2010/main" val="64182564"/>
              </p:ext>
            </p:extLst>
          </p:nvPr>
        </p:nvGraphicFramePr>
        <p:xfrm>
          <a:off x="218285" y="1035108"/>
          <a:ext cx="10512732" cy="5556440"/>
        </p:xfrm>
        <a:graphic>
          <a:graphicData uri="http://schemas.openxmlformats.org/drawingml/2006/table">
            <a:tbl>
              <a:tblPr/>
              <a:tblGrid>
                <a:gridCol w="343382">
                  <a:extLst>
                    <a:ext uri="{9D8B030D-6E8A-4147-A177-3AD203B41FA5}">
                      <a16:colId xmlns:a16="http://schemas.microsoft.com/office/drawing/2014/main" val="2199192385"/>
                    </a:ext>
                  </a:extLst>
                </a:gridCol>
                <a:gridCol w="1016935">
                  <a:extLst>
                    <a:ext uri="{9D8B030D-6E8A-4147-A177-3AD203B41FA5}">
                      <a16:colId xmlns:a16="http://schemas.microsoft.com/office/drawing/2014/main" val="3763660836"/>
                    </a:ext>
                  </a:extLst>
                </a:gridCol>
                <a:gridCol w="1016935">
                  <a:extLst>
                    <a:ext uri="{9D8B030D-6E8A-4147-A177-3AD203B41FA5}">
                      <a16:colId xmlns:a16="http://schemas.microsoft.com/office/drawing/2014/main" val="71852384"/>
                    </a:ext>
                  </a:extLst>
                </a:gridCol>
                <a:gridCol w="1016935">
                  <a:extLst>
                    <a:ext uri="{9D8B030D-6E8A-4147-A177-3AD203B41FA5}">
                      <a16:colId xmlns:a16="http://schemas.microsoft.com/office/drawing/2014/main" val="988211181"/>
                    </a:ext>
                  </a:extLst>
                </a:gridCol>
                <a:gridCol w="1016935">
                  <a:extLst>
                    <a:ext uri="{9D8B030D-6E8A-4147-A177-3AD203B41FA5}">
                      <a16:colId xmlns:a16="http://schemas.microsoft.com/office/drawing/2014/main" val="515349151"/>
                    </a:ext>
                  </a:extLst>
                </a:gridCol>
                <a:gridCol w="1016935">
                  <a:extLst>
                    <a:ext uri="{9D8B030D-6E8A-4147-A177-3AD203B41FA5}">
                      <a16:colId xmlns:a16="http://schemas.microsoft.com/office/drawing/2014/main" val="282522225"/>
                    </a:ext>
                  </a:extLst>
                </a:gridCol>
                <a:gridCol w="1016935">
                  <a:extLst>
                    <a:ext uri="{9D8B030D-6E8A-4147-A177-3AD203B41FA5}">
                      <a16:colId xmlns:a16="http://schemas.microsoft.com/office/drawing/2014/main" val="2574664452"/>
                    </a:ext>
                  </a:extLst>
                </a:gridCol>
                <a:gridCol w="1016935">
                  <a:extLst>
                    <a:ext uri="{9D8B030D-6E8A-4147-A177-3AD203B41FA5}">
                      <a16:colId xmlns:a16="http://schemas.microsoft.com/office/drawing/2014/main" val="1902668852"/>
                    </a:ext>
                  </a:extLst>
                </a:gridCol>
                <a:gridCol w="1016935">
                  <a:extLst>
                    <a:ext uri="{9D8B030D-6E8A-4147-A177-3AD203B41FA5}">
                      <a16:colId xmlns:a16="http://schemas.microsoft.com/office/drawing/2014/main" val="3439020669"/>
                    </a:ext>
                  </a:extLst>
                </a:gridCol>
                <a:gridCol w="1016935">
                  <a:extLst>
                    <a:ext uri="{9D8B030D-6E8A-4147-A177-3AD203B41FA5}">
                      <a16:colId xmlns:a16="http://schemas.microsoft.com/office/drawing/2014/main" val="4117456627"/>
                    </a:ext>
                  </a:extLst>
                </a:gridCol>
                <a:gridCol w="1016935">
                  <a:extLst>
                    <a:ext uri="{9D8B030D-6E8A-4147-A177-3AD203B41FA5}">
                      <a16:colId xmlns:a16="http://schemas.microsoft.com/office/drawing/2014/main" val="3848531326"/>
                    </a:ext>
                  </a:extLst>
                </a:gridCol>
              </a:tblGrid>
              <a:tr h="270494">
                <a:tc gridSpan="2">
                  <a:txBody>
                    <a:bodyPr/>
                    <a:lstStyle/>
                    <a:p>
                      <a:pPr algn="ctr" fontAlgn="ctr">
                        <a:buNone/>
                      </a:pPr>
                      <a:r>
                        <a:rPr lang="ja-JP" sz="600" b="1" i="0" u="none" strike="noStrike" dirty="0">
                          <a:solidFill>
                            <a:srgbClr val="FFFFFF"/>
                          </a:solidFill>
                          <a:effectLst/>
                          <a:latin typeface="BIZ UDPゴシック" panose="020B0400000000000000" pitchFamily="50" charset="-128"/>
                          <a:ea typeface="BIZ UDPゴシック" panose="020B0400000000000000" pitchFamily="50" charset="-128"/>
                        </a:rPr>
                        <a:t>対象区分</a:t>
                      </a:r>
                    </a:p>
                  </a:txBody>
                  <a:tcPr marL="2681" marR="2681" marT="2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hMerge="1">
                  <a:txBody>
                    <a:bodyPr/>
                    <a:lstStyle/>
                    <a:p>
                      <a:endParaRPr kumimoji="1" lang="ja-JP" altLang="en-US"/>
                    </a:p>
                  </a:txBody>
                  <a:tcPr/>
                </a:tc>
                <a:tc>
                  <a:txBody>
                    <a:bodyPr/>
                    <a:lstStyle/>
                    <a:p>
                      <a:pPr algn="ctr" fontAlgn="ctr">
                        <a:buNone/>
                      </a:pPr>
                      <a:r>
                        <a:rPr lang="ja-JP" sz="600" b="1" i="0" u="none" strike="noStrike">
                          <a:solidFill>
                            <a:srgbClr val="FFFFFF"/>
                          </a:solidFill>
                          <a:effectLst/>
                          <a:latin typeface="BIZ UDPゴシック" panose="020B0400000000000000" pitchFamily="50" charset="-128"/>
                          <a:ea typeface="BIZ UDPゴシック" panose="020B0400000000000000" pitchFamily="50" charset="-128"/>
                        </a:rPr>
                        <a:t>英国</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a:solidFill>
                            <a:srgbClr val="FFFFFF"/>
                          </a:solidFill>
                          <a:effectLst/>
                          <a:latin typeface="BIZ UDPゴシック" panose="020B0400000000000000" pitchFamily="50" charset="-128"/>
                          <a:ea typeface="BIZ UDPゴシック" panose="020B0400000000000000" pitchFamily="50" charset="-128"/>
                        </a:rPr>
                        <a:t>フランス</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a:solidFill>
                            <a:srgbClr val="FFFFFF"/>
                          </a:solidFill>
                          <a:effectLst/>
                          <a:latin typeface="BIZ UDPゴシック" panose="020B0400000000000000" pitchFamily="50" charset="-128"/>
                          <a:ea typeface="BIZ UDPゴシック" panose="020B0400000000000000" pitchFamily="50" charset="-128"/>
                        </a:rPr>
                        <a:t>ドイツ</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a:solidFill>
                            <a:srgbClr val="FFFFFF"/>
                          </a:solidFill>
                          <a:effectLst/>
                          <a:latin typeface="BIZ UDPゴシック" panose="020B0400000000000000" pitchFamily="50" charset="-128"/>
                          <a:ea typeface="BIZ UDPゴシック" panose="020B0400000000000000" pitchFamily="50" charset="-128"/>
                        </a:rPr>
                        <a:t>米国</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a:solidFill>
                            <a:srgbClr val="FFFFFF"/>
                          </a:solidFill>
                          <a:effectLst/>
                          <a:latin typeface="BIZ UDPゴシック" panose="020B0400000000000000" pitchFamily="50" charset="-128"/>
                          <a:ea typeface="BIZ UDPゴシック" panose="020B0400000000000000" pitchFamily="50" charset="-128"/>
                        </a:rPr>
                        <a:t>豪州</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dirty="0">
                          <a:solidFill>
                            <a:srgbClr val="FFFFFF"/>
                          </a:solidFill>
                          <a:effectLst/>
                          <a:latin typeface="BIZ UDPゴシック" panose="020B0400000000000000" pitchFamily="50" charset="-128"/>
                          <a:ea typeface="BIZ UDPゴシック" panose="020B0400000000000000" pitchFamily="50" charset="-128"/>
                        </a:rPr>
                        <a:t>香港</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dirty="0">
                          <a:solidFill>
                            <a:srgbClr val="FFFFFF"/>
                          </a:solidFill>
                          <a:effectLst/>
                          <a:latin typeface="BIZ UDPゴシック" panose="020B0400000000000000" pitchFamily="50" charset="-128"/>
                          <a:ea typeface="BIZ UDPゴシック" panose="020B0400000000000000" pitchFamily="50" charset="-128"/>
                        </a:rPr>
                        <a:t>台湾</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dirty="0">
                          <a:solidFill>
                            <a:srgbClr val="FFFFFF"/>
                          </a:solidFill>
                          <a:effectLst/>
                          <a:latin typeface="BIZ UDPゴシック" panose="020B0400000000000000" pitchFamily="50" charset="-128"/>
                          <a:ea typeface="BIZ UDPゴシック" panose="020B0400000000000000" pitchFamily="50" charset="-128"/>
                        </a:rPr>
                        <a:t>シンガポール</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tc>
                  <a:txBody>
                    <a:bodyPr/>
                    <a:lstStyle/>
                    <a:p>
                      <a:pPr algn="ctr" fontAlgn="ctr">
                        <a:buNone/>
                      </a:pPr>
                      <a:r>
                        <a:rPr lang="ja-JP" sz="600" b="1" i="0" u="none" strike="noStrike" dirty="0">
                          <a:solidFill>
                            <a:srgbClr val="FFFFFF"/>
                          </a:solidFill>
                          <a:effectLst/>
                          <a:latin typeface="BIZ UDPゴシック" panose="020B0400000000000000" pitchFamily="50" charset="-128"/>
                          <a:ea typeface="BIZ UDPゴシック" panose="020B0400000000000000" pitchFamily="50" charset="-128"/>
                        </a:rPr>
                        <a:t>タイ</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203764"/>
                    </a:solidFill>
                  </a:tcPr>
                </a:tc>
                <a:extLst>
                  <a:ext uri="{0D108BD9-81ED-4DB2-BD59-A6C34878D82A}">
                    <a16:rowId xmlns:a16="http://schemas.microsoft.com/office/drawing/2014/main" val="3296905906"/>
                  </a:ext>
                </a:extLst>
              </a:tr>
              <a:tr h="619738">
                <a:tc rowSpan="5">
                  <a:txBody>
                    <a:bodyPr/>
                    <a:lstStyle/>
                    <a:p>
                      <a:pPr algn="ctr" fontAlgn="ctr">
                        <a:buNone/>
                      </a:pP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対象者</a:t>
                      </a:r>
                      <a:br>
                        <a:rPr lang="ja-JP" sz="600" b="0" i="0" u="none" strike="noStrike">
                          <a:solidFill>
                            <a:srgbClr val="FFFFFF"/>
                          </a:solidFill>
                          <a:effectLst/>
                          <a:latin typeface="BIZ UDPゴシック" panose="020B0400000000000000" pitchFamily="50" charset="-128"/>
                          <a:ea typeface="BIZ UDPゴシック" panose="020B0400000000000000" pitchFamily="50" charset="-128"/>
                        </a:rPr>
                      </a:b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A</a:t>
                      </a:r>
                    </a:p>
                  </a:txBody>
                  <a:tcPr marL="2681" marR="2681" marT="2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属性</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20～30代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世帯可処分所得上位20%</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（9万ポンド/年以上）</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20～40代</a:t>
                      </a:r>
                      <a:b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一人旅行、友人、</a:t>
                      </a:r>
                      <a:b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夫婦・パートナー</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訪日未経験者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20～30代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世帯可処分所得下位80%（10.5万ユーロ/年未満）</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一人旅行、友人、夫婦・パートナー</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世帯可処分所得下位90%</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（20万米ドル/年未満）</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夫婦・パートナー、友人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（訪日経験4回以上）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家族・親族</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20～30代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夫婦・パートナー、友人、一人旅行</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世帯可処分所得上位31～80%（3.5～9万バーツ/月）</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1327913"/>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13.10%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30.00%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16.30%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45.20%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18.80%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34.90%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13.80%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30.00%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17.70%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171399"/>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250万人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280万人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250万人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1,530万人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190万人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230万人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140万人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100万人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120万人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3014050"/>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旅行単価</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5,140GBP</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3,330EUR</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3,230EUR</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12,300USD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4,680AUD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17,500HKD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71,800TWD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4,640SGD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77,500THB</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6042388"/>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（円換算）</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1,111,936円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616,450円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597,938円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1,976,856円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528,793円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358,575円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356,386円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581,067円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372,775円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943121"/>
                  </a:ext>
                </a:extLst>
              </a:tr>
              <a:tr h="609467">
                <a:tc rowSpan="5">
                  <a:txBody>
                    <a:bodyPr/>
                    <a:lstStyle/>
                    <a:p>
                      <a:pPr algn="ctr" fontAlgn="ctr">
                        <a:buNone/>
                      </a:pP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対象者</a:t>
                      </a:r>
                      <a:br>
                        <a:rPr lang="ja-JP" sz="600" b="0" i="0" u="none" strike="noStrike">
                          <a:solidFill>
                            <a:srgbClr val="FFFFFF"/>
                          </a:solidFill>
                          <a:effectLst/>
                          <a:latin typeface="BIZ UDPゴシック" panose="020B0400000000000000" pitchFamily="50" charset="-128"/>
                          <a:ea typeface="BIZ UDPゴシック" panose="020B0400000000000000" pitchFamily="50" charset="-128"/>
                        </a:rPr>
                      </a:b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B</a:t>
                      </a:r>
                    </a:p>
                  </a:txBody>
                  <a:tcPr marL="2681" marR="2681" marT="2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属性</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20～30代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世帯可処分所得上位21～80%（3～9万ポンド/年）</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家族（子連れ）</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訪日未経験者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世帯可処分所得下位80%（10.5万ユーロ/年未満）</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夫婦・パートナー、家族・親族</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訪日未経験者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世帯可処分所得下位90%（20万米ドル/年未満）</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30～40代</a:t>
                      </a:r>
                      <a:b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家族（子連れ）</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家族・親族</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夫婦・パートナー、友人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30～40代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家族・親族</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（訪日経験2回以上）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30～50代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世帯可処分所得上位30%</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（9万バーツ/月以上）</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404422950"/>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37.10%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12.70%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28.50%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30.90%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11.60%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32.00%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29.50%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21.80%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5.10%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23446994"/>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710万人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120万人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430万人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1,050万人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120万人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210万人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220890035"/>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旅行単価</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3,670GBP</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3,560EUR</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3,430EUR</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7,090USD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5,490AUD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18,100HKD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65,900TWD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4,040SGD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134,000THB</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939853039"/>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（円換算）</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793,931円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659,027円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634,962円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1,139,505円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620,315円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370,869円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327,101円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505,929円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644,540円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585494174"/>
                  </a:ext>
                </a:extLst>
              </a:tr>
              <a:tr h="729305">
                <a:tc rowSpan="5">
                  <a:txBody>
                    <a:bodyPr/>
                    <a:lstStyle/>
                    <a:p>
                      <a:pPr algn="ctr" fontAlgn="ctr">
                        <a:buNone/>
                      </a:pP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対象者</a:t>
                      </a:r>
                      <a:br>
                        <a:rPr lang="ja-JP" sz="600" b="0" i="0" u="none" strike="noStrike">
                          <a:solidFill>
                            <a:srgbClr val="FFFFFF"/>
                          </a:solidFill>
                          <a:effectLst/>
                          <a:latin typeface="BIZ UDPゴシック" panose="020B0400000000000000" pitchFamily="50" charset="-128"/>
                          <a:ea typeface="BIZ UDPゴシック" panose="020B0400000000000000" pitchFamily="50" charset="-128"/>
                        </a:rPr>
                      </a:b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C</a:t>
                      </a:r>
                    </a:p>
                  </a:txBody>
                  <a:tcPr marL="2681" marR="2681" marT="2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属性</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世帯可処分所得上位20%</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（9万ポンド/年以上）</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世帯可処分所得上位20%（10.5万ユーロ/年以上）</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訪日未経験者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世帯可処分所得下位90%（20万米ドル/年未満）</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夫婦・パートナー、家族・親族</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20～30代</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一人旅行</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夫婦・パートナー、友人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世帯可処分所得上位40%</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（13万新台湾ドル/月以上）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夫婦・パートナー、家族・親族</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夫婦・パートナー、家族・親族、友人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訪日未経験者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20～30代</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2821868"/>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5.70%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24.80%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23.60%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7.80%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10.00%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4.60%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3.20%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14.50%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39.10%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0579302"/>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110万人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230万人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360万人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270万人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100万人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260万人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3435369"/>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旅行単価</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3,180GBP</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3,280EUR</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4,420EUR</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7,440USD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4,750AUD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16,700HKD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73,100TWD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3,660SGD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60,100THB</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6355338"/>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（円換算）</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687,929円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607,194円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818,230円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1,195,757円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536,703円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342,183円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362,839円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C00000"/>
                          </a:solidFill>
                          <a:effectLst/>
                          <a:latin typeface="BIZ UDPゴシック" panose="020B0400000000000000" pitchFamily="50" charset="-128"/>
                          <a:ea typeface="BIZ UDPゴシック" panose="020B0400000000000000" pitchFamily="50" charset="-128"/>
                        </a:rPr>
                        <a:t>458,342円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289,081円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2865942"/>
                  </a:ext>
                </a:extLst>
              </a:tr>
              <a:tr h="626588">
                <a:tc rowSpan="5">
                  <a:txBody>
                    <a:bodyPr/>
                    <a:lstStyle/>
                    <a:p>
                      <a:pPr algn="ctr" fontAlgn="ctr">
                        <a:buNone/>
                      </a:pP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対象者</a:t>
                      </a:r>
                      <a:br>
                        <a:rPr lang="ja-JP" sz="600" b="0" i="0" u="none" strike="noStrike">
                          <a:solidFill>
                            <a:srgbClr val="FFFFFF"/>
                          </a:solidFill>
                          <a:effectLst/>
                          <a:latin typeface="BIZ UDPゴシック" panose="020B0400000000000000" pitchFamily="50" charset="-128"/>
                          <a:ea typeface="BIZ UDPゴシック" panose="020B0400000000000000" pitchFamily="50" charset="-128"/>
                        </a:rPr>
                      </a:br>
                      <a:r>
                        <a:rPr lang="ja-JP" sz="600" b="0" i="0" u="none" strike="noStrike">
                          <a:solidFill>
                            <a:srgbClr val="FFFFFF"/>
                          </a:solidFill>
                          <a:effectLst/>
                          <a:latin typeface="BIZ UDPゴシック" panose="020B0400000000000000" pitchFamily="50" charset="-128"/>
                          <a:ea typeface="BIZ UDPゴシック" panose="020B0400000000000000" pitchFamily="50" charset="-128"/>
                        </a:rPr>
                        <a:t>D</a:t>
                      </a:r>
                    </a:p>
                  </a:txBody>
                  <a:tcPr marL="2681" marR="2681" marT="2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03764"/>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属性</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世帯可処分所得上位21～80%（3～9万ポンド/年）</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夫婦・パートナー、家族・親族</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訪日経験者</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世帯可処分所得下位80%（10.5万ユーロ/年未満）</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世帯可処分所得上位10%</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（20万米ドル/年以上）</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50代以上</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世帯可処分所得上位50%</a:t>
                      </a:r>
                      <a:br>
                        <a:rPr lang="ja-JP" sz="50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（13万豪ドル/年以上）</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048373701"/>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22.10%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9.60%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7.20%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8.20%</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559582263"/>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市場シェア（人）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420万人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150万人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240万人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80万人</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975908546"/>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旅行単価</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3,590GBP</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3,600EUR</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28,900USD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5,270AUD</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79396764"/>
                  </a:ext>
                </a:extLst>
              </a:tr>
              <a:tr h="168803">
                <a:tc vMerge="1">
                  <a:txBody>
                    <a:bodyPr/>
                    <a:lstStyle/>
                    <a:p>
                      <a:endParaRPr kumimoji="1" lang="ja-JP" altLang="en-US"/>
                    </a:p>
                  </a:txBody>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（円換算）</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776,625円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500" b="1" i="0" u="none" strike="noStrike">
                          <a:solidFill>
                            <a:srgbClr val="000000"/>
                          </a:solidFill>
                          <a:effectLst/>
                          <a:latin typeface="BIZ UDPゴシック" panose="020B0400000000000000" pitchFamily="50" charset="-128"/>
                          <a:ea typeface="BIZ UDPゴシック" panose="020B0400000000000000" pitchFamily="50" charset="-128"/>
                        </a:rPr>
                        <a:t>―</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666,432円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ja-JP" sz="500" b="1" i="0" u="none" strike="noStrike" dirty="0">
                          <a:solidFill>
                            <a:srgbClr val="C00000"/>
                          </a:solidFill>
                          <a:effectLst/>
                          <a:latin typeface="BIZ UDPゴシック" panose="020B0400000000000000" pitchFamily="50" charset="-128"/>
                          <a:ea typeface="BIZ UDPゴシック" panose="020B0400000000000000" pitchFamily="50" charset="-128"/>
                        </a:rPr>
                        <a:t>4,644,808円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buNone/>
                      </a:pPr>
                      <a:r>
                        <a:rPr lang="ja-JP" sz="500" b="1" i="0" u="none" strike="noStrike" dirty="0">
                          <a:solidFill>
                            <a:srgbClr val="C00000"/>
                          </a:solidFill>
                          <a:effectLst/>
                          <a:latin typeface="BIZ UDPゴシック" panose="020B0400000000000000" pitchFamily="50" charset="-128"/>
                          <a:ea typeface="BIZ UDPゴシック" panose="020B0400000000000000" pitchFamily="50" charset="-128"/>
                        </a:rPr>
                        <a:t>595,457円</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r"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r" fontAlgn="ctr">
                        <a:buNone/>
                      </a:pPr>
                      <a:r>
                        <a:rPr lang="ja-JP" sz="500" b="1"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2681" marR="2681" marT="26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988939537"/>
                  </a:ext>
                </a:extLst>
              </a:tr>
            </a:tbl>
          </a:graphicData>
        </a:graphic>
      </p:graphicFrame>
      <p:sp>
        <p:nvSpPr>
          <p:cNvPr id="4" name="スライド番号プレースホルダー 8">
            <a:extLst>
              <a:ext uri="{FF2B5EF4-FFF2-40B4-BE49-F238E27FC236}">
                <a16:creationId xmlns:a16="http://schemas.microsoft.com/office/drawing/2014/main" id="{71C766B0-40E6-3058-283A-A750083030FD}"/>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92FCEDE9-AC11-4FDB-57BA-17521F3DF435}"/>
              </a:ext>
            </a:extLst>
          </p:cNvPr>
          <p:cNvSpPr txBox="1"/>
          <p:nvPr/>
        </p:nvSpPr>
        <p:spPr>
          <a:xfrm>
            <a:off x="10834773" y="2207153"/>
            <a:ext cx="1340518"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0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旅行消費単価や地方訪問意向の拡大傾向に鑑み、今後、重点ターゲットとなり得るターゲット</a:t>
            </a:r>
          </a:p>
        </p:txBody>
      </p:sp>
    </p:spTree>
    <p:extLst>
      <p:ext uri="{BB962C8B-B14F-4D97-AF65-F5344CB8AC3E}">
        <p14:creationId xmlns:p14="http://schemas.microsoft.com/office/powerpoint/2010/main" val="2889431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841F2-0553-D2DD-1786-6732AF93CCA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09F9616-AFD3-8F4C-2EDB-038E4AE1FD66}"/>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２　ターゲット</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FE51CACF-047D-D662-C1B5-09CE545F26FA}"/>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1" name="テキスト ボックス 10">
            <a:extLst>
              <a:ext uri="{FF2B5EF4-FFF2-40B4-BE49-F238E27FC236}">
                <a16:creationId xmlns:a16="http://schemas.microsoft.com/office/drawing/2014/main" id="{DE855BF6-177E-D6DE-C784-3776AEE703B8}"/>
              </a:ext>
            </a:extLst>
          </p:cNvPr>
          <p:cNvSpPr txBox="1"/>
          <p:nvPr/>
        </p:nvSpPr>
        <p:spPr>
          <a:xfrm>
            <a:off x="231402" y="1113672"/>
            <a:ext cx="58398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（１）ターゲット・ペルソナ</a:t>
            </a:r>
            <a:endParaRPr kumimoji="1" lang="en-US" altLang="ja-JP" sz="1600" b="1"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p:txBody>
      </p:sp>
      <p:sp>
        <p:nvSpPr>
          <p:cNvPr id="15" name="テキスト ボックス 14">
            <a:extLst>
              <a:ext uri="{FF2B5EF4-FFF2-40B4-BE49-F238E27FC236}">
                <a16:creationId xmlns:a16="http://schemas.microsoft.com/office/drawing/2014/main" id="{F1149280-C5D2-6C20-30EB-EC5DACE1B23B}"/>
              </a:ext>
            </a:extLst>
          </p:cNvPr>
          <p:cNvSpPr txBox="1"/>
          <p:nvPr/>
        </p:nvSpPr>
        <p:spPr>
          <a:xfrm>
            <a:off x="256174" y="749977"/>
            <a:ext cx="5400000" cy="33855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1" dirty="0">
                <a:solidFill>
                  <a:prstClr val="white"/>
                </a:solidFill>
                <a:latin typeface="BIZ UDゴシック" panose="020B0400000000000000" pitchFamily="49" charset="-128"/>
                <a:ea typeface="BIZ UDゴシック" panose="020B0400000000000000" pitchFamily="49" charset="-128"/>
              </a:rPr>
              <a:t>４</a:t>
            </a: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　せとうちエリアがめざす</a:t>
            </a:r>
            <a:r>
              <a:rPr lang="ja-JP" altLang="en-US" sz="1600" b="1" dirty="0">
                <a:solidFill>
                  <a:prstClr val="white"/>
                </a:solidFill>
                <a:latin typeface="BIZ UDゴシック" panose="020B0400000000000000" pitchFamily="49" charset="-128"/>
                <a:ea typeface="BIZ UDゴシック" panose="020B0400000000000000" pitchFamily="49" charset="-128"/>
              </a:rPr>
              <a:t>来訪者</a:t>
            </a: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設計</a:t>
            </a:r>
          </a:p>
        </p:txBody>
      </p:sp>
      <p:graphicFrame>
        <p:nvGraphicFramePr>
          <p:cNvPr id="28" name="表 27">
            <a:extLst>
              <a:ext uri="{FF2B5EF4-FFF2-40B4-BE49-F238E27FC236}">
                <a16:creationId xmlns:a16="http://schemas.microsoft.com/office/drawing/2014/main" id="{EC92CDCD-4B2C-D589-2F0F-E274E1AF9FA7}"/>
              </a:ext>
            </a:extLst>
          </p:cNvPr>
          <p:cNvGraphicFramePr>
            <a:graphicFrameLocks noGrp="1"/>
          </p:cNvGraphicFramePr>
          <p:nvPr>
            <p:extLst>
              <p:ext uri="{D42A27DB-BD31-4B8C-83A1-F6EECF244321}">
                <p14:modId xmlns:p14="http://schemas.microsoft.com/office/powerpoint/2010/main" val="2869348659"/>
              </p:ext>
            </p:extLst>
          </p:nvPr>
        </p:nvGraphicFramePr>
        <p:xfrm>
          <a:off x="671396" y="1915386"/>
          <a:ext cx="10888869" cy="2168054"/>
        </p:xfrm>
        <a:graphic>
          <a:graphicData uri="http://schemas.openxmlformats.org/drawingml/2006/table">
            <a:tbl>
              <a:tblPr firstRow="1" bandRow="1">
                <a:tableStyleId>{5C22544A-7EE6-4342-B048-85BDC9FD1C3A}</a:tableStyleId>
              </a:tblPr>
              <a:tblGrid>
                <a:gridCol w="1744870">
                  <a:extLst>
                    <a:ext uri="{9D8B030D-6E8A-4147-A177-3AD203B41FA5}">
                      <a16:colId xmlns:a16="http://schemas.microsoft.com/office/drawing/2014/main" val="659327857"/>
                    </a:ext>
                  </a:extLst>
                </a:gridCol>
                <a:gridCol w="3400864">
                  <a:extLst>
                    <a:ext uri="{9D8B030D-6E8A-4147-A177-3AD203B41FA5}">
                      <a16:colId xmlns:a16="http://schemas.microsoft.com/office/drawing/2014/main" val="379203498"/>
                    </a:ext>
                  </a:extLst>
                </a:gridCol>
                <a:gridCol w="5743135">
                  <a:extLst>
                    <a:ext uri="{9D8B030D-6E8A-4147-A177-3AD203B41FA5}">
                      <a16:colId xmlns:a16="http://schemas.microsoft.com/office/drawing/2014/main" val="4126887102"/>
                    </a:ext>
                  </a:extLst>
                </a:gridCol>
              </a:tblGrid>
              <a:tr h="370840">
                <a:tc>
                  <a:txBody>
                    <a:bodyPr/>
                    <a:lstStyle/>
                    <a:p>
                      <a:pPr algn="ctr"/>
                      <a:r>
                        <a:rPr kumimoji="1" lang="ja-JP" altLang="en-US" sz="1400" b="1" dirty="0">
                          <a:latin typeface="+mn-ea"/>
                          <a:ea typeface="+mn-ea"/>
                        </a:rPr>
                        <a:t>区分</a:t>
                      </a:r>
                    </a:p>
                  </a:txBody>
                  <a:tcPr anchor="ctr"/>
                </a:tc>
                <a:tc>
                  <a:txBody>
                    <a:bodyPr/>
                    <a:lstStyle/>
                    <a:p>
                      <a:pPr algn="ctr"/>
                      <a:r>
                        <a:rPr kumimoji="1" lang="ja-JP" altLang="en-US" sz="1400" b="1" dirty="0">
                          <a:latin typeface="+mn-ea"/>
                          <a:ea typeface="+mn-ea"/>
                        </a:rPr>
                        <a:t>ターゲット像</a:t>
                      </a:r>
                    </a:p>
                  </a:txBody>
                  <a:tcPr anchor="ctr"/>
                </a:tc>
                <a:tc>
                  <a:txBody>
                    <a:bodyPr/>
                    <a:lstStyle/>
                    <a:p>
                      <a:pPr algn="ctr"/>
                      <a:r>
                        <a:rPr kumimoji="1" lang="ja-JP" altLang="en-US" sz="1400" b="1" dirty="0">
                          <a:latin typeface="+mn-ea"/>
                          <a:ea typeface="+mn-ea"/>
                        </a:rPr>
                        <a:t>ニーズ・行動の特徴</a:t>
                      </a:r>
                    </a:p>
                  </a:txBody>
                  <a:tcPr anchor="ctr"/>
                </a:tc>
                <a:extLst>
                  <a:ext uri="{0D108BD9-81ED-4DB2-BD59-A6C34878D82A}">
                    <a16:rowId xmlns:a16="http://schemas.microsoft.com/office/drawing/2014/main" val="1918663674"/>
                  </a:ext>
                </a:extLst>
              </a:tr>
              <a:tr h="852334">
                <a:tc>
                  <a:txBody>
                    <a:bodyPr/>
                    <a:lstStyle/>
                    <a:p>
                      <a:pPr algn="ctr"/>
                      <a:r>
                        <a:rPr kumimoji="1" lang="ja-JP" altLang="en-US" sz="1400" b="0" dirty="0">
                          <a:latin typeface="+mn-ea"/>
                          <a:ea typeface="+mn-ea"/>
                        </a:rPr>
                        <a:t>コア・ターゲット</a:t>
                      </a:r>
                      <a:endParaRPr kumimoji="1" lang="en-US" altLang="ja-JP" sz="1400" b="0" dirty="0">
                        <a:latin typeface="+mn-ea"/>
                        <a:ea typeface="+mn-ea"/>
                      </a:endParaRPr>
                    </a:p>
                  </a:txBody>
                  <a:tcPr anchor="ctr"/>
                </a:tc>
                <a:tc>
                  <a:txBody>
                    <a:bodyPr/>
                    <a:lstStyle/>
                    <a:p>
                      <a:pPr algn="l"/>
                      <a:r>
                        <a:rPr kumimoji="1" lang="ja-JP" altLang="en-US" sz="1400" b="0" dirty="0">
                          <a:latin typeface="+mn-ea"/>
                          <a:ea typeface="+mn-ea"/>
                        </a:rPr>
                        <a:t>特定の深い興味を持ち、高額を消費して、本物の体験を求める層</a:t>
                      </a:r>
                      <a:endParaRPr kumimoji="1" lang="en-US" altLang="ja-JP" sz="1400" b="0" dirty="0">
                        <a:latin typeface="+mn-ea"/>
                        <a:ea typeface="+mn-ea"/>
                      </a:endParaRPr>
                    </a:p>
                  </a:txBody>
                  <a:tcPr anchor="ctr"/>
                </a:tc>
                <a:tc>
                  <a:txBody>
                    <a:bodyPr/>
                    <a:lstStyle/>
                    <a:p>
                      <a:pPr algn="l"/>
                      <a:r>
                        <a:rPr kumimoji="1" lang="ja-JP" altLang="en-US" sz="1400" b="0" dirty="0">
                          <a:latin typeface="+mn-ea"/>
                          <a:ea typeface="+mn-ea"/>
                        </a:rPr>
                        <a:t>歴史文化、アートへの深い洞察力を持ち、本質的な地域体験やガストロノミー、サステナブルな旅行を志向し、長期滞在で高単価消費層</a:t>
                      </a:r>
                      <a:endParaRPr kumimoji="1" lang="en-US" altLang="ja-JP" sz="1400" b="0" dirty="0">
                        <a:latin typeface="+mn-ea"/>
                        <a:ea typeface="+mn-ea"/>
                      </a:endParaRPr>
                    </a:p>
                  </a:txBody>
                  <a:tcPr/>
                </a:tc>
                <a:extLst>
                  <a:ext uri="{0D108BD9-81ED-4DB2-BD59-A6C34878D82A}">
                    <a16:rowId xmlns:a16="http://schemas.microsoft.com/office/drawing/2014/main" val="2930742709"/>
                  </a:ext>
                </a:extLst>
              </a:tr>
              <a:tr h="370840">
                <a:tc>
                  <a:txBody>
                    <a:bodyPr/>
                    <a:lstStyle/>
                    <a:p>
                      <a:pPr algn="ctr"/>
                      <a:r>
                        <a:rPr kumimoji="1" lang="ja-JP" altLang="en-US" sz="1400" b="0" dirty="0">
                          <a:latin typeface="+mn-ea"/>
                          <a:ea typeface="+mn-ea"/>
                        </a:rPr>
                        <a:t>サブ・ターゲット</a:t>
                      </a:r>
                    </a:p>
                  </a:txBody>
                  <a:tcPr anchor="ctr"/>
                </a:tc>
                <a:tc>
                  <a:txBody>
                    <a:bodyPr/>
                    <a:lstStyle/>
                    <a:p>
                      <a:pPr algn="l"/>
                      <a:r>
                        <a:rPr kumimoji="1" lang="ja-JP" altLang="en-US" sz="1400" b="0" dirty="0">
                          <a:latin typeface="+mn-ea"/>
                          <a:ea typeface="+mn-ea"/>
                        </a:rPr>
                        <a:t>自らの知的好奇心や探求心を満たすことを求める層</a:t>
                      </a:r>
                      <a:endParaRPr kumimoji="1" lang="en-US" altLang="ja-JP" sz="1400" b="0" dirty="0">
                        <a:latin typeface="+mn-ea"/>
                        <a:ea typeface="+mn-ea"/>
                      </a:endParaRPr>
                    </a:p>
                    <a:p>
                      <a:pPr algn="l"/>
                      <a:r>
                        <a:rPr kumimoji="1" lang="ja-JP" altLang="en-US" sz="1400" b="0" dirty="0">
                          <a:latin typeface="+mn-ea"/>
                          <a:ea typeface="+mn-ea"/>
                        </a:rPr>
                        <a:t>特定の趣味・テーマを深堀し、インスピレーションを求める層</a:t>
                      </a:r>
                    </a:p>
                  </a:txBody>
                  <a:tcPr anchor="ctr"/>
                </a:tc>
                <a:tc>
                  <a:txBody>
                    <a:bodyPr/>
                    <a:lstStyle/>
                    <a:p>
                      <a:pPr algn="l"/>
                      <a:r>
                        <a:rPr kumimoji="1" lang="ja-JP" altLang="en-US" sz="1400" b="0" dirty="0">
                          <a:latin typeface="+mn-ea"/>
                          <a:ea typeface="+mn-ea"/>
                        </a:rPr>
                        <a:t>サイクリング、島巡り（アイランドホッピング）、アート鑑賞などを目的に来訪するアクティブ層</a:t>
                      </a:r>
                    </a:p>
                  </a:txBody>
                  <a:tcPr/>
                </a:tc>
                <a:extLst>
                  <a:ext uri="{0D108BD9-81ED-4DB2-BD59-A6C34878D82A}">
                    <a16:rowId xmlns:a16="http://schemas.microsoft.com/office/drawing/2014/main" val="992912188"/>
                  </a:ext>
                </a:extLst>
              </a:tr>
            </a:tbl>
          </a:graphicData>
        </a:graphic>
      </p:graphicFrame>
      <p:sp>
        <p:nvSpPr>
          <p:cNvPr id="6" name="テキスト ボックス 5">
            <a:extLst>
              <a:ext uri="{FF2B5EF4-FFF2-40B4-BE49-F238E27FC236}">
                <a16:creationId xmlns:a16="http://schemas.microsoft.com/office/drawing/2014/main" id="{B4BA70DB-BA00-146C-2220-930A0F756F6D}"/>
              </a:ext>
            </a:extLst>
          </p:cNvPr>
          <p:cNvSpPr txBox="1"/>
          <p:nvPr/>
        </p:nvSpPr>
        <p:spPr>
          <a:xfrm>
            <a:off x="393260" y="5308286"/>
            <a:ext cx="11584920"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〇関西国際空港、福岡空港、せとうちエリア内の国際線就航空港、新幹線主要駅のゲートウェイからのスムースな交通</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アクセスを整備する。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〇１拠点に連泊して「ハブ＆スポーク型」、陸海路を組み合わせて広域周遊する「マルチハブ型」の</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広域周遊ルートを</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形成する。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〇７</a:t>
            </a:r>
            <a:r>
              <a:rPr lang="ja-JP" altLang="en-US" sz="1600" dirty="0">
                <a:solidFill>
                  <a:prstClr val="black"/>
                </a:solidFill>
                <a:latin typeface="游ゴシック" panose="020F0502020204030204"/>
                <a:ea typeface="游ゴシック" panose="020B0400000000000000" pitchFamily="50" charset="-128"/>
              </a:rPr>
              <a:t>つの</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戦略テーマを包含する高付加価値な体験型コンテンツを通じて、せとうちのコアバリューを提供する。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8" name="テキスト ボックス 7">
            <a:extLst>
              <a:ext uri="{FF2B5EF4-FFF2-40B4-BE49-F238E27FC236}">
                <a16:creationId xmlns:a16="http://schemas.microsoft.com/office/drawing/2014/main" id="{07E07A25-F91B-6450-799C-D2C0F5B54432}"/>
              </a:ext>
            </a:extLst>
          </p:cNvPr>
          <p:cNvSpPr txBox="1"/>
          <p:nvPr/>
        </p:nvSpPr>
        <p:spPr>
          <a:xfrm>
            <a:off x="256174" y="4160270"/>
            <a:ext cx="58398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a:t>
            </a:r>
            <a:r>
              <a:rPr lang="ja-JP" altLang="en-US" sz="1600" b="1" dirty="0">
                <a:solidFill>
                  <a:schemeClr val="accent1"/>
                </a:solidFill>
                <a:latin typeface="游ゴシック" panose="020F0502020204030204"/>
                <a:ea typeface="游ゴシック" panose="020B0400000000000000" pitchFamily="50" charset="-128"/>
              </a:rPr>
              <a:t>２</a:t>
            </a:r>
            <a:r>
              <a:rPr kumimoji="1" lang="ja-JP" altLang="en-US" sz="1600" b="1"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a:t>
            </a:r>
            <a:r>
              <a:rPr lang="ja-JP" altLang="en-US" sz="1600" b="1" dirty="0">
                <a:solidFill>
                  <a:schemeClr val="accent1"/>
                </a:solidFill>
                <a:latin typeface="游ゴシック" panose="020F0502020204030204"/>
                <a:ea typeface="游ゴシック" panose="020B0400000000000000" pitchFamily="50" charset="-128"/>
              </a:rPr>
              <a:t>来訪者</a:t>
            </a:r>
            <a:r>
              <a:rPr kumimoji="1" lang="ja-JP" altLang="en-US" sz="1600" b="1"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設計と重点地区の設定</a:t>
            </a:r>
            <a:endParaRPr kumimoji="1" lang="en-US" altLang="ja-JP" sz="1600" b="1"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F7FFD8CD-8A41-CE62-4A72-8200712EE223}"/>
              </a:ext>
            </a:extLst>
          </p:cNvPr>
          <p:cNvSpPr txBox="1"/>
          <p:nvPr/>
        </p:nvSpPr>
        <p:spPr>
          <a:xfrm>
            <a:off x="605063" y="4446383"/>
            <a:ext cx="11373117" cy="584775"/>
          </a:xfrm>
          <a:prstGeom prst="rect">
            <a:avLst/>
          </a:prstGeom>
          <a:noFill/>
        </p:spPr>
        <p:txBody>
          <a:bodyPr wrap="square" rtlCol="0">
            <a:spAutoFit/>
          </a:bodyPr>
          <a:lstStyle/>
          <a:p>
            <a:r>
              <a:rPr lang="ja-JP" altLang="en-US" sz="1600" dirty="0"/>
              <a:t>〇以上の来訪者設計を踏まえ、せとうち</a:t>
            </a:r>
            <a:r>
              <a:rPr lang="en-US" altLang="ja-JP" sz="1600" dirty="0"/>
              <a:t>DMO</a:t>
            </a:r>
            <a:r>
              <a:rPr lang="ja-JP" altLang="en-US" sz="1600" dirty="0"/>
              <a:t>がプロダクト化やエリア化を通じて、高付加価値な観光地づくりを推進して</a:t>
            </a:r>
            <a:endParaRPr lang="en-US" altLang="ja-JP" sz="1600" dirty="0"/>
          </a:p>
          <a:p>
            <a:r>
              <a:rPr lang="ja-JP" altLang="en-US" sz="1600" dirty="0"/>
              <a:t>　きた地域を重点地区に設定し、重点地区への誘客を促進する受入環境整備を推進する。</a:t>
            </a:r>
            <a:endParaRPr lang="en-US" altLang="ja-JP" sz="1600" dirty="0"/>
          </a:p>
        </p:txBody>
      </p:sp>
      <p:sp>
        <p:nvSpPr>
          <p:cNvPr id="13" name="テキスト ボックス 12">
            <a:extLst>
              <a:ext uri="{FF2B5EF4-FFF2-40B4-BE49-F238E27FC236}">
                <a16:creationId xmlns:a16="http://schemas.microsoft.com/office/drawing/2014/main" id="{F99C1648-51BC-0DAA-7C09-EEA2459C58A7}"/>
              </a:ext>
            </a:extLst>
          </p:cNvPr>
          <p:cNvSpPr txBox="1"/>
          <p:nvPr/>
        </p:nvSpPr>
        <p:spPr>
          <a:xfrm>
            <a:off x="523473" y="1362499"/>
            <a:ext cx="1180560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〇欧米豪５か国、アジア４カ国のハイエンド旅行者、アクティブ・アドベンチャー</a:t>
            </a:r>
            <a:r>
              <a:rPr lang="ja-JP" altLang="en-US" sz="1600" dirty="0">
                <a:solidFill>
                  <a:prstClr val="black"/>
                </a:solidFill>
                <a:latin typeface="游ゴシック" panose="020B0400000000000000" pitchFamily="50" charset="-128"/>
                <a:ea typeface="游ゴシック" panose="020B0400000000000000" pitchFamily="50" charset="-128"/>
              </a:rPr>
              <a:t>旅行者、アートリピーターなどで、下記</a:t>
            </a:r>
            <a:endParaRPr lang="en-US" altLang="ja-JP" sz="1600" dirty="0">
              <a:solidFill>
                <a:prstClr val="black"/>
              </a:solidFill>
              <a:latin typeface="游ゴシック" panose="020B0400000000000000" pitchFamily="50" charset="-128"/>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B0400000000000000" pitchFamily="50" charset="-128"/>
                <a:ea typeface="游ゴシック" panose="020B0400000000000000" pitchFamily="50" charset="-128"/>
              </a:rPr>
              <a:t>　のターゲットとする</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16" name="テキスト ボックス 15">
            <a:extLst>
              <a:ext uri="{FF2B5EF4-FFF2-40B4-BE49-F238E27FC236}">
                <a16:creationId xmlns:a16="http://schemas.microsoft.com/office/drawing/2014/main" id="{5D640074-D083-68EB-F75A-3F70498DC42F}"/>
              </a:ext>
            </a:extLst>
          </p:cNvPr>
          <p:cNvSpPr txBox="1"/>
          <p:nvPr/>
        </p:nvSpPr>
        <p:spPr>
          <a:xfrm>
            <a:off x="393260" y="5049470"/>
            <a:ext cx="583982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b="1" dirty="0">
                <a:solidFill>
                  <a:schemeClr val="accent1"/>
                </a:solidFill>
                <a:latin typeface="游ゴシック" panose="020F0502020204030204"/>
                <a:ea typeface="游ゴシック" panose="020B0400000000000000" pitchFamily="50" charset="-128"/>
              </a:rPr>
              <a:t>【</a:t>
            </a:r>
            <a:r>
              <a:rPr lang="ja-JP" altLang="en-US" sz="1600" b="1" dirty="0">
                <a:solidFill>
                  <a:schemeClr val="accent1"/>
                </a:solidFill>
                <a:latin typeface="游ゴシック" panose="020F0502020204030204"/>
                <a:ea typeface="游ゴシック" panose="020B0400000000000000" pitchFamily="50" charset="-128"/>
              </a:rPr>
              <a:t>重点地区へ誘客する受入環境整備</a:t>
            </a:r>
            <a:r>
              <a:rPr lang="en-US" altLang="ja-JP" sz="1600" b="1" dirty="0">
                <a:solidFill>
                  <a:schemeClr val="accent1"/>
                </a:solidFill>
                <a:latin typeface="游ゴシック" panose="020F0502020204030204"/>
                <a:ea typeface="游ゴシック" panose="020B0400000000000000" pitchFamily="50" charset="-128"/>
              </a:rPr>
              <a:t>】</a:t>
            </a:r>
            <a:endParaRPr kumimoji="1" lang="en-US" altLang="ja-JP" sz="1600" b="1"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1872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A1459-3D57-0E83-9EB3-CD83938D41D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CBB4705-5635-BFD1-E19B-6D1F8D980E95}"/>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３　マーケティング編　～戦略の見直し～</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55EABF8C-6240-7E9D-51C1-65B1B6595B91}"/>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10</a:t>
            </a:fld>
            <a:endParaRPr lang="ja-JP" altLang="en-US" dirty="0"/>
          </a:p>
        </p:txBody>
      </p:sp>
      <p:sp>
        <p:nvSpPr>
          <p:cNvPr id="3" name="テキスト ボックス 2">
            <a:extLst>
              <a:ext uri="{FF2B5EF4-FFF2-40B4-BE49-F238E27FC236}">
                <a16:creationId xmlns:a16="http://schemas.microsoft.com/office/drawing/2014/main" id="{5D4D9C03-C8F3-1C49-0E8E-03012938D05D}"/>
              </a:ext>
            </a:extLst>
          </p:cNvPr>
          <p:cNvSpPr txBox="1"/>
          <p:nvPr/>
        </p:nvSpPr>
        <p:spPr>
          <a:xfrm>
            <a:off x="642424" y="2491545"/>
            <a:ext cx="10907151" cy="3108543"/>
          </a:xfrm>
          <a:prstGeom prst="rect">
            <a:avLst/>
          </a:prstGeom>
          <a:noFill/>
        </p:spPr>
        <p:txBody>
          <a:bodyPr wrap="square" rtlCol="0">
            <a:spAutoFit/>
          </a:bodyPr>
          <a:lstStyle/>
          <a:p>
            <a:r>
              <a:rPr kumimoji="1" lang="ja-JP" altLang="en-US" sz="2800" dirty="0">
                <a:latin typeface="メイリオ" panose="020B0604030504040204" pitchFamily="50" charset="-128"/>
                <a:ea typeface="メイリオ" panose="020B0604030504040204" pitchFamily="50" charset="-128"/>
              </a:rPr>
              <a:t>　　</a:t>
            </a:r>
            <a:r>
              <a:rPr kumimoji="1" lang="en-US" altLang="ja-JP" sz="2800" dirty="0">
                <a:latin typeface="メイリオ" panose="020B0604030504040204" pitchFamily="50" charset="-128"/>
                <a:ea typeface="メイリオ" panose="020B0604030504040204" pitchFamily="50" charset="-128"/>
              </a:rPr>
              <a:t>【</a:t>
            </a:r>
            <a:r>
              <a:rPr lang="ja-JP" altLang="en-US" sz="2800" dirty="0">
                <a:latin typeface="メイリオ" panose="020B0604030504040204" pitchFamily="50" charset="-128"/>
                <a:ea typeface="メイリオ" panose="020B0604030504040204" pitchFamily="50" charset="-128"/>
              </a:rPr>
              <a:t>せとうち観光成長戦略</a:t>
            </a:r>
            <a:r>
              <a:rPr kumimoji="1" lang="en-US" altLang="ja-JP" sz="2800" dirty="0">
                <a:latin typeface="メイリオ" panose="020B0604030504040204" pitchFamily="50" charset="-128"/>
                <a:ea typeface="メイリオ" panose="020B0604030504040204" pitchFamily="50" charset="-128"/>
              </a:rPr>
              <a:t>】P17</a:t>
            </a:r>
            <a:r>
              <a:rPr kumimoji="1" lang="ja-JP" altLang="en-US" sz="2800" dirty="0">
                <a:latin typeface="メイリオ" panose="020B0604030504040204" pitchFamily="50" charset="-128"/>
                <a:ea typeface="メイリオ" panose="020B0604030504040204" pitchFamily="50" charset="-128"/>
              </a:rPr>
              <a:t>～</a:t>
            </a:r>
            <a:r>
              <a:rPr kumimoji="1" lang="en-US" altLang="ja-JP" sz="2800" dirty="0">
                <a:latin typeface="メイリオ" panose="020B0604030504040204" pitchFamily="50" charset="-128"/>
                <a:ea typeface="メイリオ" panose="020B0604030504040204" pitchFamily="50" charset="-128"/>
              </a:rPr>
              <a:t>P26</a:t>
            </a:r>
            <a:r>
              <a:rPr kumimoji="1" lang="ja-JP" altLang="en-US" sz="2800" dirty="0">
                <a:latin typeface="メイリオ" panose="020B0604030504040204" pitchFamily="50" charset="-128"/>
                <a:ea typeface="メイリオ" panose="020B0604030504040204" pitchFamily="50" charset="-128"/>
              </a:rPr>
              <a:t>　マーケティング編</a:t>
            </a:r>
            <a:endParaRPr lang="en-US" altLang="ja-JP" sz="2800" dirty="0">
              <a:latin typeface="メイリオ" panose="020B0604030504040204" pitchFamily="50" charset="-128"/>
              <a:ea typeface="メイリオ" panose="020B0604030504040204" pitchFamily="50" charset="-128"/>
            </a:endParaRPr>
          </a:p>
          <a:p>
            <a:pPr algn="ctr"/>
            <a:endParaRPr lang="en-US" altLang="ja-JP" sz="2800" dirty="0">
              <a:solidFill>
                <a:srgbClr val="C00000"/>
              </a:solidFill>
              <a:latin typeface="メイリオ" panose="020B0604030504040204" pitchFamily="50" charset="-128"/>
              <a:ea typeface="メイリオ" panose="020B0604030504040204" pitchFamily="50" charset="-128"/>
            </a:endParaRPr>
          </a:p>
          <a:p>
            <a:pPr algn="ctr"/>
            <a:r>
              <a:rPr lang="ja-JP" altLang="en-US" sz="2800" dirty="0">
                <a:solidFill>
                  <a:srgbClr val="C00000"/>
                </a:solidFill>
                <a:latin typeface="メイリオ" panose="020B0604030504040204" pitchFamily="50" charset="-128"/>
                <a:ea typeface="メイリオ" panose="020B0604030504040204" pitchFamily="50" charset="-128"/>
              </a:rPr>
              <a:t>戦略設定の考え方</a:t>
            </a:r>
            <a:endParaRPr lang="en-US" altLang="ja-JP" sz="2800" dirty="0">
              <a:solidFill>
                <a:srgbClr val="C00000"/>
              </a:solidFill>
              <a:latin typeface="メイリオ" panose="020B0604030504040204" pitchFamily="50" charset="-128"/>
              <a:ea typeface="メイリオ" panose="020B0604030504040204" pitchFamily="50" charset="-128"/>
            </a:endParaRPr>
          </a:p>
          <a:p>
            <a:pPr algn="ctr"/>
            <a:endParaRPr lang="en-US" altLang="ja-JP" sz="2800" dirty="0">
              <a:solidFill>
                <a:srgbClr val="C00000"/>
              </a:solidFill>
              <a:latin typeface="メイリオ" panose="020B0604030504040204" pitchFamily="50" charset="-128"/>
              <a:ea typeface="メイリオ" panose="020B0604030504040204" pitchFamily="50" charset="-128"/>
            </a:endParaRPr>
          </a:p>
          <a:p>
            <a:pPr algn="ctr"/>
            <a:r>
              <a:rPr lang="ja-JP" altLang="en-US" sz="2800" dirty="0">
                <a:solidFill>
                  <a:srgbClr val="C00000"/>
                </a:solidFill>
                <a:latin typeface="メイリオ" panose="020B0604030504040204" pitchFamily="50" charset="-128"/>
                <a:ea typeface="メイリオ" panose="020B0604030504040204" pitchFamily="50" charset="-128"/>
              </a:rPr>
              <a:t>「流通戦略」の明確化</a:t>
            </a:r>
            <a:endParaRPr lang="en-US" altLang="ja-JP" sz="2800" dirty="0">
              <a:solidFill>
                <a:srgbClr val="C00000"/>
              </a:solidFill>
              <a:latin typeface="メイリオ" panose="020B0604030504040204" pitchFamily="50" charset="-128"/>
              <a:ea typeface="メイリオ" panose="020B0604030504040204" pitchFamily="50" charset="-128"/>
            </a:endParaRPr>
          </a:p>
          <a:p>
            <a:pPr algn="ctr"/>
            <a:endParaRPr kumimoji="1" lang="en-US" altLang="ja-JP" sz="2800" dirty="0">
              <a:solidFill>
                <a:srgbClr val="C00000"/>
              </a:solidFill>
              <a:latin typeface="メイリオ" panose="020B0604030504040204" pitchFamily="50" charset="-128"/>
              <a:ea typeface="メイリオ" panose="020B0604030504040204" pitchFamily="50" charset="-128"/>
            </a:endParaRPr>
          </a:p>
          <a:p>
            <a:pPr algn="ctr"/>
            <a:r>
              <a:rPr lang="ja-JP" altLang="en-US" sz="2800" dirty="0">
                <a:solidFill>
                  <a:srgbClr val="C00000"/>
                </a:solidFill>
                <a:latin typeface="メイリオ" panose="020B0604030504040204" pitchFamily="50" charset="-128"/>
                <a:ea typeface="メイリオ" panose="020B0604030504040204" pitchFamily="50" charset="-128"/>
              </a:rPr>
              <a:t>戦略アプローチの新たな基軸（６つのコア成長施策）</a:t>
            </a:r>
            <a:endParaRPr kumimoji="1" lang="en-US" altLang="ja-JP" sz="2800" dirty="0">
              <a:solidFill>
                <a:srgbClr val="C0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3416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51249-F2BD-5F88-EEAD-69AB6702487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15D90B6-EA97-F0BD-5933-2302B15A84F3}"/>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３　マーケティング編　～戦略設定の考え方①・</a:t>
            </a:r>
            <a:r>
              <a:rPr lang="en-US" altLang="ja-JP" sz="2800" b="1" dirty="0">
                <a:latin typeface="Meiryo UI" panose="020B0604030504040204" pitchFamily="50" charset="-128"/>
                <a:ea typeface="Meiryo UI" panose="020B0604030504040204" pitchFamily="50" charset="-128"/>
              </a:rPr>
              <a:t>SWOT</a:t>
            </a:r>
            <a:r>
              <a:rPr lang="ja-JP" altLang="en-US" sz="2800" b="1" dirty="0">
                <a:latin typeface="Meiryo UI" panose="020B0604030504040204" pitchFamily="50" charset="-128"/>
                <a:ea typeface="Meiryo UI" panose="020B0604030504040204" pitchFamily="50" charset="-128"/>
              </a:rPr>
              <a:t>分析～</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5AB692A0-E7C3-F0C8-FCA1-F5CAD71363F9}"/>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87B4B3-D25D-4BFF-BDB6-05763ADBCEA8}" type="slidenum">
              <a:rPr lang="ja-JP" altLang="en-US" smtClean="0"/>
              <a:pPr/>
              <a:t>11</a:t>
            </a:fld>
            <a:endParaRPr lang="ja-JP" altLang="en-US" dirty="0"/>
          </a:p>
        </p:txBody>
      </p:sp>
      <p:graphicFrame>
        <p:nvGraphicFramePr>
          <p:cNvPr id="3" name="表 2">
            <a:extLst>
              <a:ext uri="{FF2B5EF4-FFF2-40B4-BE49-F238E27FC236}">
                <a16:creationId xmlns:a16="http://schemas.microsoft.com/office/drawing/2014/main" id="{05684461-C4FC-9542-DF42-C9402F03BAE0}"/>
              </a:ext>
            </a:extLst>
          </p:cNvPr>
          <p:cNvGraphicFramePr>
            <a:graphicFrameLocks noGrp="1"/>
          </p:cNvGraphicFramePr>
          <p:nvPr>
            <p:extLst>
              <p:ext uri="{D42A27DB-BD31-4B8C-83A1-F6EECF244321}">
                <p14:modId xmlns:p14="http://schemas.microsoft.com/office/powerpoint/2010/main" val="2368834225"/>
              </p:ext>
            </p:extLst>
          </p:nvPr>
        </p:nvGraphicFramePr>
        <p:xfrm>
          <a:off x="438912" y="1124712"/>
          <a:ext cx="11121353" cy="3065814"/>
        </p:xfrm>
        <a:graphic>
          <a:graphicData uri="http://schemas.openxmlformats.org/drawingml/2006/table">
            <a:tbl>
              <a:tblPr firstRow="1" bandRow="1">
                <a:tableStyleId>{5C22544A-7EE6-4342-B048-85BDC9FD1C3A}</a:tableStyleId>
              </a:tblPr>
              <a:tblGrid>
                <a:gridCol w="471641">
                  <a:extLst>
                    <a:ext uri="{9D8B030D-6E8A-4147-A177-3AD203B41FA5}">
                      <a16:colId xmlns:a16="http://schemas.microsoft.com/office/drawing/2014/main" val="3659153246"/>
                    </a:ext>
                  </a:extLst>
                </a:gridCol>
                <a:gridCol w="5324856">
                  <a:extLst>
                    <a:ext uri="{9D8B030D-6E8A-4147-A177-3AD203B41FA5}">
                      <a16:colId xmlns:a16="http://schemas.microsoft.com/office/drawing/2014/main" val="571618495"/>
                    </a:ext>
                  </a:extLst>
                </a:gridCol>
                <a:gridCol w="5324856">
                  <a:extLst>
                    <a:ext uri="{9D8B030D-6E8A-4147-A177-3AD203B41FA5}">
                      <a16:colId xmlns:a16="http://schemas.microsoft.com/office/drawing/2014/main" val="4262148440"/>
                    </a:ext>
                  </a:extLst>
                </a:gridCol>
              </a:tblGrid>
              <a:tr h="322614">
                <a:tc>
                  <a:txBody>
                    <a:bodyPr/>
                    <a:lstStyle/>
                    <a:p>
                      <a:pPr algn="ctr"/>
                      <a:endParaRPr kumimoji="1" lang="ja-JP" altLang="en-US" sz="1200" b="1" dirty="0">
                        <a:latin typeface="+mn-ea"/>
                        <a:ea typeface="+mn-ea"/>
                      </a:endParaRPr>
                    </a:p>
                  </a:txBody>
                  <a:tcPr anchor="ctr"/>
                </a:tc>
                <a:tc>
                  <a:txBody>
                    <a:bodyPr/>
                    <a:lstStyle/>
                    <a:p>
                      <a:pPr algn="ctr"/>
                      <a:r>
                        <a:rPr kumimoji="1" lang="ja-JP" altLang="en-US" sz="1200" b="1" dirty="0"/>
                        <a:t>プラス要因</a:t>
                      </a:r>
                      <a:endParaRPr kumimoji="1" lang="ja-JP" altLang="en-US" sz="1200" b="1" dirty="0">
                        <a:latin typeface="+mn-ea"/>
                        <a:ea typeface="+mn-ea"/>
                      </a:endParaRPr>
                    </a:p>
                  </a:txBody>
                  <a:tcPr anchor="ctr"/>
                </a:tc>
                <a:tc>
                  <a:txBody>
                    <a:bodyPr/>
                    <a:lstStyle/>
                    <a:p>
                      <a:pPr algn="ctr"/>
                      <a:r>
                        <a:rPr kumimoji="1" lang="ja-JP" altLang="en-US" sz="1200" b="1" dirty="0"/>
                        <a:t>マイナス要因</a:t>
                      </a:r>
                      <a:endParaRPr kumimoji="1" lang="ja-JP" altLang="en-US" sz="1200" b="1" dirty="0">
                        <a:latin typeface="+mn-ea"/>
                        <a:ea typeface="+mn-ea"/>
                      </a:endParaRPr>
                    </a:p>
                  </a:txBody>
                  <a:tcPr anchor="ctr"/>
                </a:tc>
                <a:extLst>
                  <a:ext uri="{0D108BD9-81ED-4DB2-BD59-A6C34878D82A}">
                    <a16:rowId xmlns:a16="http://schemas.microsoft.com/office/drawing/2014/main" val="3523460398"/>
                  </a:ext>
                </a:extLst>
              </a:tr>
              <a:tr h="413174">
                <a:tc>
                  <a:txBody>
                    <a:bodyPr/>
                    <a:lstStyle/>
                    <a:p>
                      <a:pPr algn="ctr"/>
                      <a:r>
                        <a:rPr kumimoji="1" lang="ja-JP" altLang="en-US" sz="1200" b="1" dirty="0"/>
                        <a:t>内部要因</a:t>
                      </a:r>
                      <a:endParaRPr kumimoji="1" lang="ja-JP" altLang="en-US" sz="1200" b="1" dirty="0">
                        <a:latin typeface="+mn-ea"/>
                        <a:ea typeface="+mn-ea"/>
                      </a:endParaRPr>
                    </a:p>
                  </a:txBody>
                  <a:tcPr anchor="ctr"/>
                </a:tc>
                <a:tc>
                  <a:txBody>
                    <a:bodyPr/>
                    <a:lstStyle/>
                    <a:p>
                      <a:r>
                        <a:rPr kumimoji="1" lang="en-US" altLang="ja-JP" sz="1200" b="1" dirty="0"/>
                        <a:t>【</a:t>
                      </a:r>
                      <a:r>
                        <a:rPr kumimoji="1" lang="ja-JP" altLang="en-US" sz="1200" b="1" dirty="0"/>
                        <a:t>強み（</a:t>
                      </a:r>
                      <a:r>
                        <a:rPr kumimoji="1" lang="en-US" altLang="ja-JP" sz="1200" b="1" dirty="0"/>
                        <a:t>S</a:t>
                      </a:r>
                      <a:r>
                        <a:rPr kumimoji="1" lang="ja-JP" altLang="en-US" sz="1200" b="1" dirty="0"/>
                        <a:t>）</a:t>
                      </a:r>
                      <a:r>
                        <a:rPr kumimoji="1" lang="en-US" altLang="ja-JP" sz="1200" b="1" dirty="0"/>
                        <a:t>】</a:t>
                      </a:r>
                    </a:p>
                    <a:p>
                      <a:r>
                        <a:rPr kumimoji="1" lang="ja-JP" altLang="en-US" sz="1200" b="1" dirty="0"/>
                        <a:t>〇せとうち（</a:t>
                      </a:r>
                      <a:r>
                        <a:rPr kumimoji="1" lang="en-US" altLang="ja-JP" sz="1200" b="1" dirty="0"/>
                        <a:t>SETOUCHI)</a:t>
                      </a:r>
                      <a:r>
                        <a:rPr kumimoji="1" lang="ja-JP" altLang="en-US" sz="1200" b="1" dirty="0"/>
                        <a:t>ブランドの一定の確立</a:t>
                      </a:r>
                      <a:endParaRPr kumimoji="1" lang="en-US" altLang="ja-JP" sz="1200" b="1" dirty="0"/>
                    </a:p>
                    <a:p>
                      <a:r>
                        <a:rPr kumimoji="1" lang="ja-JP" altLang="en-US" sz="1200" dirty="0"/>
                        <a:t>　・サイクリング、アート、食、クルーズ、工芸品・クラフト、サステ</a:t>
                      </a:r>
                      <a:endParaRPr kumimoji="1" lang="en-US" altLang="ja-JP" sz="1200" dirty="0"/>
                    </a:p>
                    <a:p>
                      <a:r>
                        <a:rPr kumimoji="1" lang="ja-JP" altLang="en-US" sz="1200" dirty="0"/>
                        <a:t>　　ナブル等の戦略テーマに沿ったブランド認知度の一定の広がり</a:t>
                      </a:r>
                      <a:endParaRPr kumimoji="1" lang="en-US" altLang="ja-JP" sz="1200" dirty="0"/>
                    </a:p>
                    <a:p>
                      <a:r>
                        <a:rPr kumimoji="1" lang="ja-JP" altLang="en-US" sz="1200" dirty="0"/>
                        <a:t>　・瀬戸内国際芸術祭など世界に訴求できるトリエンナーレの定期的開催</a:t>
                      </a:r>
                      <a:endParaRPr kumimoji="1" lang="en-US" altLang="ja-JP" sz="1200" dirty="0"/>
                    </a:p>
                    <a:p>
                      <a:r>
                        <a:rPr kumimoji="1" lang="ja-JP" altLang="en-US" sz="1200" b="1" dirty="0"/>
                        <a:t>〇金融・マーケティングが一体化した推進体制</a:t>
                      </a:r>
                      <a:endParaRPr kumimoji="1" lang="en-US" altLang="ja-JP" sz="1200" b="1" dirty="0"/>
                    </a:p>
                    <a:p>
                      <a:r>
                        <a:rPr kumimoji="1" lang="ja-JP" altLang="en-US" sz="1200" dirty="0"/>
                        <a:t>　・瀬戸内７県と地域金融機関の強力な枠組み</a:t>
                      </a:r>
                      <a:endParaRPr kumimoji="1" lang="en-US" altLang="ja-JP" sz="1200" dirty="0"/>
                    </a:p>
                    <a:p>
                      <a:r>
                        <a:rPr kumimoji="1" lang="ja-JP" altLang="en-US" sz="1200" dirty="0"/>
                        <a:t>　・ファンドによる事業開発支援、投融資支援機能</a:t>
                      </a:r>
                      <a:endParaRPr kumimoji="1" lang="en-US" altLang="ja-JP" sz="1200" dirty="0"/>
                    </a:p>
                  </a:txBody>
                  <a:tcPr/>
                </a:tc>
                <a:tc>
                  <a:txBody>
                    <a:bodyPr/>
                    <a:lstStyle/>
                    <a:p>
                      <a:r>
                        <a:rPr kumimoji="1" lang="en-US" altLang="ja-JP" sz="1200" b="1" dirty="0"/>
                        <a:t>【</a:t>
                      </a:r>
                      <a:r>
                        <a:rPr kumimoji="1" lang="ja-JP" altLang="en-US" sz="1200" b="1" dirty="0"/>
                        <a:t>弱み（</a:t>
                      </a:r>
                      <a:r>
                        <a:rPr kumimoji="1" lang="en-US" altLang="ja-JP" sz="1200" b="1" dirty="0"/>
                        <a:t>W)】</a:t>
                      </a:r>
                    </a:p>
                    <a:p>
                      <a:r>
                        <a:rPr kumimoji="1" lang="ja-JP" altLang="en-US" sz="1200" b="1" dirty="0"/>
                        <a:t>〇広域移動・二次交通の課題</a:t>
                      </a:r>
                      <a:endParaRPr kumimoji="1" lang="en-US" altLang="ja-JP" sz="1200" b="1" dirty="0"/>
                    </a:p>
                    <a:p>
                      <a:r>
                        <a:rPr kumimoji="1" lang="ja-JP" altLang="en-US" sz="1200" b="1" dirty="0"/>
                        <a:t>　・</a:t>
                      </a:r>
                      <a:r>
                        <a:rPr kumimoji="1" lang="ja-JP" altLang="en-US" sz="1200" b="0" dirty="0"/>
                        <a:t>ゲートウェイからの島しょ部、山間部への交通アクセス</a:t>
                      </a:r>
                      <a:endParaRPr kumimoji="1" lang="en-US" altLang="ja-JP" sz="1200" b="0" dirty="0"/>
                    </a:p>
                    <a:p>
                      <a:r>
                        <a:rPr kumimoji="1" lang="ja-JP" altLang="en-US" sz="1200" b="1" dirty="0"/>
                        <a:t>　</a:t>
                      </a:r>
                      <a:r>
                        <a:rPr kumimoji="1" lang="ja-JP" altLang="en-US" sz="1200" b="0" dirty="0"/>
                        <a:t>・ラストワンマイルの二次交通</a:t>
                      </a:r>
                      <a:endParaRPr kumimoji="1" lang="en-US" altLang="ja-JP" sz="1200" b="0" dirty="0"/>
                    </a:p>
                    <a:p>
                      <a:r>
                        <a:rPr kumimoji="1" lang="ja-JP" altLang="en-US" sz="1200" b="1" dirty="0"/>
                        <a:t>〇事業者の受入格差</a:t>
                      </a:r>
                      <a:endParaRPr kumimoji="1" lang="en-US" altLang="ja-JP" sz="1200" b="1" dirty="0"/>
                    </a:p>
                    <a:p>
                      <a:r>
                        <a:rPr kumimoji="1" lang="ja-JP" altLang="en-US" sz="1200" b="1" dirty="0"/>
                        <a:t>　</a:t>
                      </a:r>
                      <a:r>
                        <a:rPr kumimoji="1" lang="ja-JP" altLang="en-US" sz="1200" b="0" dirty="0"/>
                        <a:t>・さらなる卓越したコンテンツ造成、受入体制の地域間ギャップ</a:t>
                      </a:r>
                      <a:endParaRPr kumimoji="1" lang="en-US" altLang="ja-JP" sz="1200" b="0" dirty="0"/>
                    </a:p>
                    <a:p>
                      <a:r>
                        <a:rPr kumimoji="1" lang="ja-JP" altLang="en-US" sz="1200" b="0" dirty="0"/>
                        <a:t>　・宿泊施設の質・量の向上</a:t>
                      </a:r>
                      <a:endParaRPr kumimoji="1" lang="en-US" altLang="ja-JP" sz="1200" b="0" dirty="0"/>
                    </a:p>
                    <a:p>
                      <a:endParaRPr kumimoji="1" lang="ja-JP" altLang="en-US" sz="1200" b="1" dirty="0">
                        <a:latin typeface="+mn-ea"/>
                        <a:ea typeface="+mn-ea"/>
                      </a:endParaRPr>
                    </a:p>
                  </a:txBody>
                  <a:tcPr/>
                </a:tc>
                <a:extLst>
                  <a:ext uri="{0D108BD9-81ED-4DB2-BD59-A6C34878D82A}">
                    <a16:rowId xmlns:a16="http://schemas.microsoft.com/office/drawing/2014/main" val="2406394192"/>
                  </a:ext>
                </a:extLst>
              </a:tr>
              <a:tr h="370840">
                <a:tc>
                  <a:txBody>
                    <a:bodyPr/>
                    <a:lstStyle/>
                    <a:p>
                      <a:pPr algn="ctr"/>
                      <a:r>
                        <a:rPr kumimoji="1" lang="ja-JP" altLang="en-US" sz="1200" b="1" dirty="0"/>
                        <a:t>外部要因</a:t>
                      </a:r>
                      <a:endParaRPr kumimoji="1" lang="ja-JP" altLang="en-US" sz="1200" b="1" dirty="0">
                        <a:latin typeface="+mn-ea"/>
                        <a:ea typeface="+mn-ea"/>
                      </a:endParaRPr>
                    </a:p>
                  </a:txBody>
                  <a:tcPr anchor="ctr"/>
                </a:tc>
                <a:tc>
                  <a:txBody>
                    <a:bodyPr/>
                    <a:lstStyle/>
                    <a:p>
                      <a:r>
                        <a:rPr kumimoji="1" lang="en-US" altLang="ja-JP" sz="1200" b="1" dirty="0"/>
                        <a:t>【</a:t>
                      </a:r>
                      <a:r>
                        <a:rPr kumimoji="1" lang="ja-JP" altLang="en-US" sz="1200" b="1" dirty="0"/>
                        <a:t>機会（</a:t>
                      </a:r>
                      <a:r>
                        <a:rPr kumimoji="1" lang="en-US" altLang="ja-JP" sz="1200" b="1" dirty="0"/>
                        <a:t>O</a:t>
                      </a:r>
                      <a:r>
                        <a:rPr kumimoji="1" lang="ja-JP" altLang="en-US" sz="1200" b="1" dirty="0"/>
                        <a:t>）</a:t>
                      </a:r>
                      <a:r>
                        <a:rPr kumimoji="1" lang="en-US" altLang="ja-JP" sz="1200" b="1" dirty="0"/>
                        <a:t>】</a:t>
                      </a:r>
                    </a:p>
                    <a:p>
                      <a:r>
                        <a:rPr kumimoji="1" lang="ja-JP" altLang="en-US" sz="1200" b="1" dirty="0"/>
                        <a:t>〇高付加価値・体験型観光の拡大</a:t>
                      </a:r>
                      <a:endParaRPr kumimoji="1" lang="en-US" altLang="ja-JP" sz="1200" b="1" dirty="0"/>
                    </a:p>
                    <a:p>
                      <a:r>
                        <a:rPr kumimoji="1" lang="ja-JP" altLang="en-US" sz="1200" b="1" dirty="0"/>
                        <a:t>　</a:t>
                      </a:r>
                      <a:r>
                        <a:rPr kumimoji="1" lang="ja-JP" altLang="en-US" sz="1200" b="0" dirty="0"/>
                        <a:t>・欧米豪を中心とした高付加価値旅行ニーズの拡大</a:t>
                      </a:r>
                      <a:endParaRPr kumimoji="1" lang="en-US" altLang="ja-JP" sz="1200" b="0" dirty="0"/>
                    </a:p>
                    <a:p>
                      <a:r>
                        <a:rPr kumimoji="1" lang="ja-JP" altLang="en-US" sz="1200" b="1" dirty="0"/>
                        <a:t>〇広域周遊の変化と拡大</a:t>
                      </a:r>
                      <a:endParaRPr kumimoji="1" lang="en-US" altLang="ja-JP" sz="1200" b="1" dirty="0"/>
                    </a:p>
                    <a:p>
                      <a:r>
                        <a:rPr kumimoji="1" lang="ja-JP" altLang="en-US" sz="1200" b="1" dirty="0"/>
                        <a:t>　</a:t>
                      </a:r>
                      <a:r>
                        <a:rPr kumimoji="1" lang="ja-JP" altLang="en-US" sz="1200" b="0" dirty="0"/>
                        <a:t>・大阪・関西万博、神戸空港の国際化、福岡空港の欧米豪旅行者拡大等</a:t>
                      </a:r>
                    </a:p>
                    <a:p>
                      <a:r>
                        <a:rPr kumimoji="1" lang="ja-JP" altLang="en-US" sz="1200" b="0" dirty="0"/>
                        <a:t>　　広域ゴールデンルート構築の好機</a:t>
                      </a:r>
                      <a:endParaRPr kumimoji="1" lang="en-US" altLang="ja-JP" sz="1200" b="1" dirty="0"/>
                    </a:p>
                  </a:txBody>
                  <a:tcPr/>
                </a:tc>
                <a:tc>
                  <a:txBody>
                    <a:bodyPr/>
                    <a:lstStyle/>
                    <a:p>
                      <a:r>
                        <a:rPr kumimoji="1" lang="en-US" altLang="ja-JP" sz="1200" b="1" dirty="0"/>
                        <a:t>【</a:t>
                      </a:r>
                      <a:r>
                        <a:rPr kumimoji="1" lang="ja-JP" altLang="en-US" sz="1200" b="1" dirty="0"/>
                        <a:t>脅威（</a:t>
                      </a:r>
                      <a:r>
                        <a:rPr kumimoji="1" lang="en-US" altLang="ja-JP" sz="1200" b="1" dirty="0"/>
                        <a:t>T)】</a:t>
                      </a:r>
                    </a:p>
                    <a:p>
                      <a:r>
                        <a:rPr kumimoji="1" lang="ja-JP" altLang="en-US" sz="1200" b="1" dirty="0"/>
                        <a:t>〇オーバーツーリズムの発生</a:t>
                      </a:r>
                      <a:endParaRPr kumimoji="1" lang="en-US" altLang="ja-JP" sz="1200" b="1" dirty="0"/>
                    </a:p>
                    <a:p>
                      <a:r>
                        <a:rPr kumimoji="1" lang="ja-JP" altLang="en-US" sz="1200" b="1" dirty="0"/>
                        <a:t>　</a:t>
                      </a:r>
                      <a:r>
                        <a:rPr kumimoji="1" lang="ja-JP" altLang="en-US" sz="1200" b="0" dirty="0"/>
                        <a:t>・有名観光地・離島への集中による住民生活や環境への負荷</a:t>
                      </a:r>
                      <a:endParaRPr kumimoji="1" lang="en-US" altLang="ja-JP" sz="1200" b="0" dirty="0"/>
                    </a:p>
                    <a:p>
                      <a:r>
                        <a:rPr kumimoji="1" lang="ja-JP" altLang="en-US" sz="1200" b="1" dirty="0"/>
                        <a:t>〇自然災害・環境リスクの拡大</a:t>
                      </a:r>
                      <a:endParaRPr kumimoji="1" lang="en-US" altLang="ja-JP" sz="1200" b="1" dirty="0"/>
                    </a:p>
                    <a:p>
                      <a:r>
                        <a:rPr kumimoji="1" lang="ja-JP" altLang="en-US" sz="1200" b="1" dirty="0"/>
                        <a:t>　</a:t>
                      </a:r>
                      <a:r>
                        <a:rPr kumimoji="1" lang="ja-JP" altLang="en-US" sz="1200" b="0" dirty="0"/>
                        <a:t>・自然災害の多発により、旅行者の意識・価値観の変容</a:t>
                      </a:r>
                      <a:endParaRPr kumimoji="1" lang="ja-JP" altLang="en-US" sz="1200" b="0" dirty="0">
                        <a:latin typeface="+mn-ea"/>
                        <a:ea typeface="+mn-ea"/>
                      </a:endParaRPr>
                    </a:p>
                  </a:txBody>
                  <a:tcPr/>
                </a:tc>
                <a:extLst>
                  <a:ext uri="{0D108BD9-81ED-4DB2-BD59-A6C34878D82A}">
                    <a16:rowId xmlns:a16="http://schemas.microsoft.com/office/drawing/2014/main" val="1294533149"/>
                  </a:ext>
                </a:extLst>
              </a:tr>
            </a:tbl>
          </a:graphicData>
        </a:graphic>
      </p:graphicFrame>
      <p:sp>
        <p:nvSpPr>
          <p:cNvPr id="6" name="テキスト ボックス 5">
            <a:extLst>
              <a:ext uri="{FF2B5EF4-FFF2-40B4-BE49-F238E27FC236}">
                <a16:creationId xmlns:a16="http://schemas.microsoft.com/office/drawing/2014/main" id="{E1A827BA-B22E-EA85-501F-98EC1AA32762}"/>
              </a:ext>
            </a:extLst>
          </p:cNvPr>
          <p:cNvSpPr txBox="1"/>
          <p:nvPr/>
        </p:nvSpPr>
        <p:spPr>
          <a:xfrm>
            <a:off x="207470" y="745033"/>
            <a:ext cx="5400000" cy="33855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kumimoji="1" lang="ja-JP" altLang="en-US" sz="1600" b="1" dirty="0">
                <a:latin typeface="BIZ UDゴシック" panose="020B0400000000000000" pitchFamily="49" charset="-128"/>
                <a:ea typeface="BIZ UDゴシック" panose="020B0400000000000000" pitchFamily="49" charset="-128"/>
              </a:rPr>
              <a:t>１　環境分析（ＳＷＯＴ分析）</a:t>
            </a:r>
          </a:p>
        </p:txBody>
      </p:sp>
      <p:sp>
        <p:nvSpPr>
          <p:cNvPr id="8" name="テキスト ボックス 7">
            <a:extLst>
              <a:ext uri="{FF2B5EF4-FFF2-40B4-BE49-F238E27FC236}">
                <a16:creationId xmlns:a16="http://schemas.microsoft.com/office/drawing/2014/main" id="{555FEBC8-3279-43A1-4752-7BBE34FD125D}"/>
              </a:ext>
            </a:extLst>
          </p:cNvPr>
          <p:cNvSpPr txBox="1"/>
          <p:nvPr/>
        </p:nvSpPr>
        <p:spPr>
          <a:xfrm>
            <a:off x="207470" y="4249024"/>
            <a:ext cx="5400000" cy="33855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ja-JP" altLang="en-US" sz="1600" b="1" dirty="0">
                <a:latin typeface="BIZ UDゴシック" panose="020B0400000000000000" pitchFamily="49" charset="-128"/>
                <a:ea typeface="BIZ UDゴシック" panose="020B0400000000000000" pitchFamily="49" charset="-128"/>
              </a:rPr>
              <a:t>２</a:t>
            </a:r>
            <a:r>
              <a:rPr kumimoji="1" lang="ja-JP" altLang="en-US" sz="1600" b="1" dirty="0">
                <a:latin typeface="BIZ UDゴシック" panose="020B0400000000000000" pitchFamily="49" charset="-128"/>
                <a:ea typeface="BIZ UDゴシック" panose="020B0400000000000000" pitchFamily="49" charset="-128"/>
              </a:rPr>
              <a:t>　</a:t>
            </a:r>
            <a:r>
              <a:rPr lang="ja-JP" altLang="en-US" sz="1600" b="1" dirty="0">
                <a:latin typeface="BIZ UDゴシック" panose="020B0400000000000000" pitchFamily="49" charset="-128"/>
                <a:ea typeface="BIZ UDゴシック" panose="020B0400000000000000" pitchFamily="49" charset="-128"/>
              </a:rPr>
              <a:t>環境</a:t>
            </a:r>
            <a:r>
              <a:rPr kumimoji="1" lang="ja-JP" altLang="en-US" sz="1600" b="1" dirty="0">
                <a:latin typeface="BIZ UDゴシック" panose="020B0400000000000000" pitchFamily="49" charset="-128"/>
                <a:ea typeface="BIZ UDゴシック" panose="020B0400000000000000" pitchFamily="49" charset="-128"/>
              </a:rPr>
              <a:t>分析から見える方向性</a:t>
            </a:r>
          </a:p>
        </p:txBody>
      </p:sp>
      <p:sp>
        <p:nvSpPr>
          <p:cNvPr id="10" name="テキスト ボックス 9">
            <a:extLst>
              <a:ext uri="{FF2B5EF4-FFF2-40B4-BE49-F238E27FC236}">
                <a16:creationId xmlns:a16="http://schemas.microsoft.com/office/drawing/2014/main" id="{4BBF1161-886E-F034-E8DF-D4A3EDC58CC0}"/>
              </a:ext>
            </a:extLst>
          </p:cNvPr>
          <p:cNvSpPr txBox="1"/>
          <p:nvPr/>
        </p:nvSpPr>
        <p:spPr>
          <a:xfrm>
            <a:off x="207470" y="4587578"/>
            <a:ext cx="11777059" cy="2292935"/>
          </a:xfrm>
          <a:prstGeom prst="rect">
            <a:avLst/>
          </a:prstGeom>
          <a:noFill/>
        </p:spPr>
        <p:txBody>
          <a:bodyPr wrap="square" rtlCol="0">
            <a:spAutoFit/>
          </a:bodyPr>
          <a:lstStyle/>
          <a:p>
            <a:r>
              <a:rPr lang="en-US" altLang="ja-JP" sz="1600" b="1" dirty="0">
                <a:solidFill>
                  <a:schemeClr val="accent1"/>
                </a:solidFill>
                <a:latin typeface="+mn-ea"/>
              </a:rPr>
              <a:t>【SO</a:t>
            </a:r>
            <a:r>
              <a:rPr lang="ja-JP" altLang="en-US" sz="1600" b="1" dirty="0">
                <a:solidFill>
                  <a:schemeClr val="accent1"/>
                </a:solidFill>
                <a:latin typeface="+mn-ea"/>
              </a:rPr>
              <a:t>戦略</a:t>
            </a:r>
            <a:r>
              <a:rPr lang="en-US" altLang="ja-JP" sz="1600" b="1" dirty="0">
                <a:solidFill>
                  <a:schemeClr val="accent1"/>
                </a:solidFill>
                <a:latin typeface="+mn-ea"/>
              </a:rPr>
              <a:t>】</a:t>
            </a:r>
            <a:r>
              <a:rPr lang="ja-JP" altLang="en-US" sz="1600" b="1" dirty="0">
                <a:solidFill>
                  <a:schemeClr val="accent1"/>
                </a:solidFill>
                <a:latin typeface="+mn-ea"/>
              </a:rPr>
              <a:t>ブランド価値の極大化と高付加価値市場の獲得</a:t>
            </a:r>
            <a:endParaRPr lang="en-US" altLang="ja-JP" sz="1600" b="1" dirty="0">
              <a:solidFill>
                <a:schemeClr val="accent1"/>
              </a:solidFill>
              <a:latin typeface="+mn-ea"/>
            </a:endParaRPr>
          </a:p>
          <a:p>
            <a:r>
              <a:rPr kumimoji="1" lang="ja-JP" altLang="en-US" sz="1600" dirty="0">
                <a:latin typeface="+mn-ea"/>
              </a:rPr>
              <a:t>　・上質な宿泊施設や限定的な滞在型体験プログラム（クルーズ、食体験など）を創出する。</a:t>
            </a:r>
            <a:endParaRPr lang="en-US" altLang="ja-JP" sz="1600" dirty="0">
              <a:latin typeface="+mn-ea"/>
            </a:endParaRPr>
          </a:p>
          <a:p>
            <a:pPr>
              <a:spcBef>
                <a:spcPts val="600"/>
              </a:spcBef>
            </a:pPr>
            <a:r>
              <a:rPr kumimoji="1" lang="en-US" altLang="ja-JP" sz="1600" b="1" dirty="0">
                <a:solidFill>
                  <a:schemeClr val="accent1"/>
                </a:solidFill>
                <a:latin typeface="+mn-ea"/>
              </a:rPr>
              <a:t>【WO</a:t>
            </a:r>
            <a:r>
              <a:rPr kumimoji="1" lang="ja-JP" altLang="en-US" sz="1600" b="1" dirty="0">
                <a:solidFill>
                  <a:schemeClr val="accent1"/>
                </a:solidFill>
                <a:latin typeface="+mn-ea"/>
              </a:rPr>
              <a:t>戦略</a:t>
            </a:r>
            <a:r>
              <a:rPr kumimoji="1" lang="en-US" altLang="ja-JP" sz="1600" b="1" dirty="0">
                <a:solidFill>
                  <a:schemeClr val="accent1"/>
                </a:solidFill>
                <a:latin typeface="+mn-ea"/>
              </a:rPr>
              <a:t>】</a:t>
            </a:r>
            <a:r>
              <a:rPr lang="ja-JP" altLang="en-US" sz="1600" b="1" dirty="0">
                <a:solidFill>
                  <a:schemeClr val="accent1"/>
                </a:solidFill>
                <a:latin typeface="+mn-ea"/>
              </a:rPr>
              <a:t>広域周遊ルートの確立</a:t>
            </a:r>
            <a:endParaRPr lang="en-US" altLang="ja-JP" sz="1600" b="1" dirty="0">
              <a:solidFill>
                <a:schemeClr val="accent1"/>
              </a:solidFill>
              <a:latin typeface="+mn-ea"/>
            </a:endParaRPr>
          </a:p>
          <a:p>
            <a:r>
              <a:rPr kumimoji="1" lang="ja-JP" altLang="en-US" sz="1600" dirty="0">
                <a:latin typeface="+mn-ea"/>
              </a:rPr>
              <a:t>　・新たなゲートウェイからの誘客のプロモーションを強化し、広域ゴールデンルートを確立する。</a:t>
            </a:r>
            <a:endParaRPr lang="en-US" altLang="ja-JP" sz="1600" dirty="0">
              <a:latin typeface="+mn-ea"/>
            </a:endParaRPr>
          </a:p>
          <a:p>
            <a:pPr>
              <a:spcBef>
                <a:spcPts val="600"/>
              </a:spcBef>
            </a:pPr>
            <a:r>
              <a:rPr kumimoji="1" lang="en-US" altLang="ja-JP" sz="1600" b="1" dirty="0">
                <a:solidFill>
                  <a:schemeClr val="accent1"/>
                </a:solidFill>
                <a:latin typeface="+mn-ea"/>
              </a:rPr>
              <a:t>【ST</a:t>
            </a:r>
            <a:r>
              <a:rPr kumimoji="1" lang="ja-JP" altLang="en-US" sz="1600" b="1" dirty="0">
                <a:solidFill>
                  <a:schemeClr val="accent1"/>
                </a:solidFill>
                <a:latin typeface="+mn-ea"/>
              </a:rPr>
              <a:t>戦略</a:t>
            </a:r>
            <a:r>
              <a:rPr kumimoji="1" lang="en-US" altLang="ja-JP" sz="1600" b="1" dirty="0">
                <a:solidFill>
                  <a:schemeClr val="accent1"/>
                </a:solidFill>
                <a:latin typeface="+mn-ea"/>
              </a:rPr>
              <a:t>】</a:t>
            </a:r>
            <a:r>
              <a:rPr kumimoji="1" lang="ja-JP" altLang="en-US" sz="1600" b="1" dirty="0">
                <a:solidFill>
                  <a:schemeClr val="accent1"/>
                </a:solidFill>
                <a:latin typeface="+mn-ea"/>
              </a:rPr>
              <a:t>地域分散誘客の強化</a:t>
            </a:r>
            <a:endParaRPr kumimoji="1" lang="en-US" altLang="ja-JP" sz="1600" b="1" dirty="0">
              <a:solidFill>
                <a:schemeClr val="accent1"/>
              </a:solidFill>
              <a:latin typeface="+mn-ea"/>
            </a:endParaRPr>
          </a:p>
          <a:p>
            <a:r>
              <a:rPr lang="ja-JP" altLang="en-US" sz="1600" dirty="0">
                <a:latin typeface="+mn-ea"/>
              </a:rPr>
              <a:t>　・従来の拠点に集中する観光客を、ファンド等で宿泊施設等を整備支援した周辺エリアに誘導し、混雑緩和と消費分散を図る。</a:t>
            </a:r>
            <a:endParaRPr lang="en-US" altLang="ja-JP" sz="1600" dirty="0">
              <a:latin typeface="+mn-ea"/>
            </a:endParaRPr>
          </a:p>
          <a:p>
            <a:pPr>
              <a:spcBef>
                <a:spcPts val="600"/>
              </a:spcBef>
            </a:pPr>
            <a:r>
              <a:rPr lang="en-US" altLang="ja-JP" sz="1600" b="1" dirty="0">
                <a:solidFill>
                  <a:schemeClr val="accent1"/>
                </a:solidFill>
                <a:latin typeface="+mn-ea"/>
              </a:rPr>
              <a:t>【WT</a:t>
            </a:r>
            <a:r>
              <a:rPr lang="ja-JP" altLang="en-US" sz="1600" b="1" dirty="0">
                <a:solidFill>
                  <a:schemeClr val="accent1"/>
                </a:solidFill>
                <a:latin typeface="+mn-ea"/>
              </a:rPr>
              <a:t>戦略</a:t>
            </a:r>
            <a:r>
              <a:rPr lang="en-US" altLang="ja-JP" sz="1600" b="1" dirty="0">
                <a:solidFill>
                  <a:schemeClr val="accent1"/>
                </a:solidFill>
                <a:latin typeface="+mn-ea"/>
              </a:rPr>
              <a:t>】</a:t>
            </a:r>
            <a:r>
              <a:rPr lang="ja-JP" altLang="en-US" sz="1600" b="1" dirty="0">
                <a:solidFill>
                  <a:schemeClr val="accent1"/>
                </a:solidFill>
                <a:latin typeface="+mn-ea"/>
              </a:rPr>
              <a:t>持続可能な受入環境の整備</a:t>
            </a:r>
            <a:endParaRPr lang="en-US" altLang="ja-JP" sz="1600" b="1" dirty="0">
              <a:solidFill>
                <a:schemeClr val="accent1"/>
              </a:solidFill>
              <a:latin typeface="+mn-ea"/>
            </a:endParaRPr>
          </a:p>
          <a:p>
            <a:r>
              <a:rPr kumimoji="1" lang="ja-JP" altLang="en-US" sz="1600" b="1" dirty="0">
                <a:solidFill>
                  <a:schemeClr val="accent1"/>
                </a:solidFill>
                <a:latin typeface="+mn-ea"/>
              </a:rPr>
              <a:t>　</a:t>
            </a:r>
            <a:r>
              <a:rPr kumimoji="1" lang="ja-JP" altLang="en-US" sz="1600" dirty="0">
                <a:latin typeface="+mn-ea"/>
              </a:rPr>
              <a:t>・自然環境や文化資源を保全しつつ活用するサステナブルな観光</a:t>
            </a:r>
            <a:r>
              <a:rPr lang="ja-JP" altLang="en-US" sz="1600" dirty="0">
                <a:latin typeface="+mn-ea"/>
              </a:rPr>
              <a:t>を</a:t>
            </a:r>
            <a:r>
              <a:rPr kumimoji="1" lang="ja-JP" altLang="en-US" sz="1600" dirty="0">
                <a:latin typeface="+mn-ea"/>
              </a:rPr>
              <a:t>普及・推進する。</a:t>
            </a:r>
          </a:p>
        </p:txBody>
      </p:sp>
    </p:spTree>
    <p:extLst>
      <p:ext uri="{BB962C8B-B14F-4D97-AF65-F5344CB8AC3E}">
        <p14:creationId xmlns:p14="http://schemas.microsoft.com/office/powerpoint/2010/main" val="122367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7B774-45A0-2E21-A70D-A7ECBCC836D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2E7422F-F2CD-1572-5E25-8DDBEB6877FA}"/>
              </a:ext>
            </a:extLst>
          </p:cNvPr>
          <p:cNvSpPr>
            <a:spLocks noGrp="1"/>
          </p:cNvSpPr>
          <p:nvPr>
            <p:ph type="title"/>
          </p:nvPr>
        </p:nvSpPr>
        <p:spPr>
          <a:xfrm>
            <a:off x="-342175" y="72277"/>
            <a:ext cx="12534175" cy="618385"/>
          </a:xfrm>
        </p:spPr>
        <p:txBody>
          <a:bodyPr/>
          <a:lstStyle/>
          <a:p>
            <a:r>
              <a:rPr lang="ja-JP" altLang="en-US" sz="2800" b="1" dirty="0">
                <a:latin typeface="Meiryo UI" panose="020B0604030504040204" pitchFamily="50" charset="-128"/>
                <a:ea typeface="Meiryo UI" panose="020B0604030504040204" pitchFamily="50" charset="-128"/>
              </a:rPr>
              <a:t>　 ３　マーケティング編　～戦略設定の考え方②・マーケティングミックス</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４</a:t>
            </a:r>
            <a:r>
              <a:rPr lang="en-US" altLang="ja-JP" sz="2800" b="1" dirty="0">
                <a:latin typeface="Meiryo UI" panose="020B0604030504040204" pitchFamily="50" charset="-128"/>
                <a:ea typeface="Meiryo UI" panose="020B0604030504040204" pitchFamily="50" charset="-128"/>
              </a:rPr>
              <a:t>P)</a:t>
            </a:r>
            <a:r>
              <a:rPr lang="ja-JP" altLang="en-US" sz="2800" b="1" dirty="0">
                <a:latin typeface="Meiryo UI" panose="020B0604030504040204" pitchFamily="50" charset="-128"/>
                <a:ea typeface="Meiryo UI" panose="020B0604030504040204" pitchFamily="50" charset="-128"/>
              </a:rPr>
              <a:t>戦略～</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3742E1EC-B419-A8F1-7253-53002B141C77}"/>
              </a:ext>
            </a:extLst>
          </p:cNvPr>
          <p:cNvSpPr txBox="1">
            <a:spLocks/>
          </p:cNvSpPr>
          <p:nvPr/>
        </p:nvSpPr>
        <p:spPr>
          <a:xfrm>
            <a:off x="10855781" y="6654221"/>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8F074620-676C-DAF3-DA50-C7F499D4FD1C}"/>
              </a:ext>
            </a:extLst>
          </p:cNvPr>
          <p:cNvSpPr txBox="1"/>
          <p:nvPr/>
        </p:nvSpPr>
        <p:spPr>
          <a:xfrm>
            <a:off x="64421" y="754072"/>
            <a:ext cx="1212757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〇戦略の展開にあたっては、せとうち</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DMO</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が中心となり、単体の観光拠点に依存する日帰り観光からの脱却を図り、せとうち</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エリアが、高付加価値かつ長期滞在型の広域観光エリアに進化することをめざす。</a:t>
            </a:r>
          </a:p>
        </p:txBody>
      </p:sp>
      <p:sp>
        <p:nvSpPr>
          <p:cNvPr id="6" name="テキスト ボックス 5">
            <a:extLst>
              <a:ext uri="{FF2B5EF4-FFF2-40B4-BE49-F238E27FC236}">
                <a16:creationId xmlns:a16="http://schemas.microsoft.com/office/drawing/2014/main" id="{6572E714-E8FF-BD55-BD33-EC4CBF16DDB9}"/>
              </a:ext>
            </a:extLst>
          </p:cNvPr>
          <p:cNvSpPr txBox="1"/>
          <p:nvPr/>
        </p:nvSpPr>
        <p:spPr>
          <a:xfrm>
            <a:off x="194024" y="1323451"/>
            <a:ext cx="10321576" cy="33855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１　</a:t>
            </a:r>
            <a:r>
              <a:rPr kumimoji="1" lang="en-US" altLang="ja-JP"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Product</a:t>
            </a: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（製品・コンテンツ）：点から面への広域周遊ルート化</a:t>
            </a:r>
          </a:p>
        </p:txBody>
      </p:sp>
      <p:sp>
        <p:nvSpPr>
          <p:cNvPr id="8" name="テキスト ボックス 7">
            <a:extLst>
              <a:ext uri="{FF2B5EF4-FFF2-40B4-BE49-F238E27FC236}">
                <a16:creationId xmlns:a16="http://schemas.microsoft.com/office/drawing/2014/main" id="{24FEBA81-F7DA-3BA5-44A4-27A5EA9C30D3}"/>
              </a:ext>
            </a:extLst>
          </p:cNvPr>
          <p:cNvSpPr txBox="1"/>
          <p:nvPr/>
        </p:nvSpPr>
        <p:spPr>
          <a:xfrm>
            <a:off x="285465" y="1678852"/>
            <a:ext cx="1011126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〇単一の観光地消費にとどまらず、せとうち７県の魅力を統合した高付加価値なコンテンツの連携を進める。</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・戦略テーマ別の広域周遊ルートの形成をめざす。</a:t>
            </a:r>
            <a:endParaRPr kumimoji="1" lang="en-US" altLang="ja-JP" sz="1400" b="0"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・上質な滞在型クルージングや歴史的建築物での特別体験、ローカルフードツアーなど高付加価値体験を提供する。</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・地域産品や宿泊施設の品質向上を促し、せとうちエリア全体のブランド価値の底上げを図る。</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AD2B8454-566E-A8DC-7B70-C372DB26B770}"/>
              </a:ext>
            </a:extLst>
          </p:cNvPr>
          <p:cNvSpPr txBox="1"/>
          <p:nvPr/>
        </p:nvSpPr>
        <p:spPr>
          <a:xfrm>
            <a:off x="194024" y="2649806"/>
            <a:ext cx="10321576" cy="33855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２　</a:t>
            </a:r>
            <a:r>
              <a:rPr kumimoji="1" lang="en-US" altLang="ja-JP"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Price</a:t>
            </a: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（価格・収益構造）：高付加価値化による観光消費額の最大化</a:t>
            </a:r>
          </a:p>
        </p:txBody>
      </p:sp>
      <p:sp>
        <p:nvSpPr>
          <p:cNvPr id="12" name="テキスト ボックス 11">
            <a:extLst>
              <a:ext uri="{FF2B5EF4-FFF2-40B4-BE49-F238E27FC236}">
                <a16:creationId xmlns:a16="http://schemas.microsoft.com/office/drawing/2014/main" id="{4F5C5DE1-1361-F7A2-373E-BAC7C3F617C5}"/>
              </a:ext>
            </a:extLst>
          </p:cNvPr>
          <p:cNvSpPr txBox="1"/>
          <p:nvPr/>
        </p:nvSpPr>
        <p:spPr>
          <a:xfrm>
            <a:off x="285466" y="3005207"/>
            <a:ext cx="10321576"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〇量から質への転換を進め、消費単価の向上、地域への経済波及効果を高める価格設定と収益構造を意識する。</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・高付加価値旅行者のニーズにこたえる高単価・高品質なツアーや専用アクティビティなどプレミアム価格帯商品を提供する。</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・周遊・連泊を促進するパッケージ設定により、宿泊・食事・体験・買物のトータルな域内消費額の増大を図り、持続可能な</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価格設定を可能とするビジネスモデルの確立をめざす。</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・職人・生産者など地域の人々との対話や背景にあるストーリーなど「人との対話・本物体験」を届けるハイレベルなスルー</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ガイドやホスピタリティ人材を育成・確保する。</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14" name="テキスト ボックス 13">
            <a:extLst>
              <a:ext uri="{FF2B5EF4-FFF2-40B4-BE49-F238E27FC236}">
                <a16:creationId xmlns:a16="http://schemas.microsoft.com/office/drawing/2014/main" id="{3922F7C7-FA8E-65EB-0311-C57C8CB9927C}"/>
              </a:ext>
            </a:extLst>
          </p:cNvPr>
          <p:cNvSpPr txBox="1"/>
          <p:nvPr/>
        </p:nvSpPr>
        <p:spPr>
          <a:xfrm>
            <a:off x="180309" y="5595082"/>
            <a:ext cx="10321576" cy="33855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1" dirty="0">
                <a:solidFill>
                  <a:prstClr val="white"/>
                </a:solidFill>
                <a:latin typeface="BIZ UDゴシック" panose="020B0400000000000000" pitchFamily="49" charset="-128"/>
                <a:ea typeface="BIZ UDゴシック" panose="020B0400000000000000" pitchFamily="49" charset="-128"/>
              </a:rPr>
              <a:t>４</a:t>
            </a: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　</a:t>
            </a:r>
            <a:r>
              <a:rPr kumimoji="1" lang="en-US" altLang="ja-JP"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Place</a:t>
            </a: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（流通・販売チャネル）：高付加価値旅行販売網とシームレスな手配機能</a:t>
            </a:r>
          </a:p>
        </p:txBody>
      </p:sp>
      <p:sp>
        <p:nvSpPr>
          <p:cNvPr id="16" name="テキスト ボックス 15">
            <a:extLst>
              <a:ext uri="{FF2B5EF4-FFF2-40B4-BE49-F238E27FC236}">
                <a16:creationId xmlns:a16="http://schemas.microsoft.com/office/drawing/2014/main" id="{139FD5DE-B8D2-7AB2-8773-7BCCE27F07BA}"/>
              </a:ext>
            </a:extLst>
          </p:cNvPr>
          <p:cNvSpPr txBox="1"/>
          <p:nvPr/>
        </p:nvSpPr>
        <p:spPr>
          <a:xfrm>
            <a:off x="194024" y="4351448"/>
            <a:ext cx="10321576" cy="33855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1" dirty="0">
                <a:solidFill>
                  <a:prstClr val="white"/>
                </a:solidFill>
                <a:latin typeface="BIZ UDゴシック" panose="020B0400000000000000" pitchFamily="49" charset="-128"/>
                <a:ea typeface="BIZ UDゴシック" panose="020B0400000000000000" pitchFamily="49" charset="-128"/>
              </a:rPr>
              <a:t>３</a:t>
            </a: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　</a:t>
            </a:r>
            <a:r>
              <a:rPr kumimoji="1" lang="en-US" altLang="ja-JP"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Promotion</a:t>
            </a: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（販売促進・ブランディング戦略）：一貫したコアバリューの発信・データ駆動型アプローチ</a:t>
            </a:r>
          </a:p>
        </p:txBody>
      </p:sp>
      <p:sp>
        <p:nvSpPr>
          <p:cNvPr id="18" name="テキスト ボックス 17">
            <a:extLst>
              <a:ext uri="{FF2B5EF4-FFF2-40B4-BE49-F238E27FC236}">
                <a16:creationId xmlns:a16="http://schemas.microsoft.com/office/drawing/2014/main" id="{1C6A42A8-D82A-4156-9617-E7890833DB2A}"/>
              </a:ext>
            </a:extLst>
          </p:cNvPr>
          <p:cNvSpPr txBox="1"/>
          <p:nvPr/>
        </p:nvSpPr>
        <p:spPr>
          <a:xfrm>
            <a:off x="195044" y="5935172"/>
            <a:ext cx="10583704"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〇海外旅行会社、</a:t>
            </a:r>
            <a:r>
              <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FIT</a:t>
            </a: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の双方へ円滑に届ける販売チャネルを形成する。</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・海外の高付加価値旅行会社（</a:t>
            </a:r>
            <a:r>
              <a:rPr kumimoji="1" lang="en-US" altLang="ja-JP" sz="1400" b="0" i="0" u="none" strike="noStrike" kern="1200" cap="none" spc="0" normalizeH="0" baseline="0" noProof="0" dirty="0" err="1">
                <a:ln>
                  <a:noFill/>
                </a:ln>
                <a:solidFill>
                  <a:prstClr val="black"/>
                </a:solidFill>
                <a:effectLst/>
                <a:uLnTx/>
                <a:uFillTx/>
                <a:latin typeface="游ゴシック" panose="020B0400000000000000" pitchFamily="50" charset="-128"/>
                <a:ea typeface="游ゴシック" panose="020B0400000000000000" pitchFamily="50" charset="-128"/>
                <a:cs typeface="+mn-cs"/>
              </a:rPr>
              <a:t>Luxuary</a:t>
            </a:r>
            <a:r>
              <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Travel Agent</a:t>
            </a: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）を対象とした商談会出展や</a:t>
            </a:r>
            <a:r>
              <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FAM</a:t>
            </a: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ツアーを通じて販売チャネルを拡大する。</a:t>
            </a:r>
            <a:endParaRPr kumimoji="1" lang="en-US" altLang="ja-JP" sz="1400" b="0"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・着地型旅行商品のワンストップ手配、モビリティ手配を可能とするランドオペレータ機能を充実する。</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20" name="テキスト ボックス 19">
            <a:extLst>
              <a:ext uri="{FF2B5EF4-FFF2-40B4-BE49-F238E27FC236}">
                <a16:creationId xmlns:a16="http://schemas.microsoft.com/office/drawing/2014/main" id="{060296A3-1597-429A-E7CA-28823DB4AA22}"/>
              </a:ext>
            </a:extLst>
          </p:cNvPr>
          <p:cNvSpPr txBox="1"/>
          <p:nvPr/>
        </p:nvSpPr>
        <p:spPr>
          <a:xfrm>
            <a:off x="246189" y="4650086"/>
            <a:ext cx="1032157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〇せとうち（</a:t>
            </a:r>
            <a:r>
              <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SETOUCHI)</a:t>
            </a: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の認知度向上を図るとともに、データ分析に基づく効果的なプロモーションを展開する。</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・せとうちのコアバリュー（各地の歴史・食文化、匠の技など）をその背景にある物語まで表現するコンテンツとして編集し、</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一貫したメッセージをグローバルに発信する。</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・動態データ、購買データ等を収集・分析し、ターゲットに応じてプロモーションを最適化する。</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3" name="矢印: 右 2">
            <a:extLst>
              <a:ext uri="{FF2B5EF4-FFF2-40B4-BE49-F238E27FC236}">
                <a16:creationId xmlns:a16="http://schemas.microsoft.com/office/drawing/2014/main" id="{EEDE33AB-CA6A-3B67-E545-34281E675016}"/>
              </a:ext>
            </a:extLst>
          </p:cNvPr>
          <p:cNvSpPr/>
          <p:nvPr/>
        </p:nvSpPr>
        <p:spPr>
          <a:xfrm>
            <a:off x="10732334" y="1955520"/>
            <a:ext cx="173362" cy="1829065"/>
          </a:xfrm>
          <a:prstGeom prst="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9" name="矢印: 右 8">
            <a:extLst>
              <a:ext uri="{FF2B5EF4-FFF2-40B4-BE49-F238E27FC236}">
                <a16:creationId xmlns:a16="http://schemas.microsoft.com/office/drawing/2014/main" id="{D66A8333-3A96-1037-7AB0-26457876C9A7}"/>
              </a:ext>
            </a:extLst>
          </p:cNvPr>
          <p:cNvSpPr/>
          <p:nvPr/>
        </p:nvSpPr>
        <p:spPr>
          <a:xfrm>
            <a:off x="10721832" y="4336434"/>
            <a:ext cx="183864" cy="945933"/>
          </a:xfrm>
          <a:prstGeom prst="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3" name="矢印: 右 12">
            <a:extLst>
              <a:ext uri="{FF2B5EF4-FFF2-40B4-BE49-F238E27FC236}">
                <a16:creationId xmlns:a16="http://schemas.microsoft.com/office/drawing/2014/main" id="{BD2DEA52-E61A-CF3B-2F9E-877F587AA2E4}"/>
              </a:ext>
            </a:extLst>
          </p:cNvPr>
          <p:cNvSpPr/>
          <p:nvPr/>
        </p:nvSpPr>
        <p:spPr>
          <a:xfrm>
            <a:off x="10711329" y="5670329"/>
            <a:ext cx="194367" cy="840200"/>
          </a:xfrm>
          <a:prstGeom prst="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7" name="四角形: 角を丸くする 16">
            <a:extLst>
              <a:ext uri="{FF2B5EF4-FFF2-40B4-BE49-F238E27FC236}">
                <a16:creationId xmlns:a16="http://schemas.microsoft.com/office/drawing/2014/main" id="{2F96EB21-D973-8F97-1172-4D04AF01E34E}"/>
              </a:ext>
            </a:extLst>
          </p:cNvPr>
          <p:cNvSpPr/>
          <p:nvPr/>
        </p:nvSpPr>
        <p:spPr>
          <a:xfrm>
            <a:off x="11030988" y="1338847"/>
            <a:ext cx="1044110" cy="2749583"/>
          </a:xfrm>
          <a:prstGeom prst="roundRect">
            <a:avLst/>
          </a:prstGeom>
          <a:solidFill>
            <a:srgbClr val="FF9999"/>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つくる</a:t>
            </a:r>
            <a:endParaRPr kumimoji="1" lang="en-US" altLang="ja-JP"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地域の</a:t>
            </a:r>
            <a:endParaRPr kumimoji="1" lang="en-US" altLang="ja-JP"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魅力</a:t>
            </a:r>
            <a:endParaRPr kumimoji="1" lang="en-US" altLang="ja-JP"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づくり</a:t>
            </a:r>
            <a:endParaRPr kumimoji="1" lang="en-US" altLang="ja-JP"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戦略</a:t>
            </a:r>
          </a:p>
        </p:txBody>
      </p:sp>
      <p:sp>
        <p:nvSpPr>
          <p:cNvPr id="21" name="四角形: 角を丸くする 20">
            <a:extLst>
              <a:ext uri="{FF2B5EF4-FFF2-40B4-BE49-F238E27FC236}">
                <a16:creationId xmlns:a16="http://schemas.microsoft.com/office/drawing/2014/main" id="{B182F4C5-A11E-2765-A69F-9E4DDD173B11}"/>
              </a:ext>
            </a:extLst>
          </p:cNvPr>
          <p:cNvSpPr/>
          <p:nvPr/>
        </p:nvSpPr>
        <p:spPr>
          <a:xfrm>
            <a:off x="11059763" y="4360076"/>
            <a:ext cx="1044110" cy="972471"/>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つたえる</a:t>
            </a:r>
            <a:endParaRPr kumimoji="1" lang="en-US" altLang="ja-JP"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誘客戦略</a:t>
            </a:r>
          </a:p>
        </p:txBody>
      </p:sp>
      <p:sp>
        <p:nvSpPr>
          <p:cNvPr id="23" name="四角形: 角を丸くする 22">
            <a:extLst>
              <a:ext uri="{FF2B5EF4-FFF2-40B4-BE49-F238E27FC236}">
                <a16:creationId xmlns:a16="http://schemas.microsoft.com/office/drawing/2014/main" id="{E15F9C90-BE5C-3E4F-847C-C0449D84185E}"/>
              </a:ext>
            </a:extLst>
          </p:cNvPr>
          <p:cNvSpPr/>
          <p:nvPr/>
        </p:nvSpPr>
        <p:spPr>
          <a:xfrm>
            <a:off x="11059763" y="5604193"/>
            <a:ext cx="1045462" cy="972471"/>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とどける</a:t>
            </a:r>
            <a:endParaRPr kumimoji="1" lang="en-US" altLang="ja-JP"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流通戦略</a:t>
            </a:r>
          </a:p>
        </p:txBody>
      </p:sp>
    </p:spTree>
    <p:extLst>
      <p:ext uri="{BB962C8B-B14F-4D97-AF65-F5344CB8AC3E}">
        <p14:creationId xmlns:p14="http://schemas.microsoft.com/office/powerpoint/2010/main" val="424427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B4F54-BE5A-38BA-7362-AABBFADC377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D0E34A2-5C9F-5BF2-19FF-E0A1B04A44A3}"/>
              </a:ext>
            </a:extLst>
          </p:cNvPr>
          <p:cNvSpPr>
            <a:spLocks noGrp="1"/>
          </p:cNvSpPr>
          <p:nvPr>
            <p:ph type="title"/>
          </p:nvPr>
        </p:nvSpPr>
        <p:spPr>
          <a:xfrm>
            <a:off x="-6896" y="32127"/>
            <a:ext cx="12087135" cy="618385"/>
          </a:xfrm>
        </p:spPr>
        <p:txBody>
          <a:bodyPr/>
          <a:lstStyle/>
          <a:p>
            <a:r>
              <a:rPr lang="ja-JP" altLang="en-US" sz="2800" b="1" dirty="0">
                <a:latin typeface="Meiryo UI" panose="020B0604030504040204" pitchFamily="50" charset="-128"/>
                <a:ea typeface="Meiryo UI" panose="020B0604030504040204" pitchFamily="50" charset="-128"/>
              </a:rPr>
              <a:t>　３　マーケティング編　～戦略設定の考え方③・高付加価値旅行者誘致戦略～</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643A64BF-7025-CD32-1621-A25CC0E5E661}"/>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5" name="テキスト ボックス 14">
            <a:extLst>
              <a:ext uri="{FF2B5EF4-FFF2-40B4-BE49-F238E27FC236}">
                <a16:creationId xmlns:a16="http://schemas.microsoft.com/office/drawing/2014/main" id="{ABB0C3E6-2224-58DE-5FFB-220504D59D9B}"/>
              </a:ext>
            </a:extLst>
          </p:cNvPr>
          <p:cNvSpPr txBox="1"/>
          <p:nvPr/>
        </p:nvSpPr>
        <p:spPr>
          <a:xfrm>
            <a:off x="231402" y="721715"/>
            <a:ext cx="5400000" cy="33855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1" dirty="0">
                <a:solidFill>
                  <a:prstClr val="white"/>
                </a:solidFill>
                <a:latin typeface="BIZ UDゴシック" panose="020B0400000000000000" pitchFamily="49" charset="-128"/>
                <a:ea typeface="BIZ UDゴシック" panose="020B0400000000000000" pitchFamily="49" charset="-128"/>
              </a:rPr>
              <a:t>１</a:t>
            </a: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　基本方針</a:t>
            </a:r>
          </a:p>
        </p:txBody>
      </p:sp>
      <p:sp>
        <p:nvSpPr>
          <p:cNvPr id="13" name="テキスト ボックス 12">
            <a:extLst>
              <a:ext uri="{FF2B5EF4-FFF2-40B4-BE49-F238E27FC236}">
                <a16:creationId xmlns:a16="http://schemas.microsoft.com/office/drawing/2014/main" id="{A335C41A-C197-A0E4-FFE7-7E9C43819F2E}"/>
              </a:ext>
            </a:extLst>
          </p:cNvPr>
          <p:cNvSpPr txBox="1"/>
          <p:nvPr/>
        </p:nvSpPr>
        <p:spPr>
          <a:xfrm>
            <a:off x="274630" y="1076409"/>
            <a:ext cx="11805609"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〇</a:t>
            </a:r>
            <a:r>
              <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JNTO</a:t>
            </a: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（日本政府観光局）との連携を強化し、以下の基本方針に基づき、高付加価値旅行者の誘致を推進する。</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14" name="テキスト ボックス 13">
            <a:extLst>
              <a:ext uri="{FF2B5EF4-FFF2-40B4-BE49-F238E27FC236}">
                <a16:creationId xmlns:a16="http://schemas.microsoft.com/office/drawing/2014/main" id="{F4BBC3F8-208C-F150-543C-4FBAF0FD03E0}"/>
              </a:ext>
            </a:extLst>
          </p:cNvPr>
          <p:cNvSpPr txBox="1"/>
          <p:nvPr/>
        </p:nvSpPr>
        <p:spPr>
          <a:xfrm>
            <a:off x="738701" y="1674906"/>
            <a:ext cx="11140182"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　</a:t>
            </a:r>
            <a:endParaRPr kumimoji="1" lang="en-US" altLang="ja-JP" sz="1400" b="1"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a:t>
            </a:r>
            <a:endParaRPr kumimoji="1" lang="en-US" altLang="ja-JP" sz="1400" b="1"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a:t>
            </a:r>
            <a:endParaRPr kumimoji="1" lang="en-US" altLang="ja-JP" sz="1400" b="1"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a:t>
            </a:r>
            <a:endParaRPr kumimoji="1"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graphicFrame>
        <p:nvGraphicFramePr>
          <p:cNvPr id="6" name="表 5">
            <a:extLst>
              <a:ext uri="{FF2B5EF4-FFF2-40B4-BE49-F238E27FC236}">
                <a16:creationId xmlns:a16="http://schemas.microsoft.com/office/drawing/2014/main" id="{27937000-BACF-D793-4B81-DE586A457765}"/>
              </a:ext>
            </a:extLst>
          </p:cNvPr>
          <p:cNvGraphicFramePr>
            <a:graphicFrameLocks noGrp="1"/>
          </p:cNvGraphicFramePr>
          <p:nvPr>
            <p:extLst>
              <p:ext uri="{D42A27DB-BD31-4B8C-83A1-F6EECF244321}">
                <p14:modId xmlns:p14="http://schemas.microsoft.com/office/powerpoint/2010/main" val="3257537125"/>
              </p:ext>
            </p:extLst>
          </p:nvPr>
        </p:nvGraphicFramePr>
        <p:xfrm>
          <a:off x="730264" y="4676043"/>
          <a:ext cx="11117862" cy="1947975"/>
        </p:xfrm>
        <a:graphic>
          <a:graphicData uri="http://schemas.openxmlformats.org/drawingml/2006/table">
            <a:tbl>
              <a:tblPr firstRow="1" bandRow="1">
                <a:tableStyleId>{5C22544A-7EE6-4342-B048-85BDC9FD1C3A}</a:tableStyleId>
              </a:tblPr>
              <a:tblGrid>
                <a:gridCol w="2068079">
                  <a:extLst>
                    <a:ext uri="{9D8B030D-6E8A-4147-A177-3AD203B41FA5}">
                      <a16:colId xmlns:a16="http://schemas.microsoft.com/office/drawing/2014/main" val="659327857"/>
                    </a:ext>
                  </a:extLst>
                </a:gridCol>
                <a:gridCol w="9049783">
                  <a:extLst>
                    <a:ext uri="{9D8B030D-6E8A-4147-A177-3AD203B41FA5}">
                      <a16:colId xmlns:a16="http://schemas.microsoft.com/office/drawing/2014/main" val="4126887102"/>
                    </a:ext>
                  </a:extLst>
                </a:gridCol>
              </a:tblGrid>
              <a:tr h="256669">
                <a:tc>
                  <a:txBody>
                    <a:bodyPr/>
                    <a:lstStyle/>
                    <a:p>
                      <a:pPr algn="ctr">
                        <a:lnSpc>
                          <a:spcPts val="1500"/>
                        </a:lnSpc>
                      </a:pPr>
                      <a:r>
                        <a:rPr kumimoji="1" lang="ja-JP" altLang="en-US" sz="1400" b="1" dirty="0">
                          <a:latin typeface="+mn-ea"/>
                          <a:ea typeface="+mn-ea"/>
                        </a:rPr>
                        <a:t>ターゲット</a:t>
                      </a:r>
                    </a:p>
                  </a:txBody>
                  <a:tcPr anchor="ctr"/>
                </a:tc>
                <a:tc>
                  <a:txBody>
                    <a:bodyPr/>
                    <a:lstStyle/>
                    <a:p>
                      <a:pPr algn="ctr">
                        <a:lnSpc>
                          <a:spcPts val="1500"/>
                        </a:lnSpc>
                      </a:pPr>
                      <a:r>
                        <a:rPr kumimoji="1" lang="ja-JP" altLang="en-US" sz="1400" b="1" dirty="0">
                          <a:latin typeface="+mn-ea"/>
                          <a:ea typeface="+mn-ea"/>
                        </a:rPr>
                        <a:t>取組の方向性</a:t>
                      </a:r>
                    </a:p>
                  </a:txBody>
                  <a:tcPr anchor="ctr"/>
                </a:tc>
                <a:extLst>
                  <a:ext uri="{0D108BD9-81ED-4DB2-BD59-A6C34878D82A}">
                    <a16:rowId xmlns:a16="http://schemas.microsoft.com/office/drawing/2014/main" val="1918663674"/>
                  </a:ext>
                </a:extLst>
              </a:tr>
              <a:tr h="421900">
                <a:tc>
                  <a:txBody>
                    <a:bodyPr/>
                    <a:lstStyle/>
                    <a:p>
                      <a:pPr algn="ctr">
                        <a:lnSpc>
                          <a:spcPts val="1500"/>
                        </a:lnSpc>
                      </a:pPr>
                      <a:r>
                        <a:rPr kumimoji="1" lang="ja-JP" altLang="en-US" sz="1400" b="1" dirty="0">
                          <a:latin typeface="+mn-ea"/>
                          <a:ea typeface="+mn-ea"/>
                        </a:rPr>
                        <a:t>訪日経験層</a:t>
                      </a:r>
                      <a:endParaRPr kumimoji="1" lang="en-US" altLang="ja-JP" sz="1400" b="1" dirty="0">
                        <a:latin typeface="+mn-ea"/>
                        <a:ea typeface="+mn-ea"/>
                      </a:endParaRPr>
                    </a:p>
                    <a:p>
                      <a:pPr algn="ctr">
                        <a:lnSpc>
                          <a:spcPts val="1500"/>
                        </a:lnSpc>
                      </a:pPr>
                      <a:r>
                        <a:rPr kumimoji="1" lang="ja-JP" altLang="en-US" sz="1400" b="1" dirty="0">
                          <a:latin typeface="+mn-ea"/>
                          <a:ea typeface="+mn-ea"/>
                        </a:rPr>
                        <a:t>（ロングホール）</a:t>
                      </a:r>
                      <a:endParaRPr kumimoji="1" lang="en-US" altLang="ja-JP" sz="1400" b="1" dirty="0">
                        <a:latin typeface="+mn-ea"/>
                        <a:ea typeface="+mn-ea"/>
                      </a:endParaRPr>
                    </a:p>
                  </a:txBody>
                  <a:tcPr anchor="ctr"/>
                </a:tc>
                <a:tc>
                  <a:txBody>
                    <a:bodyPr/>
                    <a:lstStyle/>
                    <a:p>
                      <a:pPr algn="l">
                        <a:lnSpc>
                          <a:spcPts val="1500"/>
                        </a:lnSpc>
                      </a:pPr>
                      <a:r>
                        <a:rPr kumimoji="1" lang="ja-JP" altLang="en-US" sz="1400" b="0" dirty="0">
                          <a:latin typeface="+mn-ea"/>
                          <a:ea typeface="+mn-ea"/>
                        </a:rPr>
                        <a:t>・海外の高付加価値旅行会社が加盟するコンソーシアムとの連携</a:t>
                      </a:r>
                      <a:endParaRPr kumimoji="1" lang="en-US" altLang="ja-JP" sz="1400" b="0" dirty="0">
                        <a:latin typeface="+mn-ea"/>
                        <a:ea typeface="+mn-ea"/>
                      </a:endParaRPr>
                    </a:p>
                    <a:p>
                      <a:pPr algn="l">
                        <a:lnSpc>
                          <a:spcPts val="1500"/>
                        </a:lnSpc>
                      </a:pPr>
                      <a:r>
                        <a:rPr kumimoji="1" lang="ja-JP" altLang="en-US" sz="1400" b="0" dirty="0">
                          <a:latin typeface="+mn-ea"/>
                          <a:ea typeface="+mn-ea"/>
                        </a:rPr>
                        <a:t>・訪日知識が限定的である点に配慮した商談会等を通じたネットワーク構築</a:t>
                      </a:r>
                      <a:endParaRPr kumimoji="1" lang="en-US" altLang="ja-JP" sz="1400" b="0" dirty="0">
                        <a:latin typeface="+mn-ea"/>
                        <a:ea typeface="+mn-ea"/>
                      </a:endParaRPr>
                    </a:p>
                  </a:txBody>
                  <a:tcPr/>
                </a:tc>
                <a:extLst>
                  <a:ext uri="{0D108BD9-81ED-4DB2-BD59-A6C34878D82A}">
                    <a16:rowId xmlns:a16="http://schemas.microsoft.com/office/drawing/2014/main" val="2930742709"/>
                  </a:ext>
                </a:extLst>
              </a:tr>
              <a:tr h="0">
                <a:tc>
                  <a:txBody>
                    <a:bodyPr/>
                    <a:lstStyle/>
                    <a:p>
                      <a:pPr algn="ctr">
                        <a:lnSpc>
                          <a:spcPts val="1500"/>
                        </a:lnSpc>
                      </a:pPr>
                      <a:r>
                        <a:rPr kumimoji="1" lang="ja-JP" altLang="en-US" sz="1400" b="1" dirty="0">
                          <a:latin typeface="+mn-ea"/>
                          <a:ea typeface="+mn-ea"/>
                        </a:rPr>
                        <a:t>訪日経験層</a:t>
                      </a:r>
                      <a:endParaRPr kumimoji="1" lang="en-US" altLang="ja-JP" sz="1400" b="1" dirty="0">
                        <a:latin typeface="+mn-ea"/>
                        <a:ea typeface="+mn-ea"/>
                      </a:endParaRPr>
                    </a:p>
                    <a:p>
                      <a:pPr algn="ctr">
                        <a:lnSpc>
                          <a:spcPts val="1500"/>
                        </a:lnSpc>
                      </a:pPr>
                      <a:r>
                        <a:rPr kumimoji="1" lang="ja-JP" altLang="en-US" sz="1400" b="1" dirty="0">
                          <a:latin typeface="+mn-ea"/>
                          <a:ea typeface="+mn-ea"/>
                        </a:rPr>
                        <a:t>（ショートホール）</a:t>
                      </a:r>
                      <a:endParaRPr kumimoji="1" lang="en-US" altLang="ja-JP" sz="1400" b="1" dirty="0">
                        <a:latin typeface="+mn-ea"/>
                        <a:ea typeface="+mn-ea"/>
                      </a:endParaRPr>
                    </a:p>
                  </a:txBody>
                  <a:tcPr anchor="ctr"/>
                </a:tc>
                <a:tc>
                  <a:txBody>
                    <a:bodyPr/>
                    <a:lstStyle/>
                    <a:p>
                      <a:pPr algn="l">
                        <a:lnSpc>
                          <a:spcPts val="1500"/>
                        </a:lnSpc>
                      </a:pPr>
                      <a:r>
                        <a:rPr kumimoji="1" lang="ja-JP" altLang="en-US" sz="1400" b="0" dirty="0">
                          <a:latin typeface="+mn-ea"/>
                          <a:ea typeface="+mn-ea"/>
                        </a:rPr>
                        <a:t>・商談会出展、個別セールス等を通じた、地方への誘客に意欲的な旅行会社との連携の強化</a:t>
                      </a:r>
                      <a:endParaRPr kumimoji="1" lang="en-US" altLang="ja-JP" sz="1400" b="0" dirty="0">
                        <a:latin typeface="+mn-ea"/>
                        <a:ea typeface="+mn-ea"/>
                      </a:endParaRPr>
                    </a:p>
                    <a:p>
                      <a:pPr algn="l">
                        <a:lnSpc>
                          <a:spcPts val="1500"/>
                        </a:lnSpc>
                      </a:pPr>
                      <a:r>
                        <a:rPr kumimoji="1" lang="ja-JP" altLang="en-US" sz="1400" b="0" dirty="0">
                          <a:latin typeface="+mn-ea"/>
                          <a:ea typeface="+mn-ea"/>
                        </a:rPr>
                        <a:t>・</a:t>
                      </a:r>
                      <a:r>
                        <a:rPr kumimoji="1" lang="en-US" altLang="ja-JP" sz="1400" b="0" dirty="0">
                          <a:latin typeface="+mn-ea"/>
                          <a:ea typeface="+mn-ea"/>
                        </a:rPr>
                        <a:t>F</a:t>
                      </a:r>
                      <a:r>
                        <a:rPr kumimoji="1" lang="ja-JP" altLang="en-US" sz="1400" b="0" dirty="0">
                          <a:latin typeface="+mn-ea"/>
                          <a:ea typeface="+mn-ea"/>
                        </a:rPr>
                        <a:t>ＡＭトリップ等による、直行便による旅行</a:t>
                      </a:r>
                      <a:r>
                        <a:rPr kumimoji="1" lang="ja-JP" altLang="en-US" sz="1400" b="0">
                          <a:latin typeface="+mn-ea"/>
                          <a:ea typeface="+mn-ea"/>
                        </a:rPr>
                        <a:t>商品の多様化の推進</a:t>
                      </a:r>
                      <a:endParaRPr kumimoji="1" lang="en-US" altLang="ja-JP" sz="1400" b="0" dirty="0">
                        <a:latin typeface="+mn-ea"/>
                        <a:ea typeface="+mn-ea"/>
                      </a:endParaRPr>
                    </a:p>
                    <a:p>
                      <a:pPr algn="l">
                        <a:lnSpc>
                          <a:spcPts val="1500"/>
                        </a:lnSpc>
                      </a:pPr>
                      <a:r>
                        <a:rPr kumimoji="1" lang="ja-JP" altLang="en-US" sz="1400" b="0" dirty="0">
                          <a:latin typeface="+mn-ea"/>
                          <a:ea typeface="+mn-ea"/>
                        </a:rPr>
                        <a:t>・旅行会社や高付加価値旅行者のコミュニティと連携したプロモーションの展開</a:t>
                      </a:r>
                    </a:p>
                  </a:txBody>
                  <a:tcPr/>
                </a:tc>
                <a:extLst>
                  <a:ext uri="{0D108BD9-81ED-4DB2-BD59-A6C34878D82A}">
                    <a16:rowId xmlns:a16="http://schemas.microsoft.com/office/drawing/2014/main" val="992912188"/>
                  </a:ext>
                </a:extLst>
              </a:tr>
              <a:tr h="523796">
                <a:tc>
                  <a:txBody>
                    <a:bodyPr/>
                    <a:lstStyle/>
                    <a:p>
                      <a:pPr algn="ctr">
                        <a:lnSpc>
                          <a:spcPts val="1500"/>
                        </a:lnSpc>
                      </a:pPr>
                      <a:r>
                        <a:rPr kumimoji="1" lang="ja-JP" altLang="en-US" sz="1400" b="1" dirty="0">
                          <a:latin typeface="+mn-ea"/>
                          <a:ea typeface="+mn-ea"/>
                        </a:rPr>
                        <a:t>訪日未経験</a:t>
                      </a:r>
                      <a:endParaRPr kumimoji="1" lang="en-US" altLang="ja-JP" sz="1400" b="1" dirty="0">
                        <a:latin typeface="+mn-ea"/>
                        <a:ea typeface="+mn-ea"/>
                      </a:endParaRPr>
                    </a:p>
                    <a:p>
                      <a:pPr algn="ctr">
                        <a:lnSpc>
                          <a:spcPts val="1500"/>
                        </a:lnSpc>
                      </a:pPr>
                      <a:r>
                        <a:rPr kumimoji="1" lang="ja-JP" altLang="en-US" sz="1400" b="1" dirty="0">
                          <a:latin typeface="+mn-ea"/>
                          <a:ea typeface="+mn-ea"/>
                        </a:rPr>
                        <a:t>（ロングホール）</a:t>
                      </a:r>
                      <a:endParaRPr kumimoji="1" lang="en-US" altLang="ja-JP" sz="1400" b="1" dirty="0">
                        <a:latin typeface="+mn-ea"/>
                        <a:ea typeface="+mn-ea"/>
                      </a:endParaRPr>
                    </a:p>
                  </a:txBody>
                  <a:tcPr anchor="ctr"/>
                </a:tc>
                <a:tc>
                  <a:txBody>
                    <a:bodyPr/>
                    <a:lstStyle/>
                    <a:p>
                      <a:pPr algn="l">
                        <a:lnSpc>
                          <a:spcPts val="1500"/>
                        </a:lnSpc>
                      </a:pPr>
                      <a:r>
                        <a:rPr kumimoji="1" lang="ja-JP" altLang="en-US" sz="1400" b="0" dirty="0">
                          <a:latin typeface="+mn-ea"/>
                          <a:ea typeface="+mn-ea"/>
                        </a:rPr>
                        <a:t>・関心層　：市場特性に応じた継続的な情報発信（メディア招請による記事掲載等）により旅行計画を促進</a:t>
                      </a:r>
                      <a:endParaRPr kumimoji="1" lang="en-US" altLang="ja-JP" sz="1400" b="0" dirty="0">
                        <a:latin typeface="+mn-ea"/>
                        <a:ea typeface="+mn-ea"/>
                      </a:endParaRPr>
                    </a:p>
                    <a:p>
                      <a:pPr algn="l">
                        <a:lnSpc>
                          <a:spcPts val="1500"/>
                        </a:lnSpc>
                      </a:pPr>
                      <a:r>
                        <a:rPr kumimoji="1" lang="ja-JP" altLang="en-US" sz="1400" b="0" dirty="0">
                          <a:latin typeface="+mn-ea"/>
                          <a:ea typeface="+mn-ea"/>
                        </a:rPr>
                        <a:t>・低関心層：精緻なターゲティングによるデジタル広告等での認知向上、旅行業界以外と連携した需要の開拓</a:t>
                      </a:r>
                    </a:p>
                  </a:txBody>
                  <a:tcPr/>
                </a:tc>
                <a:extLst>
                  <a:ext uri="{0D108BD9-81ED-4DB2-BD59-A6C34878D82A}">
                    <a16:rowId xmlns:a16="http://schemas.microsoft.com/office/drawing/2014/main" val="506478542"/>
                  </a:ext>
                </a:extLst>
              </a:tr>
            </a:tbl>
          </a:graphicData>
        </a:graphic>
      </p:graphicFrame>
      <p:sp>
        <p:nvSpPr>
          <p:cNvPr id="18" name="テキスト ボックス 17">
            <a:extLst>
              <a:ext uri="{FF2B5EF4-FFF2-40B4-BE49-F238E27FC236}">
                <a16:creationId xmlns:a16="http://schemas.microsoft.com/office/drawing/2014/main" id="{D436CEFB-C800-80C3-BDB0-114DA5948565}"/>
              </a:ext>
            </a:extLst>
          </p:cNvPr>
          <p:cNvSpPr txBox="1"/>
          <p:nvPr/>
        </p:nvSpPr>
        <p:spPr>
          <a:xfrm>
            <a:off x="306301" y="4145273"/>
            <a:ext cx="11604418"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〇本物の特別感のある文化体験、雄大な希少性のある自然体験、特色ある施設での宿泊体験、食文化もあわせて楽しむ上質な</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食体験等を通じて、せとうちのコアバリューを訴求する。ターゲットごとに以下の方向性に沿って取り組む。</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graphicFrame>
        <p:nvGraphicFramePr>
          <p:cNvPr id="20" name="表 19">
            <a:extLst>
              <a:ext uri="{FF2B5EF4-FFF2-40B4-BE49-F238E27FC236}">
                <a16:creationId xmlns:a16="http://schemas.microsoft.com/office/drawing/2014/main" id="{CE7360C7-6EA1-CD92-C24C-362263B7E9A9}"/>
              </a:ext>
            </a:extLst>
          </p:cNvPr>
          <p:cNvGraphicFramePr>
            <a:graphicFrameLocks noGrp="1"/>
          </p:cNvGraphicFramePr>
          <p:nvPr/>
        </p:nvGraphicFramePr>
        <p:xfrm>
          <a:off x="742979" y="1391225"/>
          <a:ext cx="11217619" cy="2383214"/>
        </p:xfrm>
        <a:graphic>
          <a:graphicData uri="http://schemas.openxmlformats.org/drawingml/2006/table">
            <a:tbl>
              <a:tblPr firstRow="1" bandRow="1">
                <a:tableStyleId>{5940675A-B579-460E-94D1-54222C63F5DA}</a:tableStyleId>
              </a:tblPr>
              <a:tblGrid>
                <a:gridCol w="2675059">
                  <a:extLst>
                    <a:ext uri="{9D8B030D-6E8A-4147-A177-3AD203B41FA5}">
                      <a16:colId xmlns:a16="http://schemas.microsoft.com/office/drawing/2014/main" val="659327857"/>
                    </a:ext>
                  </a:extLst>
                </a:gridCol>
                <a:gridCol w="8542560">
                  <a:extLst>
                    <a:ext uri="{9D8B030D-6E8A-4147-A177-3AD203B41FA5}">
                      <a16:colId xmlns:a16="http://schemas.microsoft.com/office/drawing/2014/main" val="4126887102"/>
                    </a:ext>
                  </a:extLst>
                </a:gridCol>
              </a:tblGrid>
              <a:tr h="271756">
                <a:tc>
                  <a:txBody>
                    <a:bodyPr/>
                    <a:lstStyle/>
                    <a:p>
                      <a:pPr algn="l"/>
                      <a:r>
                        <a:rPr kumimoji="1" lang="ja-JP" altLang="en-US" sz="1400" b="1" dirty="0"/>
                        <a:t>①国内関係者のネットワーク化</a:t>
                      </a:r>
                      <a:endParaRPr kumimoji="1" lang="ja-JP" altLang="en-US" sz="1400" b="1" dirty="0">
                        <a:latin typeface="+mn-ea"/>
                        <a:ea typeface="+mn-ea"/>
                      </a:endParaRPr>
                    </a:p>
                  </a:txBody>
                  <a:tcPr anchor="ctr">
                    <a:solidFill>
                      <a:schemeClr val="accent1">
                        <a:lumMod val="20000"/>
                        <a:lumOff val="80000"/>
                      </a:schemeClr>
                    </a:solidFill>
                  </a:tcPr>
                </a:tc>
                <a:tc>
                  <a:txBody>
                    <a:bodyPr/>
                    <a:lstStyle/>
                    <a:p>
                      <a:pPr algn="l"/>
                      <a:r>
                        <a:rPr kumimoji="1" lang="ja-JP" altLang="en-US" sz="1400" b="0" dirty="0"/>
                        <a:t>・全国手配を行う国内</a:t>
                      </a:r>
                      <a:r>
                        <a:rPr kumimoji="1" lang="en-US" altLang="ja-JP" sz="1400" b="0" dirty="0"/>
                        <a:t>DMC</a:t>
                      </a:r>
                      <a:r>
                        <a:rPr kumimoji="1" lang="ja-JP" altLang="en-US" sz="1400" b="0" dirty="0"/>
                        <a:t>とせとうちエリアの自治体・地域</a:t>
                      </a:r>
                      <a:r>
                        <a:rPr kumimoji="1" lang="en-US" altLang="ja-JP" sz="1400" b="0" dirty="0"/>
                        <a:t>DMO</a:t>
                      </a:r>
                      <a:r>
                        <a:rPr kumimoji="1" lang="ja-JP" altLang="en-US" sz="1400" b="0" dirty="0"/>
                        <a:t>・観光事業者とのネットワークの形成</a:t>
                      </a:r>
                      <a:endParaRPr kumimoji="1" lang="en-US" altLang="ja-JP" sz="1400" b="0" dirty="0">
                        <a:latin typeface="+mn-ea"/>
                        <a:ea typeface="+mn-ea"/>
                      </a:endParaRPr>
                    </a:p>
                  </a:txBody>
                  <a:tcPr/>
                </a:tc>
                <a:extLst>
                  <a:ext uri="{0D108BD9-81ED-4DB2-BD59-A6C34878D82A}">
                    <a16:rowId xmlns:a16="http://schemas.microsoft.com/office/drawing/2014/main" val="1988051003"/>
                  </a:ext>
                </a:extLst>
              </a:tr>
              <a:tr h="432429">
                <a:tc>
                  <a:txBody>
                    <a:bodyPr/>
                    <a:lstStyle/>
                    <a:p>
                      <a:pPr algn="l"/>
                      <a:r>
                        <a:rPr kumimoji="1" lang="ja-JP" altLang="en-US" sz="1400" b="1" dirty="0"/>
                        <a:t>②サービス内容の収集･蓄積</a:t>
                      </a:r>
                      <a:endParaRPr kumimoji="1" lang="ja-JP" altLang="en-US" sz="1400" b="1" dirty="0">
                        <a:latin typeface="+mn-ea"/>
                        <a:ea typeface="+mn-ea"/>
                      </a:endParaRPr>
                    </a:p>
                  </a:txBody>
                  <a:tcPr anchor="ctr">
                    <a:solidFill>
                      <a:schemeClr val="accent1">
                        <a:lumMod val="20000"/>
                        <a:lumOff val="80000"/>
                      </a:schemeClr>
                    </a:solidFill>
                  </a:tcPr>
                </a:tc>
                <a:tc>
                  <a:txBody>
                    <a:bodyPr/>
                    <a:lstStyle/>
                    <a:p>
                      <a:pPr algn="l"/>
                      <a:r>
                        <a:rPr kumimoji="1" lang="ja-JP" altLang="en-US" sz="1400" b="0" dirty="0"/>
                        <a:t>・高付加価値旅行者のニーズを満たす観光コンテンツ（体験・施設）の収集・蓄積</a:t>
                      </a:r>
                    </a:p>
                    <a:p>
                      <a:pPr algn="l"/>
                      <a:r>
                        <a:rPr kumimoji="1" lang="ja-JP" altLang="en-US" sz="1400" b="0" dirty="0"/>
                        <a:t>・事業で得られた知見の共有による観光コンテンツの磨き上げ支援</a:t>
                      </a:r>
                      <a:endParaRPr kumimoji="1" lang="ja-JP" altLang="en-US" sz="1400" b="0" dirty="0">
                        <a:latin typeface="+mn-ea"/>
                        <a:ea typeface="+mn-ea"/>
                      </a:endParaRPr>
                    </a:p>
                  </a:txBody>
                  <a:tcPr/>
                </a:tc>
                <a:extLst>
                  <a:ext uri="{0D108BD9-81ED-4DB2-BD59-A6C34878D82A}">
                    <a16:rowId xmlns:a16="http://schemas.microsoft.com/office/drawing/2014/main" val="3559684334"/>
                  </a:ext>
                </a:extLst>
              </a:tr>
              <a:tr h="543512">
                <a:tc>
                  <a:txBody>
                    <a:bodyPr/>
                    <a:lstStyle/>
                    <a:p>
                      <a:pPr algn="l"/>
                      <a:r>
                        <a:rPr kumimoji="1" lang="ja-JP" altLang="en-US" sz="1400" b="1" dirty="0"/>
                        <a:t>③セールスの強化</a:t>
                      </a:r>
                      <a:endParaRPr kumimoji="1" lang="en-US" altLang="ja-JP" sz="1400" b="1" dirty="0">
                        <a:latin typeface="+mn-ea"/>
                        <a:ea typeface="+mn-ea"/>
                      </a:endParaRPr>
                    </a:p>
                  </a:txBody>
                  <a:tcPr anchor="ctr">
                    <a:solidFill>
                      <a:schemeClr val="accent1">
                        <a:lumMod val="20000"/>
                        <a:lumOff val="80000"/>
                      </a:schemeClr>
                    </a:solidFill>
                  </a:tcPr>
                </a:tc>
                <a:tc>
                  <a:txBody>
                    <a:bodyPr/>
                    <a:lstStyle/>
                    <a:p>
                      <a:pPr algn="l"/>
                      <a:r>
                        <a:rPr kumimoji="1" lang="ja-JP" altLang="en-US" sz="1400" b="0" dirty="0"/>
                        <a:t>・海外の高付加価値旅行会社が加盟するコンソーシアムとの関係構築</a:t>
                      </a:r>
                    </a:p>
                    <a:p>
                      <a:pPr algn="l"/>
                      <a:r>
                        <a:rPr kumimoji="1" lang="ja-JP" altLang="en-US" sz="1400" b="0" dirty="0"/>
                        <a:t>・訪日送客に意欲的なツアーオペレーター</a:t>
                      </a:r>
                      <a:r>
                        <a:rPr kumimoji="1" lang="en-US" altLang="ja-JP" sz="1400" b="0" dirty="0"/>
                        <a:t>､</a:t>
                      </a:r>
                      <a:r>
                        <a:rPr kumimoji="1" lang="ja-JP" altLang="en-US" sz="1400" b="0" dirty="0"/>
                        <a:t>トラベルエージェント</a:t>
                      </a:r>
                      <a:r>
                        <a:rPr kumimoji="1" lang="en-US" altLang="ja-JP" sz="1400" b="0" dirty="0"/>
                        <a:t>､</a:t>
                      </a:r>
                      <a:r>
                        <a:rPr kumimoji="1" lang="ja-JP" altLang="en-US" sz="1400" b="0" dirty="0"/>
                        <a:t>コンシェルジュ会社へのセールス強化</a:t>
                      </a:r>
                    </a:p>
                    <a:p>
                      <a:pPr algn="l"/>
                      <a:r>
                        <a:rPr kumimoji="1" lang="ja-JP" altLang="en-US" sz="1400" b="0" dirty="0"/>
                        <a:t>・商談会、</a:t>
                      </a:r>
                      <a:r>
                        <a:rPr kumimoji="1" lang="en-US" altLang="ja-JP" sz="1400" b="0" dirty="0"/>
                        <a:t>F</a:t>
                      </a:r>
                      <a:r>
                        <a:rPr kumimoji="1" lang="ja-JP" altLang="en-US" sz="1400" b="0" dirty="0"/>
                        <a:t>ＡＭトリップ等を通じた、海外旅行会社との関係構築</a:t>
                      </a:r>
                      <a:endParaRPr kumimoji="1" lang="ja-JP" altLang="en-US" sz="1400" b="0" dirty="0">
                        <a:latin typeface="+mn-ea"/>
                        <a:ea typeface="+mn-ea"/>
                      </a:endParaRPr>
                    </a:p>
                  </a:txBody>
                  <a:tcPr/>
                </a:tc>
                <a:extLst>
                  <a:ext uri="{0D108BD9-81ED-4DB2-BD59-A6C34878D82A}">
                    <a16:rowId xmlns:a16="http://schemas.microsoft.com/office/drawing/2014/main" val="2930742709"/>
                  </a:ext>
                </a:extLst>
              </a:tr>
              <a:tr h="432429">
                <a:tc>
                  <a:txBody>
                    <a:bodyPr/>
                    <a:lstStyle/>
                    <a:p>
                      <a:pPr algn="l"/>
                      <a:r>
                        <a:rPr kumimoji="1" lang="ja-JP" altLang="en-US" sz="1400" b="1" dirty="0"/>
                        <a:t>④情報発信の強化</a:t>
                      </a:r>
                      <a:endParaRPr kumimoji="1" lang="en-US" altLang="ja-JP" sz="1400" b="1" dirty="0">
                        <a:latin typeface="+mn-ea"/>
                        <a:ea typeface="+mn-ea"/>
                      </a:endParaRPr>
                    </a:p>
                  </a:txBody>
                  <a:tcPr anchor="ctr">
                    <a:solidFill>
                      <a:schemeClr val="accent1">
                        <a:lumMod val="20000"/>
                        <a:lumOff val="80000"/>
                      </a:schemeClr>
                    </a:solidFill>
                  </a:tcPr>
                </a:tc>
                <a:tc>
                  <a:txBody>
                    <a:bodyPr/>
                    <a:lstStyle/>
                    <a:p>
                      <a:pPr algn="l"/>
                      <a:r>
                        <a:rPr kumimoji="1" lang="ja-JP" altLang="en-US" sz="1400" b="0" dirty="0"/>
                        <a:t>・市場特性に応じた広報・</a:t>
                      </a:r>
                      <a:r>
                        <a:rPr kumimoji="1" lang="en-US" altLang="ja-JP" sz="1400" b="0" dirty="0"/>
                        <a:t>PR</a:t>
                      </a:r>
                      <a:r>
                        <a:rPr kumimoji="1" lang="ja-JP" altLang="en-US" sz="1400" b="0" dirty="0"/>
                        <a:t>、イベント等の多様なアプローチによる魅力の発信</a:t>
                      </a:r>
                    </a:p>
                    <a:p>
                      <a:pPr algn="l"/>
                      <a:r>
                        <a:rPr kumimoji="1" lang="ja-JP" altLang="en-US" sz="1400" b="0" dirty="0"/>
                        <a:t>・旅行業界以外のコミュニティやメディアと連携した新たなチャネルの開拓</a:t>
                      </a:r>
                      <a:endParaRPr kumimoji="1" lang="ja-JP" altLang="en-US" sz="1400" b="0" dirty="0">
                        <a:latin typeface="+mn-ea"/>
                        <a:ea typeface="+mn-ea"/>
                      </a:endParaRPr>
                    </a:p>
                  </a:txBody>
                  <a:tcPr/>
                </a:tc>
                <a:extLst>
                  <a:ext uri="{0D108BD9-81ED-4DB2-BD59-A6C34878D82A}">
                    <a16:rowId xmlns:a16="http://schemas.microsoft.com/office/drawing/2014/main" val="1177231551"/>
                  </a:ext>
                </a:extLst>
              </a:tr>
              <a:tr h="310574">
                <a:tc>
                  <a:txBody>
                    <a:bodyPr/>
                    <a:lstStyle/>
                    <a:p>
                      <a:pPr algn="l"/>
                      <a:r>
                        <a:rPr kumimoji="1" lang="ja-JP" altLang="en-US" sz="1400" b="1" dirty="0"/>
                        <a:t>⑤高付加価値旅行ガイドの拡充</a:t>
                      </a:r>
                      <a:endParaRPr kumimoji="1" lang="en-US" altLang="ja-JP" sz="1400" b="1" dirty="0">
                        <a:latin typeface="+mn-ea"/>
                        <a:ea typeface="+mn-ea"/>
                      </a:endParaRPr>
                    </a:p>
                  </a:txBody>
                  <a:tcPr anchor="ctr">
                    <a:solidFill>
                      <a:schemeClr val="accent1">
                        <a:lumMod val="20000"/>
                        <a:lumOff val="80000"/>
                      </a:schemeClr>
                    </a:solidFill>
                  </a:tcPr>
                </a:tc>
                <a:tc>
                  <a:txBody>
                    <a:bodyPr/>
                    <a:lstStyle/>
                    <a:p>
                      <a:pPr algn="l"/>
                      <a:r>
                        <a:rPr kumimoji="1" lang="ja-JP" altLang="en-US" sz="1400" b="0" dirty="0"/>
                        <a:t>・ガイド不足に対応した研修の実施、ガイドと手配を行う</a:t>
                      </a:r>
                      <a:r>
                        <a:rPr kumimoji="1" lang="en-US" altLang="ja-JP" sz="1400" b="0" dirty="0"/>
                        <a:t>DMC</a:t>
                      </a:r>
                      <a:r>
                        <a:rPr kumimoji="1" lang="ja-JP" altLang="en-US" sz="1400" b="0" dirty="0"/>
                        <a:t>のマッチング</a:t>
                      </a:r>
                      <a:endParaRPr kumimoji="1" lang="ja-JP" altLang="en-US" sz="1400" b="0" dirty="0">
                        <a:latin typeface="+mn-ea"/>
                        <a:ea typeface="+mn-ea"/>
                      </a:endParaRPr>
                    </a:p>
                  </a:txBody>
                  <a:tcPr/>
                </a:tc>
                <a:extLst>
                  <a:ext uri="{0D108BD9-81ED-4DB2-BD59-A6C34878D82A}">
                    <a16:rowId xmlns:a16="http://schemas.microsoft.com/office/drawing/2014/main" val="992912188"/>
                  </a:ext>
                </a:extLst>
              </a:tr>
            </a:tbl>
          </a:graphicData>
        </a:graphic>
      </p:graphicFrame>
      <p:sp>
        <p:nvSpPr>
          <p:cNvPr id="5" name="テキスト ボックス 4">
            <a:extLst>
              <a:ext uri="{FF2B5EF4-FFF2-40B4-BE49-F238E27FC236}">
                <a16:creationId xmlns:a16="http://schemas.microsoft.com/office/drawing/2014/main" id="{E777FB18-AF7A-91D2-FFD3-0C1AED2DE8A6}"/>
              </a:ext>
            </a:extLst>
          </p:cNvPr>
          <p:cNvSpPr txBox="1"/>
          <p:nvPr/>
        </p:nvSpPr>
        <p:spPr>
          <a:xfrm>
            <a:off x="231402" y="3806719"/>
            <a:ext cx="5400000" cy="338554"/>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２　ターゲットごとの取組の方向性</a:t>
            </a:r>
          </a:p>
        </p:txBody>
      </p:sp>
    </p:spTree>
    <p:extLst>
      <p:ext uri="{BB962C8B-B14F-4D97-AF65-F5344CB8AC3E}">
        <p14:creationId xmlns:p14="http://schemas.microsoft.com/office/powerpoint/2010/main" val="2811304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1137C-3D87-DFED-2F1E-5D348172F74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17EE084-EA7E-937E-1F58-7A1E19D44665}"/>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３　マーケティング編　～戦略の見直しの視点～</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EEFE3325-EE15-5ABB-DFDC-32E9B8C86493}"/>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3" name="四角形: 角を丸くする 2">
            <a:extLst>
              <a:ext uri="{FF2B5EF4-FFF2-40B4-BE49-F238E27FC236}">
                <a16:creationId xmlns:a16="http://schemas.microsoft.com/office/drawing/2014/main" id="{7AECE648-D6DC-2551-8B86-8B07CC03F403}"/>
              </a:ext>
            </a:extLst>
          </p:cNvPr>
          <p:cNvSpPr/>
          <p:nvPr/>
        </p:nvSpPr>
        <p:spPr>
          <a:xfrm>
            <a:off x="718387" y="4929736"/>
            <a:ext cx="3952240" cy="830997"/>
          </a:xfrm>
          <a:prstGeom prst="roundRect">
            <a:avLst/>
          </a:prstGeom>
          <a:solidFill>
            <a:srgbClr val="FF9999"/>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t>地域の魅力づくり戦略</a:t>
            </a:r>
          </a:p>
        </p:txBody>
      </p:sp>
      <p:sp>
        <p:nvSpPr>
          <p:cNvPr id="8" name="四角形: 角を丸くする 7">
            <a:extLst>
              <a:ext uri="{FF2B5EF4-FFF2-40B4-BE49-F238E27FC236}">
                <a16:creationId xmlns:a16="http://schemas.microsoft.com/office/drawing/2014/main" id="{70D22F26-4116-444F-23F8-DC1B52D3EDAE}"/>
              </a:ext>
            </a:extLst>
          </p:cNvPr>
          <p:cNvSpPr/>
          <p:nvPr/>
        </p:nvSpPr>
        <p:spPr>
          <a:xfrm>
            <a:off x="718387" y="2799822"/>
            <a:ext cx="3952240" cy="830997"/>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t>誘客戦略</a:t>
            </a:r>
          </a:p>
        </p:txBody>
      </p:sp>
      <p:sp>
        <p:nvSpPr>
          <p:cNvPr id="10" name="四角形: 角を丸くする 9">
            <a:extLst>
              <a:ext uri="{FF2B5EF4-FFF2-40B4-BE49-F238E27FC236}">
                <a16:creationId xmlns:a16="http://schemas.microsoft.com/office/drawing/2014/main" id="{036990E5-8102-D99E-D81E-83124D470594}"/>
              </a:ext>
            </a:extLst>
          </p:cNvPr>
          <p:cNvSpPr/>
          <p:nvPr/>
        </p:nvSpPr>
        <p:spPr>
          <a:xfrm>
            <a:off x="7062190" y="5657755"/>
            <a:ext cx="3952240" cy="83099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t>とどける・流通戦略</a:t>
            </a:r>
          </a:p>
        </p:txBody>
      </p:sp>
      <p:sp>
        <p:nvSpPr>
          <p:cNvPr id="14" name="四角形: 角を丸くする 13">
            <a:extLst>
              <a:ext uri="{FF2B5EF4-FFF2-40B4-BE49-F238E27FC236}">
                <a16:creationId xmlns:a16="http://schemas.microsoft.com/office/drawing/2014/main" id="{E034D795-B7EE-BC0F-97F1-0309F2A8238A}"/>
              </a:ext>
            </a:extLst>
          </p:cNvPr>
          <p:cNvSpPr/>
          <p:nvPr/>
        </p:nvSpPr>
        <p:spPr>
          <a:xfrm>
            <a:off x="7022790" y="4174479"/>
            <a:ext cx="3952240" cy="830997"/>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t>つたえる・誘客戦略</a:t>
            </a:r>
          </a:p>
        </p:txBody>
      </p:sp>
      <p:sp>
        <p:nvSpPr>
          <p:cNvPr id="16" name="四角形: 角を丸くする 15">
            <a:extLst>
              <a:ext uri="{FF2B5EF4-FFF2-40B4-BE49-F238E27FC236}">
                <a16:creationId xmlns:a16="http://schemas.microsoft.com/office/drawing/2014/main" id="{2496932E-6DE2-0424-86EB-291052FE5803}"/>
              </a:ext>
            </a:extLst>
          </p:cNvPr>
          <p:cNvSpPr/>
          <p:nvPr/>
        </p:nvSpPr>
        <p:spPr>
          <a:xfrm>
            <a:off x="7062188" y="2683521"/>
            <a:ext cx="3952240" cy="830997"/>
          </a:xfrm>
          <a:prstGeom prst="roundRect">
            <a:avLst/>
          </a:prstGeom>
          <a:solidFill>
            <a:srgbClr val="FF9999"/>
          </a:solidFill>
          <a:ln>
            <a:solidFill>
              <a:srgbClr val="FF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t>つくる・地域の魅力づくり戦略</a:t>
            </a:r>
          </a:p>
        </p:txBody>
      </p:sp>
      <p:sp>
        <p:nvSpPr>
          <p:cNvPr id="18" name="矢印: 上下 17">
            <a:extLst>
              <a:ext uri="{FF2B5EF4-FFF2-40B4-BE49-F238E27FC236}">
                <a16:creationId xmlns:a16="http://schemas.microsoft.com/office/drawing/2014/main" id="{99634257-5602-3748-6408-4D83FA942723}"/>
              </a:ext>
            </a:extLst>
          </p:cNvPr>
          <p:cNvSpPr/>
          <p:nvPr/>
        </p:nvSpPr>
        <p:spPr>
          <a:xfrm>
            <a:off x="2116628" y="3677101"/>
            <a:ext cx="880946" cy="1215483"/>
          </a:xfrm>
          <a:prstGeom prst="up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ln w="0"/>
                <a:solidFill>
                  <a:schemeClr val="tx1"/>
                </a:solidFill>
                <a:effectLst>
                  <a:outerShdw blurRad="38100" dist="19050" dir="2700000" algn="tl" rotWithShape="0">
                    <a:schemeClr val="dk1">
                      <a:alpha val="40000"/>
                    </a:schemeClr>
                  </a:outerShdw>
                </a:effectLst>
              </a:rPr>
              <a:t>連携</a:t>
            </a:r>
            <a:endParaRPr kumimoji="1" lang="ja-JP" altLang="en-US" dirty="0">
              <a:ln w="0"/>
              <a:solidFill>
                <a:schemeClr val="tx1"/>
              </a:solidFill>
              <a:effectLst>
                <a:outerShdw blurRad="38100" dist="19050" dir="2700000" algn="tl" rotWithShape="0">
                  <a:schemeClr val="dk1">
                    <a:alpha val="40000"/>
                  </a:schemeClr>
                </a:outerShdw>
              </a:effectLst>
            </a:endParaRPr>
          </a:p>
        </p:txBody>
      </p:sp>
      <p:sp>
        <p:nvSpPr>
          <p:cNvPr id="19" name="矢印: 下 18">
            <a:extLst>
              <a:ext uri="{FF2B5EF4-FFF2-40B4-BE49-F238E27FC236}">
                <a16:creationId xmlns:a16="http://schemas.microsoft.com/office/drawing/2014/main" id="{FB2712B3-B59B-C7C1-4F9D-69DE8BDFBA24}"/>
              </a:ext>
            </a:extLst>
          </p:cNvPr>
          <p:cNvSpPr/>
          <p:nvPr/>
        </p:nvSpPr>
        <p:spPr>
          <a:xfrm>
            <a:off x="8441718" y="3600452"/>
            <a:ext cx="1193181" cy="418171"/>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矢印: 下 20">
            <a:extLst>
              <a:ext uri="{FF2B5EF4-FFF2-40B4-BE49-F238E27FC236}">
                <a16:creationId xmlns:a16="http://schemas.microsoft.com/office/drawing/2014/main" id="{2BB4B62F-58D1-B169-E5C8-0327F55A4B6C}"/>
              </a:ext>
            </a:extLst>
          </p:cNvPr>
          <p:cNvSpPr/>
          <p:nvPr/>
        </p:nvSpPr>
        <p:spPr>
          <a:xfrm>
            <a:off x="8441719" y="5114430"/>
            <a:ext cx="1193181" cy="418171"/>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3D191DA6-A67D-D66C-F2F3-3B4666DA70F7}"/>
              </a:ext>
            </a:extLst>
          </p:cNvPr>
          <p:cNvSpPr txBox="1"/>
          <p:nvPr/>
        </p:nvSpPr>
        <p:spPr>
          <a:xfrm>
            <a:off x="1448336" y="2261329"/>
            <a:ext cx="297869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ゴシック" panose="020B0400000000000000" pitchFamily="49" charset="-128"/>
                <a:ea typeface="BIZ UDゴシック" panose="020B0400000000000000" pitchFamily="49" charset="-128"/>
                <a:cs typeface="+mn-cs"/>
              </a:rPr>
              <a:t>せとうち観光成長戦略</a:t>
            </a:r>
            <a:endParaRPr kumimoji="1" lang="ja-JP" altLang="en-US" sz="14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p:txBody>
      </p:sp>
      <p:sp>
        <p:nvSpPr>
          <p:cNvPr id="26" name="テキスト ボックス 25">
            <a:extLst>
              <a:ext uri="{FF2B5EF4-FFF2-40B4-BE49-F238E27FC236}">
                <a16:creationId xmlns:a16="http://schemas.microsoft.com/office/drawing/2014/main" id="{40517FD2-1266-0C80-7386-D7159965CBB7}"/>
              </a:ext>
            </a:extLst>
          </p:cNvPr>
          <p:cNvSpPr txBox="1"/>
          <p:nvPr/>
        </p:nvSpPr>
        <p:spPr>
          <a:xfrm>
            <a:off x="8555511" y="2302166"/>
            <a:ext cx="152519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今回見直し</a:t>
            </a:r>
          </a:p>
        </p:txBody>
      </p:sp>
      <p:cxnSp>
        <p:nvCxnSpPr>
          <p:cNvPr id="28" name="直線コネクタ 27">
            <a:extLst>
              <a:ext uri="{FF2B5EF4-FFF2-40B4-BE49-F238E27FC236}">
                <a16:creationId xmlns:a16="http://schemas.microsoft.com/office/drawing/2014/main" id="{787F0546-0FA0-15F6-3224-56AE92F80319}"/>
              </a:ext>
            </a:extLst>
          </p:cNvPr>
          <p:cNvCxnSpPr>
            <a:cxnSpLocks/>
          </p:cNvCxnSpPr>
          <p:nvPr/>
        </p:nvCxnSpPr>
        <p:spPr>
          <a:xfrm>
            <a:off x="4772722" y="3215321"/>
            <a:ext cx="2085278" cy="1282182"/>
          </a:xfrm>
          <a:prstGeom prst="line">
            <a:avLst/>
          </a:prstGeom>
          <a:ln w="28575"/>
        </p:spPr>
        <p:style>
          <a:lnRef idx="1">
            <a:schemeClr val="dk1"/>
          </a:lnRef>
          <a:fillRef idx="0">
            <a:schemeClr val="dk1"/>
          </a:fillRef>
          <a:effectRef idx="0">
            <a:schemeClr val="dk1"/>
          </a:effectRef>
          <a:fontRef idx="minor">
            <a:schemeClr val="tx1"/>
          </a:fontRef>
        </p:style>
      </p:cxnSp>
      <p:cxnSp>
        <p:nvCxnSpPr>
          <p:cNvPr id="30" name="直線コネクタ 29">
            <a:extLst>
              <a:ext uri="{FF2B5EF4-FFF2-40B4-BE49-F238E27FC236}">
                <a16:creationId xmlns:a16="http://schemas.microsoft.com/office/drawing/2014/main" id="{16236942-2F6E-B937-6292-729E6EB92C0D}"/>
              </a:ext>
            </a:extLst>
          </p:cNvPr>
          <p:cNvCxnSpPr/>
          <p:nvPr/>
        </p:nvCxnSpPr>
        <p:spPr>
          <a:xfrm>
            <a:off x="4772722" y="3215321"/>
            <a:ext cx="2085278" cy="2857932"/>
          </a:xfrm>
          <a:prstGeom prst="line">
            <a:avLst/>
          </a:prstGeom>
        </p:spPr>
        <p:style>
          <a:lnRef idx="1">
            <a:schemeClr val="dk1"/>
          </a:lnRef>
          <a:fillRef idx="0">
            <a:schemeClr val="dk1"/>
          </a:fillRef>
          <a:effectRef idx="0">
            <a:schemeClr val="dk1"/>
          </a:effectRef>
          <a:fontRef idx="minor">
            <a:schemeClr val="tx1"/>
          </a:fontRef>
        </p:style>
      </p:cxnSp>
      <p:cxnSp>
        <p:nvCxnSpPr>
          <p:cNvPr id="32" name="直線コネクタ 31">
            <a:extLst>
              <a:ext uri="{FF2B5EF4-FFF2-40B4-BE49-F238E27FC236}">
                <a16:creationId xmlns:a16="http://schemas.microsoft.com/office/drawing/2014/main" id="{F70BCB1F-9C2B-939B-D7D0-7960DABD3E66}"/>
              </a:ext>
            </a:extLst>
          </p:cNvPr>
          <p:cNvCxnSpPr>
            <a:cxnSpLocks/>
          </p:cNvCxnSpPr>
          <p:nvPr/>
        </p:nvCxnSpPr>
        <p:spPr>
          <a:xfrm flipV="1">
            <a:off x="4772722" y="3159386"/>
            <a:ext cx="2003998" cy="2164129"/>
          </a:xfrm>
          <a:prstGeom prst="line">
            <a:avLst/>
          </a:prstGeom>
          <a:ln w="28575"/>
        </p:spPr>
        <p:style>
          <a:lnRef idx="1">
            <a:schemeClr val="dk1"/>
          </a:lnRef>
          <a:fillRef idx="0">
            <a:schemeClr val="dk1"/>
          </a:fillRef>
          <a:effectRef idx="0">
            <a:schemeClr val="dk1"/>
          </a:effectRef>
          <a:fontRef idx="minor">
            <a:schemeClr val="tx1"/>
          </a:fontRef>
        </p:style>
      </p:cxnSp>
      <p:cxnSp>
        <p:nvCxnSpPr>
          <p:cNvPr id="35" name="直線コネクタ 34">
            <a:extLst>
              <a:ext uri="{FF2B5EF4-FFF2-40B4-BE49-F238E27FC236}">
                <a16:creationId xmlns:a16="http://schemas.microsoft.com/office/drawing/2014/main" id="{85E9F0E8-FC2C-A529-7551-CE2889D110D7}"/>
              </a:ext>
            </a:extLst>
          </p:cNvPr>
          <p:cNvCxnSpPr/>
          <p:nvPr/>
        </p:nvCxnSpPr>
        <p:spPr>
          <a:xfrm>
            <a:off x="4772722" y="5323515"/>
            <a:ext cx="2085278" cy="749738"/>
          </a:xfrm>
          <a:prstGeom prst="line">
            <a:avLst/>
          </a:prstGeom>
        </p:spPr>
        <p:style>
          <a:lnRef idx="1">
            <a:schemeClr val="dk1"/>
          </a:lnRef>
          <a:fillRef idx="0">
            <a:schemeClr val="dk1"/>
          </a:fillRef>
          <a:effectRef idx="0">
            <a:schemeClr val="dk1"/>
          </a:effectRef>
          <a:fontRef idx="minor">
            <a:schemeClr val="tx1"/>
          </a:fontRef>
        </p:style>
      </p:cxnSp>
      <p:sp>
        <p:nvSpPr>
          <p:cNvPr id="38" name="矢印: 左カーブ 37">
            <a:extLst>
              <a:ext uri="{FF2B5EF4-FFF2-40B4-BE49-F238E27FC236}">
                <a16:creationId xmlns:a16="http://schemas.microsoft.com/office/drawing/2014/main" id="{B4138271-8EAF-8573-097D-E0D4C0B1F0C3}"/>
              </a:ext>
            </a:extLst>
          </p:cNvPr>
          <p:cNvSpPr/>
          <p:nvPr/>
        </p:nvSpPr>
        <p:spPr>
          <a:xfrm flipV="1">
            <a:off x="11139820" y="2966223"/>
            <a:ext cx="735981" cy="3233853"/>
          </a:xfrm>
          <a:prstGeom prst="curvedLef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テキスト ボックス 8">
            <a:extLst>
              <a:ext uri="{FF2B5EF4-FFF2-40B4-BE49-F238E27FC236}">
                <a16:creationId xmlns:a16="http://schemas.microsoft.com/office/drawing/2014/main" id="{6A096334-73CE-A8E1-1777-4D8127EAF8F7}"/>
              </a:ext>
            </a:extLst>
          </p:cNvPr>
          <p:cNvSpPr txBox="1"/>
          <p:nvPr/>
        </p:nvSpPr>
        <p:spPr>
          <a:xfrm>
            <a:off x="155861" y="1349072"/>
            <a:ext cx="12036139" cy="830997"/>
          </a:xfrm>
          <a:prstGeom prst="rect">
            <a:avLst/>
          </a:prstGeom>
          <a:noFill/>
        </p:spPr>
        <p:txBody>
          <a:bodyPr wrap="square" rtlCol="0">
            <a:spAutoFit/>
          </a:bodyPr>
          <a:lstStyle/>
          <a:p>
            <a:r>
              <a:rPr kumimoji="1" lang="ja-JP" altLang="en-US" sz="1600" dirty="0"/>
              <a:t>〇</a:t>
            </a:r>
            <a:r>
              <a:rPr lang="ja-JP" altLang="ja-JP" sz="1600" dirty="0"/>
              <a:t>このため、国内外の市場への流通を促進するとともに、市場から得られる情報を地域や商品・サービスの改善に還元する視点</a:t>
            </a:r>
            <a:endParaRPr lang="en-US" altLang="ja-JP" sz="1600" dirty="0"/>
          </a:p>
          <a:p>
            <a:r>
              <a:rPr lang="ja-JP" altLang="en-US" sz="1600" dirty="0"/>
              <a:t>　</a:t>
            </a:r>
            <a:r>
              <a:rPr lang="ja-JP" altLang="ja-JP" sz="1600" dirty="0"/>
              <a:t>から、「つくる・地域の魅力づくり戦略」と「つたえる・誘客戦略」に加え、</a:t>
            </a:r>
            <a:r>
              <a:rPr lang="ja-JP" altLang="ja-JP" sz="1600" dirty="0">
                <a:solidFill>
                  <a:srgbClr val="C00000"/>
                </a:solidFill>
              </a:rPr>
              <a:t>「とどける・流通戦略」を3つ目の柱として明確</a:t>
            </a:r>
            <a:endParaRPr lang="en-US" altLang="ja-JP" sz="1600" dirty="0">
              <a:solidFill>
                <a:srgbClr val="C00000"/>
              </a:solidFill>
            </a:endParaRPr>
          </a:p>
          <a:p>
            <a:r>
              <a:rPr lang="ja-JP" altLang="en-US" sz="1600" dirty="0">
                <a:solidFill>
                  <a:srgbClr val="C00000"/>
                </a:solidFill>
              </a:rPr>
              <a:t>　</a:t>
            </a:r>
            <a:r>
              <a:rPr lang="ja-JP" altLang="ja-JP" sz="1600" dirty="0">
                <a:solidFill>
                  <a:srgbClr val="C00000"/>
                </a:solidFill>
              </a:rPr>
              <a:t>化</a:t>
            </a:r>
            <a:r>
              <a:rPr lang="ja-JP" altLang="ja-JP" sz="1600" dirty="0"/>
              <a:t>し、地域価値を継続的に高める循環を形成する。</a:t>
            </a:r>
            <a:endParaRPr kumimoji="1" lang="ja-JP" altLang="en-US" sz="1600" dirty="0"/>
          </a:p>
        </p:txBody>
      </p:sp>
      <p:sp>
        <p:nvSpPr>
          <p:cNvPr id="12" name="テキスト ボックス 11">
            <a:extLst>
              <a:ext uri="{FF2B5EF4-FFF2-40B4-BE49-F238E27FC236}">
                <a16:creationId xmlns:a16="http://schemas.microsoft.com/office/drawing/2014/main" id="{7A0FA601-D131-ED0B-7CED-7504AE208118}"/>
              </a:ext>
            </a:extLst>
          </p:cNvPr>
          <p:cNvSpPr txBox="1"/>
          <p:nvPr/>
        </p:nvSpPr>
        <p:spPr>
          <a:xfrm>
            <a:off x="155861" y="748034"/>
            <a:ext cx="12127579" cy="584775"/>
          </a:xfrm>
          <a:prstGeom prst="rect">
            <a:avLst/>
          </a:prstGeom>
          <a:noFill/>
        </p:spPr>
        <p:txBody>
          <a:bodyPr wrap="square" rtlCol="0">
            <a:spAutoFit/>
          </a:bodyPr>
          <a:lstStyle/>
          <a:p>
            <a:r>
              <a:rPr kumimoji="1" lang="ja-JP" altLang="en-US" sz="1600" dirty="0"/>
              <a:t>〇</a:t>
            </a:r>
            <a:r>
              <a:rPr lang="ja-JP" altLang="ja-JP" sz="1600" dirty="0">
                <a:latin typeface="+mn-ea"/>
              </a:rPr>
              <a:t>せとうちエリアの高付加価値なインバウンド観光地づくりにおいては、これまでのコンテンツ造成を中心とした取組から、地域</a:t>
            </a:r>
            <a:r>
              <a:rPr lang="ja-JP" altLang="en-US" sz="1600" dirty="0">
                <a:latin typeface="+mn-ea"/>
              </a:rPr>
              <a:t>　</a:t>
            </a:r>
            <a:endParaRPr lang="en-US" altLang="ja-JP" sz="1600" dirty="0">
              <a:latin typeface="+mn-ea"/>
            </a:endParaRPr>
          </a:p>
          <a:p>
            <a:r>
              <a:rPr lang="ja-JP" altLang="en-US" sz="1600" dirty="0">
                <a:latin typeface="+mn-ea"/>
              </a:rPr>
              <a:t>　</a:t>
            </a:r>
            <a:r>
              <a:rPr lang="ja-JP" altLang="ja-JP" sz="1600" dirty="0">
                <a:latin typeface="+mn-ea"/>
              </a:rPr>
              <a:t>資源の継続的な磨き上げ・商品化と、</a:t>
            </a:r>
            <a:r>
              <a:rPr lang="ja-JP" altLang="ja-JP" sz="1600" dirty="0">
                <a:solidFill>
                  <a:srgbClr val="C00000"/>
                </a:solidFill>
                <a:latin typeface="+mn-ea"/>
              </a:rPr>
              <a:t>市場への流通を一体的に進める段階へ移行</a:t>
            </a:r>
            <a:r>
              <a:rPr lang="ja-JP" altLang="ja-JP" sz="1600" dirty="0">
                <a:latin typeface="+mn-ea"/>
              </a:rPr>
              <a:t>することをめざしている。</a:t>
            </a:r>
            <a:endParaRPr kumimoji="1" lang="ja-JP" altLang="en-US" sz="1600" dirty="0">
              <a:latin typeface="+mn-ea"/>
            </a:endParaRPr>
          </a:p>
        </p:txBody>
      </p:sp>
    </p:spTree>
    <p:extLst>
      <p:ext uri="{BB962C8B-B14F-4D97-AF65-F5344CB8AC3E}">
        <p14:creationId xmlns:p14="http://schemas.microsoft.com/office/powerpoint/2010/main" val="1213426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37106-50EA-AE72-F60A-D86FD8E9D47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87535C7-587C-A07A-2B6C-A6A6A97F1E30}"/>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３　マーケティング編　～戦略アプローチの新たな機軸～</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864D9390-4EFC-4DD8-40C3-6DA0D49989D5}"/>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graphicFrame>
        <p:nvGraphicFramePr>
          <p:cNvPr id="3" name="表 2">
            <a:extLst>
              <a:ext uri="{FF2B5EF4-FFF2-40B4-BE49-F238E27FC236}">
                <a16:creationId xmlns:a16="http://schemas.microsoft.com/office/drawing/2014/main" id="{BEEA464F-E3DF-CF84-6197-2C69DDE45855}"/>
              </a:ext>
            </a:extLst>
          </p:cNvPr>
          <p:cNvGraphicFramePr>
            <a:graphicFrameLocks noGrp="1"/>
          </p:cNvGraphicFramePr>
          <p:nvPr>
            <p:extLst>
              <p:ext uri="{D42A27DB-BD31-4B8C-83A1-F6EECF244321}">
                <p14:modId xmlns:p14="http://schemas.microsoft.com/office/powerpoint/2010/main" val="4004183661"/>
              </p:ext>
            </p:extLst>
          </p:nvPr>
        </p:nvGraphicFramePr>
        <p:xfrm>
          <a:off x="159098" y="1282362"/>
          <a:ext cx="11873804" cy="5287650"/>
        </p:xfrm>
        <a:graphic>
          <a:graphicData uri="http://schemas.openxmlformats.org/drawingml/2006/table">
            <a:tbl>
              <a:tblPr firstRow="1" bandRow="1">
                <a:tableStyleId>{5C22544A-7EE6-4342-B048-85BDC9FD1C3A}</a:tableStyleId>
              </a:tblPr>
              <a:tblGrid>
                <a:gridCol w="775622">
                  <a:extLst>
                    <a:ext uri="{9D8B030D-6E8A-4147-A177-3AD203B41FA5}">
                      <a16:colId xmlns:a16="http://schemas.microsoft.com/office/drawing/2014/main" val="4105317638"/>
                    </a:ext>
                  </a:extLst>
                </a:gridCol>
                <a:gridCol w="1808480">
                  <a:extLst>
                    <a:ext uri="{9D8B030D-6E8A-4147-A177-3AD203B41FA5}">
                      <a16:colId xmlns:a16="http://schemas.microsoft.com/office/drawing/2014/main" val="3371013662"/>
                    </a:ext>
                  </a:extLst>
                </a:gridCol>
                <a:gridCol w="2876550">
                  <a:extLst>
                    <a:ext uri="{9D8B030D-6E8A-4147-A177-3AD203B41FA5}">
                      <a16:colId xmlns:a16="http://schemas.microsoft.com/office/drawing/2014/main" val="3941432173"/>
                    </a:ext>
                  </a:extLst>
                </a:gridCol>
                <a:gridCol w="3398869">
                  <a:extLst>
                    <a:ext uri="{9D8B030D-6E8A-4147-A177-3AD203B41FA5}">
                      <a16:colId xmlns:a16="http://schemas.microsoft.com/office/drawing/2014/main" val="2167929323"/>
                    </a:ext>
                  </a:extLst>
                </a:gridCol>
                <a:gridCol w="3014283">
                  <a:extLst>
                    <a:ext uri="{9D8B030D-6E8A-4147-A177-3AD203B41FA5}">
                      <a16:colId xmlns:a16="http://schemas.microsoft.com/office/drawing/2014/main" val="3469352353"/>
                    </a:ext>
                  </a:extLst>
                </a:gridCol>
              </a:tblGrid>
              <a:tr h="471810">
                <a:tc>
                  <a:txBody>
                    <a:bodyPr/>
                    <a:lstStyle/>
                    <a:p>
                      <a:pPr algn="ctr"/>
                      <a:r>
                        <a:rPr kumimoji="1" lang="ja-JP" altLang="en-US" sz="1400" dirty="0">
                          <a:latin typeface="+mn-ea"/>
                          <a:ea typeface="+mn-ea"/>
                        </a:rPr>
                        <a:t>戦略</a:t>
                      </a:r>
                    </a:p>
                  </a:txBody>
                  <a:tcPr anchor="ctr"/>
                </a:tc>
                <a:tc>
                  <a:txBody>
                    <a:bodyPr/>
                    <a:lstStyle/>
                    <a:p>
                      <a:pPr algn="ctr"/>
                      <a:r>
                        <a:rPr kumimoji="1" lang="ja-JP" altLang="en-US" sz="1400" dirty="0">
                          <a:latin typeface="+mn-ea"/>
                          <a:ea typeface="+mn-ea"/>
                        </a:rPr>
                        <a:t>戦略要素</a:t>
                      </a:r>
                    </a:p>
                  </a:txBody>
                  <a:tcPr anchor="ctr"/>
                </a:tc>
                <a:tc>
                  <a:txBody>
                    <a:bodyPr/>
                    <a:lstStyle/>
                    <a:p>
                      <a:pPr algn="ctr"/>
                      <a:r>
                        <a:rPr kumimoji="1" lang="ja-JP" altLang="en-US" sz="1400" dirty="0">
                          <a:latin typeface="+mn-ea"/>
                          <a:ea typeface="+mn-ea"/>
                        </a:rPr>
                        <a:t>現在のアプローチでの課題</a:t>
                      </a:r>
                    </a:p>
                  </a:txBody>
                  <a:tcPr anchor="ctr"/>
                </a:tc>
                <a:tc>
                  <a:txBody>
                    <a:bodyPr/>
                    <a:lstStyle/>
                    <a:p>
                      <a:pPr algn="ctr"/>
                      <a:r>
                        <a:rPr kumimoji="1" lang="ja-JP" altLang="en-US" sz="1400" dirty="0">
                          <a:latin typeface="+mn-ea"/>
                          <a:ea typeface="+mn-ea"/>
                        </a:rPr>
                        <a:t>新たなアプローチ</a:t>
                      </a:r>
                    </a:p>
                  </a:txBody>
                  <a:tcPr anchor="ctr"/>
                </a:tc>
                <a:tc>
                  <a:txBody>
                    <a:bodyPr/>
                    <a:lstStyle/>
                    <a:p>
                      <a:pPr algn="ctr"/>
                      <a:r>
                        <a:rPr kumimoji="1" lang="ja-JP" altLang="en-US" sz="1400" dirty="0">
                          <a:latin typeface="+mn-ea"/>
                          <a:ea typeface="+mn-ea"/>
                        </a:rPr>
                        <a:t>期待される効果</a:t>
                      </a:r>
                    </a:p>
                  </a:txBody>
                  <a:tcPr anchor="ctr"/>
                </a:tc>
                <a:extLst>
                  <a:ext uri="{0D108BD9-81ED-4DB2-BD59-A6C34878D82A}">
                    <a16:rowId xmlns:a16="http://schemas.microsoft.com/office/drawing/2014/main" val="508581498"/>
                  </a:ext>
                </a:extLst>
              </a:tr>
              <a:tr h="426502">
                <a:tc rowSpan="2">
                  <a:txBody>
                    <a:bodyPr/>
                    <a:lstStyle/>
                    <a:p>
                      <a:pPr algn="ctr"/>
                      <a:r>
                        <a:rPr kumimoji="1" lang="ja-JP" altLang="en-US" sz="1400" dirty="0">
                          <a:latin typeface="+mn-ea"/>
                          <a:ea typeface="+mn-ea"/>
                        </a:rPr>
                        <a:t>地域の魅力</a:t>
                      </a:r>
                      <a:endParaRPr kumimoji="1" lang="en-US" altLang="ja-JP" sz="1400" dirty="0">
                        <a:latin typeface="+mn-ea"/>
                        <a:ea typeface="+mn-ea"/>
                      </a:endParaRPr>
                    </a:p>
                    <a:p>
                      <a:pPr algn="ctr"/>
                      <a:r>
                        <a:rPr kumimoji="1" lang="ja-JP" altLang="en-US" sz="1400" dirty="0">
                          <a:latin typeface="+mn-ea"/>
                          <a:ea typeface="+mn-ea"/>
                        </a:rPr>
                        <a:t>づくり戦略</a:t>
                      </a:r>
                    </a:p>
                  </a:txBody>
                  <a:tcPr anchor="ctr"/>
                </a:tc>
                <a:tc>
                  <a:txBody>
                    <a:bodyPr/>
                    <a:lstStyle/>
                    <a:p>
                      <a:pPr algn="l"/>
                      <a:r>
                        <a:rPr kumimoji="1" lang="ja-JP" altLang="en-US" sz="1400" dirty="0">
                          <a:latin typeface="+mn-ea"/>
                          <a:ea typeface="+mn-ea"/>
                        </a:rPr>
                        <a:t>地域分散誘客・繁閑平準化</a:t>
                      </a:r>
                    </a:p>
                  </a:txBody>
                  <a:tcPr anchor="ctr"/>
                </a:tc>
                <a:tc>
                  <a:txBody>
                    <a:bodyPr/>
                    <a:lstStyle/>
                    <a:p>
                      <a:r>
                        <a:rPr kumimoji="1" lang="ja-JP" altLang="en-US" sz="1400" dirty="0">
                          <a:latin typeface="+mn-ea"/>
                          <a:ea typeface="+mn-ea"/>
                        </a:rPr>
                        <a:t>季節・曜日に依存する収益構造／拠点での消費・通過型観光</a:t>
                      </a:r>
                    </a:p>
                  </a:txBody>
                  <a:tcPr anchor="ctr"/>
                </a:tc>
                <a:tc>
                  <a:txBody>
                    <a:bodyPr/>
                    <a:lstStyle/>
                    <a:p>
                      <a:r>
                        <a:rPr kumimoji="1" lang="ja-JP" altLang="en-US" sz="1400" dirty="0">
                          <a:latin typeface="+mn-ea"/>
                          <a:ea typeface="+mn-ea"/>
                        </a:rPr>
                        <a:t>閑散期のキラーコンテンツ開発／位置情報データに基づく第２の動線設計</a:t>
                      </a:r>
                    </a:p>
                  </a:txBody>
                  <a:tcPr anchor="ctr"/>
                </a:tc>
                <a:tc>
                  <a:txBody>
                    <a:bodyPr/>
                    <a:lstStyle/>
                    <a:p>
                      <a:r>
                        <a:rPr kumimoji="1" lang="ja-JP" altLang="en-US" sz="1400" dirty="0">
                          <a:latin typeface="+mn-ea"/>
                          <a:ea typeface="+mn-ea"/>
                        </a:rPr>
                        <a:t>閑散期、平日の稼働率アップ／</a:t>
                      </a:r>
                      <a:endParaRPr kumimoji="1" lang="en-US" altLang="ja-JP" sz="1400" dirty="0">
                        <a:latin typeface="+mn-ea"/>
                        <a:ea typeface="+mn-ea"/>
                      </a:endParaRPr>
                    </a:p>
                    <a:p>
                      <a:r>
                        <a:rPr kumimoji="1" lang="ja-JP" altLang="en-US" sz="1400" dirty="0">
                          <a:latin typeface="+mn-ea"/>
                          <a:ea typeface="+mn-ea"/>
                        </a:rPr>
                        <a:t>ポテンシャルエリアへの人流誘導</a:t>
                      </a:r>
                    </a:p>
                  </a:txBody>
                  <a:tcPr anchor="ctr"/>
                </a:tc>
                <a:extLst>
                  <a:ext uri="{0D108BD9-81ED-4DB2-BD59-A6C34878D82A}">
                    <a16:rowId xmlns:a16="http://schemas.microsoft.com/office/drawing/2014/main" val="3647651250"/>
                  </a:ext>
                </a:extLst>
              </a:tr>
              <a:tr h="588227">
                <a:tc vMerge="1">
                  <a:txBody>
                    <a:bodyPr/>
                    <a:lstStyle/>
                    <a:p>
                      <a:pPr algn="ctr"/>
                      <a:endParaRPr kumimoji="1" lang="ja-JP" altLang="en-US" sz="1400" dirty="0">
                        <a:latin typeface="+mn-ea"/>
                        <a:ea typeface="+mn-ea"/>
                      </a:endParaRPr>
                    </a:p>
                  </a:txBody>
                  <a:tcPr anchor="ctr"/>
                </a:tc>
                <a:tc>
                  <a:txBody>
                    <a:bodyPr/>
                    <a:lstStyle/>
                    <a:p>
                      <a:pPr algn="l"/>
                      <a:r>
                        <a:rPr lang="ja-JP" altLang="ja-JP" sz="1400" dirty="0">
                          <a:solidFill>
                            <a:schemeClr val="tx1"/>
                          </a:solidFill>
                        </a:rPr>
                        <a:t>クルーズのディスティネーションブランド化</a:t>
                      </a:r>
                      <a:endParaRPr kumimoji="1" lang="ja-JP" altLang="en-US" sz="1400" dirty="0">
                        <a:solidFill>
                          <a:schemeClr val="tx1"/>
                        </a:solidFill>
                        <a:latin typeface="+mn-ea"/>
                        <a:ea typeface="+mn-ea"/>
                      </a:endParaRPr>
                    </a:p>
                  </a:txBody>
                  <a:tcPr anchor="ctr"/>
                </a:tc>
                <a:tc>
                  <a:txBody>
                    <a:bodyPr/>
                    <a:lstStyle/>
                    <a:p>
                      <a:r>
                        <a:rPr kumimoji="1" lang="ja-JP" altLang="en-US" sz="1400" dirty="0">
                          <a:solidFill>
                            <a:schemeClr val="tx1"/>
                          </a:solidFill>
                          <a:latin typeface="+mn-ea"/>
                          <a:ea typeface="+mn-ea"/>
                        </a:rPr>
                        <a:t>せとうちならではのクルーズ商品・島体験の不足／港湾・マリーナの受入環境・周辺賑わいの不足／クルーズ関連情報の分散</a:t>
                      </a:r>
                    </a:p>
                  </a:txBody>
                  <a:tcPr anchor="ctr"/>
                </a:tc>
                <a:tc>
                  <a:txBody>
                    <a:bodyPr/>
                    <a:lstStyle/>
                    <a:p>
                      <a:r>
                        <a:rPr kumimoji="1" lang="ja-JP" altLang="en-US" sz="1400" b="0" dirty="0">
                          <a:solidFill>
                            <a:schemeClr val="tx1"/>
                          </a:solidFill>
                          <a:latin typeface="+mn-ea"/>
                          <a:ea typeface="+mn-ea"/>
                        </a:rPr>
                        <a:t>クルーズ商品の開発・造成及びクルーズ開発支援／クルーズネットワークの形成／スーパーヨット</a:t>
                      </a:r>
                      <a:r>
                        <a:rPr kumimoji="1" lang="en-US" altLang="ja-JP" sz="1400" b="0" dirty="0">
                          <a:solidFill>
                            <a:schemeClr val="tx1"/>
                          </a:solidFill>
                          <a:latin typeface="+mn-ea"/>
                          <a:ea typeface="+mn-ea"/>
                        </a:rPr>
                        <a:t>(SY)</a:t>
                      </a:r>
                      <a:r>
                        <a:rPr kumimoji="1" lang="ja-JP" altLang="en-US" sz="1400" b="0" dirty="0">
                          <a:solidFill>
                            <a:schemeClr val="tx1"/>
                          </a:solidFill>
                          <a:latin typeface="+mn-ea"/>
                          <a:ea typeface="+mn-ea"/>
                        </a:rPr>
                        <a:t>エコシステムの拡大／ブランド・マーケティング強化</a:t>
                      </a:r>
                    </a:p>
                  </a:txBody>
                  <a:tcPr anchor="ctr"/>
                </a:tc>
                <a:tc>
                  <a:txBody>
                    <a:bodyPr/>
                    <a:lstStyle/>
                    <a:p>
                      <a:r>
                        <a:rPr lang="ja-JP" altLang="ja-JP" sz="1400" b="0" dirty="0">
                          <a:solidFill>
                            <a:schemeClr val="tx1"/>
                          </a:solidFill>
                        </a:rPr>
                        <a:t>商品の多様化・高付加価値化</a:t>
                      </a:r>
                      <a:r>
                        <a:rPr lang="ja-JP" altLang="en-US" sz="1400" b="0" dirty="0">
                          <a:solidFill>
                            <a:schemeClr val="tx1"/>
                          </a:solidFill>
                        </a:rPr>
                        <a:t>／</a:t>
                      </a:r>
                      <a:r>
                        <a:rPr lang="ja-JP" altLang="ja-JP" sz="1400" b="0" dirty="0">
                          <a:solidFill>
                            <a:schemeClr val="tx1"/>
                          </a:solidFill>
                        </a:rPr>
                        <a:t>周遊・滞在価値の向上</a:t>
                      </a:r>
                      <a:r>
                        <a:rPr lang="ja-JP" altLang="en-US" sz="1400" b="0" dirty="0">
                          <a:solidFill>
                            <a:schemeClr val="tx1"/>
                          </a:solidFill>
                        </a:rPr>
                        <a:t>／</a:t>
                      </a:r>
                      <a:r>
                        <a:rPr lang="ja-JP" altLang="ja-JP" sz="1400" b="0" dirty="0">
                          <a:solidFill>
                            <a:schemeClr val="tx1"/>
                          </a:solidFill>
                        </a:rPr>
                        <a:t>関連産業・プレイヤーの拡大</a:t>
                      </a:r>
                      <a:r>
                        <a:rPr lang="ja-JP" altLang="en-US" sz="1400" b="0" dirty="0">
                          <a:solidFill>
                            <a:schemeClr val="tx1"/>
                          </a:solidFill>
                        </a:rPr>
                        <a:t>／</a:t>
                      </a:r>
                      <a:r>
                        <a:rPr lang="ja-JP" altLang="ja-JP" sz="1400" b="0" dirty="0">
                          <a:solidFill>
                            <a:schemeClr val="tx1"/>
                          </a:solidFill>
                        </a:rPr>
                        <a:t>ディスティネーションブランドの確立</a:t>
                      </a:r>
                      <a:endParaRPr kumimoji="1" lang="ja-JP" altLang="en-US" sz="1400" b="0" dirty="0">
                        <a:solidFill>
                          <a:schemeClr val="tx1"/>
                        </a:solidFill>
                        <a:latin typeface="+mn-ea"/>
                        <a:ea typeface="+mn-ea"/>
                      </a:endParaRPr>
                    </a:p>
                  </a:txBody>
                  <a:tcPr anchor="ctr"/>
                </a:tc>
                <a:extLst>
                  <a:ext uri="{0D108BD9-81ED-4DB2-BD59-A6C34878D82A}">
                    <a16:rowId xmlns:a16="http://schemas.microsoft.com/office/drawing/2014/main" val="2725332253"/>
                  </a:ext>
                </a:extLst>
              </a:tr>
              <a:tr h="475344">
                <a:tc rowSpan="2">
                  <a:txBody>
                    <a:bodyPr/>
                    <a:lstStyle/>
                    <a:p>
                      <a:pPr algn="ctr"/>
                      <a:endParaRPr lang="en-US" altLang="ja-JP" sz="1400" dirty="0"/>
                    </a:p>
                    <a:p>
                      <a:pPr algn="ctr"/>
                      <a:r>
                        <a:rPr lang="ja-JP" altLang="en-US" sz="1400" dirty="0"/>
                        <a:t>誘客</a:t>
                      </a:r>
                      <a:endParaRPr lang="en-US" altLang="ja-JP" sz="1400" dirty="0"/>
                    </a:p>
                    <a:p>
                      <a:pPr algn="ctr"/>
                      <a:r>
                        <a:rPr lang="ja-JP" altLang="en-US" sz="1400" dirty="0"/>
                        <a:t>戦略</a:t>
                      </a:r>
                      <a:endParaRPr lang="en-US" altLang="ja-JP" sz="1400" dirty="0"/>
                    </a:p>
                  </a:txBody>
                  <a:tcPr anchor="ctr"/>
                </a:tc>
                <a:tc>
                  <a:txBody>
                    <a:bodyPr/>
                    <a:lstStyle/>
                    <a:p>
                      <a:pPr algn="l"/>
                      <a:r>
                        <a:rPr kumimoji="1" lang="ja-JP" altLang="en-US" sz="1400" dirty="0">
                          <a:latin typeface="+mn-ea"/>
                          <a:ea typeface="+mn-ea"/>
                        </a:rPr>
                        <a:t>プロモーション改革</a:t>
                      </a:r>
                    </a:p>
                  </a:txBody>
                  <a:tcPr anchor="ctr"/>
                </a:tc>
                <a:tc>
                  <a:txBody>
                    <a:bodyPr/>
                    <a:lstStyle/>
                    <a:p>
                      <a:r>
                        <a:rPr kumimoji="1" lang="ja-JP" altLang="en-US" sz="1400" dirty="0">
                          <a:latin typeface="+mn-ea"/>
                          <a:ea typeface="+mn-ea"/>
                        </a:rPr>
                        <a:t>オウンドメディア発信／</a:t>
                      </a:r>
                      <a:r>
                        <a:rPr kumimoji="1" lang="en-US" altLang="ja-JP" sz="1400" dirty="0">
                          <a:latin typeface="+mn-ea"/>
                          <a:ea typeface="+mn-ea"/>
                        </a:rPr>
                        <a:t>SNS</a:t>
                      </a:r>
                      <a:r>
                        <a:rPr kumimoji="1" lang="ja-JP" altLang="en-US" sz="1400" dirty="0">
                          <a:latin typeface="+mn-ea"/>
                          <a:ea typeface="+mn-ea"/>
                        </a:rPr>
                        <a:t>投稿</a:t>
                      </a:r>
                    </a:p>
                  </a:txBody>
                  <a:tcPr anchor="ctr"/>
                </a:tc>
                <a:tc>
                  <a:txBody>
                    <a:bodyPr/>
                    <a:lstStyle/>
                    <a:p>
                      <a:r>
                        <a:rPr kumimoji="1" lang="en-US" altLang="ja-JP" sz="1400" dirty="0">
                          <a:latin typeface="+mn-ea"/>
                          <a:ea typeface="+mn-ea"/>
                        </a:rPr>
                        <a:t>AI</a:t>
                      </a:r>
                      <a:r>
                        <a:rPr kumimoji="1" lang="ja-JP" altLang="en-US" sz="1400" dirty="0">
                          <a:latin typeface="+mn-ea"/>
                          <a:ea typeface="+mn-ea"/>
                        </a:rPr>
                        <a:t>検索への最適化／</a:t>
                      </a:r>
                      <a:r>
                        <a:rPr kumimoji="1" lang="en-US" altLang="ja-JP" sz="1400" dirty="0">
                          <a:latin typeface="+mn-ea"/>
                          <a:ea typeface="+mn-ea"/>
                        </a:rPr>
                        <a:t>Google</a:t>
                      </a:r>
                      <a:r>
                        <a:rPr kumimoji="1" lang="ja-JP" altLang="en-US" sz="1400" dirty="0">
                          <a:latin typeface="+mn-ea"/>
                          <a:ea typeface="+mn-ea"/>
                        </a:rPr>
                        <a:t> </a:t>
                      </a:r>
                      <a:r>
                        <a:rPr kumimoji="1" lang="en-US" altLang="ja-JP" sz="1400" dirty="0">
                          <a:latin typeface="+mn-ea"/>
                          <a:ea typeface="+mn-ea"/>
                        </a:rPr>
                        <a:t>Map</a:t>
                      </a:r>
                      <a:r>
                        <a:rPr kumimoji="1" lang="ja-JP" altLang="en-US" sz="1400" dirty="0">
                          <a:latin typeface="+mn-ea"/>
                          <a:ea typeface="+mn-ea"/>
                        </a:rPr>
                        <a:t>対策の強化</a:t>
                      </a:r>
                    </a:p>
                  </a:txBody>
                  <a:tcPr anchor="ctr"/>
                </a:tc>
                <a:tc>
                  <a:txBody>
                    <a:bodyPr/>
                    <a:lstStyle/>
                    <a:p>
                      <a:r>
                        <a:rPr kumimoji="1" lang="ja-JP" altLang="en-US" sz="1400" dirty="0">
                          <a:latin typeface="+mn-ea"/>
                          <a:ea typeface="+mn-ea"/>
                        </a:rPr>
                        <a:t>旅マエ、旅ナカの能動的な探ニーズの先取り</a:t>
                      </a:r>
                    </a:p>
                  </a:txBody>
                  <a:tcPr anchor="ctr"/>
                </a:tc>
                <a:extLst>
                  <a:ext uri="{0D108BD9-81ED-4DB2-BD59-A6C34878D82A}">
                    <a16:rowId xmlns:a16="http://schemas.microsoft.com/office/drawing/2014/main" val="4212005620"/>
                  </a:ext>
                </a:extLst>
              </a:tr>
              <a:tr h="249648">
                <a:tc vMerge="1">
                  <a:txBody>
                    <a:bodyPr/>
                    <a:lstStyle/>
                    <a:p>
                      <a:pPr algn="ctr"/>
                      <a:endParaRPr lang="en-US" altLang="ja-JP" sz="1400" dirty="0"/>
                    </a:p>
                  </a:txBody>
                  <a:tcPr anchor="ctr"/>
                </a:tc>
                <a:tc>
                  <a:txBody>
                    <a:bodyPr/>
                    <a:lstStyle/>
                    <a:p>
                      <a:pPr algn="l"/>
                      <a:r>
                        <a:rPr kumimoji="1" lang="ja-JP" altLang="en-US" sz="1400" dirty="0">
                          <a:latin typeface="+mn-ea"/>
                          <a:ea typeface="+mn-ea"/>
                        </a:rPr>
                        <a:t>新ゲートウェイ</a:t>
                      </a:r>
                    </a:p>
                  </a:txBody>
                  <a:tcPr anchor="ctr"/>
                </a:tc>
                <a:tc>
                  <a:txBody>
                    <a:bodyPr/>
                    <a:lstStyle/>
                    <a:p>
                      <a:r>
                        <a:rPr kumimoji="1" lang="ja-JP" altLang="en-US" sz="1400" dirty="0">
                          <a:latin typeface="+mn-ea"/>
                          <a:ea typeface="+mn-ea"/>
                        </a:rPr>
                        <a:t>地理的、動態データから</a:t>
                      </a:r>
                      <a:r>
                        <a:rPr kumimoji="1" lang="en-US" altLang="ja-JP" sz="1400" dirty="0">
                          <a:latin typeface="+mn-ea"/>
                          <a:ea typeface="+mn-ea"/>
                        </a:rPr>
                        <a:t>23</a:t>
                      </a:r>
                      <a:r>
                        <a:rPr kumimoji="1" lang="ja-JP" altLang="en-US" sz="1400" dirty="0">
                          <a:latin typeface="+mn-ea"/>
                          <a:ea typeface="+mn-ea"/>
                        </a:rPr>
                        <a:t>の周遊ルートを設定</a:t>
                      </a:r>
                      <a:endParaRPr kumimoji="1" lang="en-US" altLang="ja-JP" sz="1400" dirty="0">
                        <a:latin typeface="+mn-ea"/>
                        <a:ea typeface="+mn-ea"/>
                      </a:endParaRPr>
                    </a:p>
                  </a:txBody>
                  <a:tcPr anchor="ctr"/>
                </a:tc>
                <a:tc>
                  <a:txBody>
                    <a:bodyPr/>
                    <a:lstStyle/>
                    <a:p>
                      <a:r>
                        <a:rPr kumimoji="1" lang="ja-JP" altLang="en-US" sz="1400" dirty="0">
                          <a:latin typeface="+mn-ea"/>
                          <a:ea typeface="+mn-ea"/>
                        </a:rPr>
                        <a:t>新たな観光動態を踏まえた東西の新たなゲートウェイとの連携／せとうちエリア内の空港との連携</a:t>
                      </a:r>
                    </a:p>
                  </a:txBody>
                  <a:tcPr anchor="ctr"/>
                </a:tc>
                <a:tc>
                  <a:txBody>
                    <a:bodyPr/>
                    <a:lstStyle/>
                    <a:p>
                      <a:r>
                        <a:rPr kumimoji="1" lang="ja-JP" altLang="en-US" sz="1400" dirty="0">
                          <a:latin typeface="+mn-ea"/>
                          <a:ea typeface="+mn-ea"/>
                        </a:rPr>
                        <a:t>東から西への周遊（ゴールデンルートの延伸）／福岡からの西から東への周遊（九州</a:t>
                      </a:r>
                      <a:r>
                        <a:rPr kumimoji="1" lang="en-US" altLang="ja-JP" sz="1400" dirty="0">
                          <a:latin typeface="+mn-ea"/>
                          <a:ea typeface="+mn-ea"/>
                        </a:rPr>
                        <a:t>〜</a:t>
                      </a:r>
                      <a:r>
                        <a:rPr kumimoji="1" lang="ja-JP" altLang="en-US" sz="1400" dirty="0">
                          <a:latin typeface="+mn-ea"/>
                          <a:ea typeface="+mn-ea"/>
                        </a:rPr>
                        <a:t>瀬戸内ルート）の形成</a:t>
                      </a:r>
                    </a:p>
                  </a:txBody>
                  <a:tcPr anchor="ctr"/>
                </a:tc>
                <a:extLst>
                  <a:ext uri="{0D108BD9-81ED-4DB2-BD59-A6C34878D82A}">
                    <a16:rowId xmlns:a16="http://schemas.microsoft.com/office/drawing/2014/main" val="704287230"/>
                  </a:ext>
                </a:extLst>
              </a:tr>
              <a:tr h="797983">
                <a:tc rowSpan="2">
                  <a:txBody>
                    <a:bodyPr/>
                    <a:lstStyle/>
                    <a:p>
                      <a:pPr algn="ctr"/>
                      <a:r>
                        <a:rPr kumimoji="1" lang="ja-JP" altLang="en-US" sz="1400" dirty="0">
                          <a:latin typeface="+mn-ea"/>
                          <a:ea typeface="+mn-ea"/>
                        </a:rPr>
                        <a:t>流通</a:t>
                      </a:r>
                      <a:endParaRPr kumimoji="1" lang="en-US" altLang="ja-JP" sz="1400" dirty="0">
                        <a:latin typeface="+mn-ea"/>
                        <a:ea typeface="+mn-ea"/>
                      </a:endParaRPr>
                    </a:p>
                    <a:p>
                      <a:pPr algn="ctr"/>
                      <a:r>
                        <a:rPr kumimoji="1" lang="ja-JP" altLang="en-US" sz="1400" dirty="0">
                          <a:latin typeface="+mn-ea"/>
                          <a:ea typeface="+mn-ea"/>
                        </a:rPr>
                        <a:t>戦略</a:t>
                      </a:r>
                    </a:p>
                  </a:txBody>
                  <a:tcPr anchor="ctr"/>
                </a:tc>
                <a:tc>
                  <a:txBody>
                    <a:bodyPr/>
                    <a:lstStyle/>
                    <a:p>
                      <a:pPr algn="l"/>
                      <a:r>
                        <a:rPr kumimoji="1" lang="ja-JP" altLang="en-US" sz="1400" dirty="0">
                          <a:solidFill>
                            <a:schemeClr val="tx1"/>
                          </a:solidFill>
                          <a:latin typeface="+mn-ea"/>
                          <a:ea typeface="+mn-ea"/>
                        </a:rPr>
                        <a:t>広域連携プラットフォーム</a:t>
                      </a:r>
                    </a:p>
                  </a:txBody>
                  <a:tcPr anchor="ctr"/>
                </a:tc>
                <a:tc>
                  <a:txBody>
                    <a:bodyPr/>
                    <a:lstStyle/>
                    <a:p>
                      <a:r>
                        <a:rPr lang="ja-JP" altLang="ja-JP" sz="1400" dirty="0">
                          <a:solidFill>
                            <a:schemeClr val="tx1"/>
                          </a:solidFill>
                        </a:rPr>
                        <a:t>コンテンツ造成・商品化と市場流通の不連続性</a:t>
                      </a:r>
                      <a:r>
                        <a:rPr kumimoji="1" lang="ja-JP" altLang="en-US" sz="1400" dirty="0">
                          <a:solidFill>
                            <a:schemeClr val="tx1"/>
                          </a:solidFill>
                          <a:latin typeface="+mn-ea"/>
                          <a:ea typeface="+mn-ea"/>
                        </a:rPr>
                        <a:t>／</a:t>
                      </a:r>
                      <a:r>
                        <a:rPr lang="ja-JP" altLang="ja-JP" sz="1400" dirty="0">
                          <a:solidFill>
                            <a:schemeClr val="tx1"/>
                          </a:solidFill>
                        </a:rPr>
                        <a:t>地域・商品・流通主体・市場情報の分断</a:t>
                      </a:r>
                      <a:endParaRPr kumimoji="1" lang="en-US" altLang="ja-JP" sz="1400" dirty="0">
                        <a:solidFill>
                          <a:schemeClr val="tx1"/>
                        </a:solidFill>
                        <a:latin typeface="+mn-ea"/>
                        <a:ea typeface="+mn-ea"/>
                      </a:endParaRPr>
                    </a:p>
                  </a:txBody>
                  <a:tcPr anchor="ctr"/>
                </a:tc>
                <a:tc>
                  <a:txBody>
                    <a:bodyPr/>
                    <a:lstStyle/>
                    <a:p>
                      <a:r>
                        <a:rPr lang="ja-JP" altLang="ja-JP" sz="1400" dirty="0">
                          <a:solidFill>
                            <a:schemeClr val="tx1"/>
                          </a:solidFill>
                        </a:rPr>
                        <a:t>地域資源の継続的な発掘・磨き上げ／多様な流通主体が参画できる連携環境の形成／市場情報の地域への還元・活用／ブランド・品質の向上</a:t>
                      </a:r>
                      <a:endParaRPr kumimoji="1" lang="ja-JP" altLang="en-US" sz="1400" dirty="0">
                        <a:solidFill>
                          <a:schemeClr val="tx1"/>
                        </a:solidFill>
                        <a:latin typeface="+mn-ea"/>
                        <a:ea typeface="+mn-ea"/>
                      </a:endParaRPr>
                    </a:p>
                  </a:txBody>
                  <a:tcPr anchor="ctr"/>
                </a:tc>
                <a:tc>
                  <a:txBody>
                    <a:bodyPr/>
                    <a:lstStyle/>
                    <a:p>
                      <a:r>
                        <a:rPr lang="ja-JP" altLang="ja-JP" sz="1400" dirty="0">
                          <a:solidFill>
                            <a:schemeClr val="tx1"/>
                          </a:solidFill>
                        </a:rPr>
                        <a:t>点のコンテンツ開発から面の地域価値創造へ／地域と市場をつなぐ広域連携基盤の形成／地域価値の継続的向上</a:t>
                      </a:r>
                      <a:endParaRPr kumimoji="1" lang="ja-JP" altLang="en-US" sz="1400" dirty="0">
                        <a:solidFill>
                          <a:schemeClr val="tx1"/>
                        </a:solidFill>
                        <a:latin typeface="+mn-ea"/>
                        <a:ea typeface="+mn-ea"/>
                      </a:endParaRPr>
                    </a:p>
                  </a:txBody>
                  <a:tcPr anchor="ctr"/>
                </a:tc>
                <a:extLst>
                  <a:ext uri="{0D108BD9-81ED-4DB2-BD59-A6C34878D82A}">
                    <a16:rowId xmlns:a16="http://schemas.microsoft.com/office/drawing/2014/main" val="4176500386"/>
                  </a:ext>
                </a:extLst>
              </a:tr>
              <a:tr h="797983">
                <a:tc vMerge="1">
                  <a:txBody>
                    <a:bodyPr/>
                    <a:lstStyle/>
                    <a:p>
                      <a:pPr algn="ctr"/>
                      <a:endParaRPr kumimoji="1" lang="ja-JP" altLang="en-US" sz="1400" dirty="0">
                        <a:latin typeface="+mn-ea"/>
                        <a:ea typeface="+mn-ea"/>
                      </a:endParaRPr>
                    </a:p>
                  </a:txBody>
                  <a:tcPr anchor="ctr"/>
                </a:tc>
                <a:tc>
                  <a:txBody>
                    <a:bodyPr/>
                    <a:lstStyle/>
                    <a:p>
                      <a:pPr algn="l"/>
                      <a:r>
                        <a:rPr kumimoji="1" lang="en-US" altLang="ja-JP" sz="1400" dirty="0">
                          <a:solidFill>
                            <a:schemeClr val="tx1"/>
                          </a:solidFill>
                          <a:latin typeface="+mn-ea"/>
                          <a:ea typeface="+mn-ea"/>
                        </a:rPr>
                        <a:t>DMC</a:t>
                      </a:r>
                      <a:r>
                        <a:rPr kumimoji="1" lang="ja-JP" altLang="en-US" sz="1400" dirty="0">
                          <a:solidFill>
                            <a:schemeClr val="tx1"/>
                          </a:solidFill>
                          <a:latin typeface="+mn-ea"/>
                          <a:ea typeface="+mn-ea"/>
                        </a:rPr>
                        <a:t>市場接続機能</a:t>
                      </a:r>
                    </a:p>
                  </a:txBody>
                  <a:tcPr anchor="ctr"/>
                </a:tc>
                <a:tc>
                  <a:txBody>
                    <a:bodyPr/>
                    <a:lstStyle/>
                    <a:p>
                      <a:r>
                        <a:rPr lang="ja-JP" altLang="ja-JP" sz="1400" dirty="0">
                          <a:solidFill>
                            <a:schemeClr val="tx1"/>
                          </a:solidFill>
                        </a:rPr>
                        <a:t>高付加価値旅行市場との接続ネットワークが限定的／商品企画・市場接続機能及び市場情報の還元が不十分</a:t>
                      </a:r>
                      <a:endParaRPr kumimoji="1" lang="en-US" altLang="ja-JP" sz="1400" dirty="0">
                        <a:solidFill>
                          <a:schemeClr val="tx1"/>
                        </a:solidFill>
                        <a:latin typeface="+mn-ea"/>
                        <a:ea typeface="+mn-ea"/>
                      </a:endParaRPr>
                    </a:p>
                  </a:txBody>
                  <a:tcPr anchor="ctr"/>
                </a:tc>
                <a:tc>
                  <a:txBody>
                    <a:bodyPr/>
                    <a:lstStyle/>
                    <a:p>
                      <a:r>
                        <a:rPr lang="ja-JP" altLang="ja-JP" sz="1400" dirty="0">
                          <a:solidFill>
                            <a:schemeClr val="tx1"/>
                          </a:solidFill>
                        </a:rPr>
                        <a:t>国内外の流通パートナーとのネットワーク構築／商品企画・市場接続機能の高度化／市場から得られる情報の</a:t>
                      </a:r>
                      <a:r>
                        <a:rPr lang="ja-JP" altLang="en-US" sz="1400" dirty="0">
                          <a:solidFill>
                            <a:schemeClr val="tx1"/>
                          </a:solidFill>
                        </a:rPr>
                        <a:t>地域</a:t>
                      </a:r>
                      <a:r>
                        <a:rPr lang="ja-JP" altLang="ja-JP" sz="1400" dirty="0">
                          <a:solidFill>
                            <a:schemeClr val="tx1"/>
                          </a:solidFill>
                        </a:rPr>
                        <a:t>への還元</a:t>
                      </a:r>
                      <a:endParaRPr kumimoji="1" lang="ja-JP" altLang="en-US" sz="1400" dirty="0">
                        <a:solidFill>
                          <a:schemeClr val="tx1"/>
                        </a:solidFill>
                        <a:latin typeface="+mn-ea"/>
                        <a:ea typeface="+mn-ea"/>
                      </a:endParaRPr>
                    </a:p>
                  </a:txBody>
                  <a:tcPr anchor="ctr"/>
                </a:tc>
                <a:tc>
                  <a:txBody>
                    <a:bodyPr/>
                    <a:lstStyle/>
                    <a:p>
                      <a:r>
                        <a:rPr lang="ja-JP" altLang="ja-JP" sz="1400" dirty="0">
                          <a:solidFill>
                            <a:schemeClr val="tx1"/>
                          </a:solidFill>
                        </a:rPr>
                        <a:t>地域の商品・サービスの継続的な市場流通／市場情報を活かした商品・サービスの改善／高付加価値旅行市場への接続強化</a:t>
                      </a:r>
                      <a:endParaRPr kumimoji="1" lang="ja-JP" altLang="en-US" sz="1400" dirty="0">
                        <a:solidFill>
                          <a:schemeClr val="tx1"/>
                        </a:solidFill>
                        <a:latin typeface="+mn-ea"/>
                        <a:ea typeface="+mn-ea"/>
                      </a:endParaRPr>
                    </a:p>
                  </a:txBody>
                  <a:tcPr anchor="ctr"/>
                </a:tc>
                <a:extLst>
                  <a:ext uri="{0D108BD9-81ED-4DB2-BD59-A6C34878D82A}">
                    <a16:rowId xmlns:a16="http://schemas.microsoft.com/office/drawing/2014/main" val="1456769473"/>
                  </a:ext>
                </a:extLst>
              </a:tr>
            </a:tbl>
          </a:graphicData>
        </a:graphic>
      </p:graphicFrame>
      <p:sp>
        <p:nvSpPr>
          <p:cNvPr id="7" name="テキスト ボックス 6">
            <a:extLst>
              <a:ext uri="{FF2B5EF4-FFF2-40B4-BE49-F238E27FC236}">
                <a16:creationId xmlns:a16="http://schemas.microsoft.com/office/drawing/2014/main" id="{7D56893C-854F-4288-1057-954C27AC0830}"/>
              </a:ext>
            </a:extLst>
          </p:cNvPr>
          <p:cNvSpPr txBox="1"/>
          <p:nvPr/>
        </p:nvSpPr>
        <p:spPr>
          <a:xfrm>
            <a:off x="0" y="698875"/>
            <a:ext cx="1223841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ja-JP"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「つくる・地域の魅力づくり戦略」「つたえる・誘客戦略」「とどける・流通戦略」の</a:t>
            </a:r>
            <a:r>
              <a:rPr kumimoji="1" lang="ja-JP" altLang="ja-JP"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3つの戦略</a:t>
            </a:r>
            <a:r>
              <a:rPr kumimoji="1" lang="ja-JP"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のもと</a:t>
            </a:r>
            <a:r>
              <a:rPr kumimoji="1" lang="ja-JP" altLang="ja-JP"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6つのコア成長施策</a:t>
            </a:r>
            <a:r>
              <a:rPr lang="ja-JP" altLang="en-US" sz="1600" dirty="0">
                <a:solidFill>
                  <a:srgbClr val="C00000"/>
                </a:solidFill>
                <a:latin typeface="游ゴシック" panose="020F0502020204030204"/>
                <a:ea typeface="游ゴシック" panose="020B0400000000000000" pitchFamily="50" charset="-128"/>
              </a:rPr>
              <a:t>を追加</a:t>
            </a:r>
            <a:endParaRPr kumimoji="1" lang="en-US"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〇</a:t>
            </a:r>
            <a:r>
              <a:rPr kumimoji="1" lang="ja-JP"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現在の課題を踏まえた</a:t>
            </a:r>
            <a:r>
              <a:rPr kumimoji="1" lang="ja-JP" altLang="ja-JP"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新たなアプローチと期待される効果を整理</a:t>
            </a:r>
            <a:r>
              <a:rPr kumimoji="1" lang="ja-JP"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し、</a:t>
            </a:r>
            <a:r>
              <a:rPr kumimoji="1" lang="ja-JP" altLang="ja-JP"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せとうちエリアが直面する課題の解決</a:t>
            </a:r>
            <a:r>
              <a:rPr kumimoji="1" lang="ja-JP" altLang="ja-JP"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につなげる。</a:t>
            </a:r>
            <a:endParaRPr kumimoji="1" lang="ja-JP" altLang="en-US" sz="1600" b="0"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517056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DE0304-66C5-4679-BE8A-9057E97DEF30}"/>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４　施策の検討　～６つのコア成長施策～</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5EF40EAE-DCC1-4D34-B5F5-6731B94903C2}"/>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3" name="テキスト ボックス 2">
            <a:extLst>
              <a:ext uri="{FF2B5EF4-FFF2-40B4-BE49-F238E27FC236}">
                <a16:creationId xmlns:a16="http://schemas.microsoft.com/office/drawing/2014/main" id="{190D7D08-8461-B793-E592-9DF79D7A24C3}"/>
              </a:ext>
            </a:extLst>
          </p:cNvPr>
          <p:cNvSpPr txBox="1"/>
          <p:nvPr/>
        </p:nvSpPr>
        <p:spPr>
          <a:xfrm>
            <a:off x="136730" y="828489"/>
            <a:ext cx="1255717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C00000"/>
                </a:solidFill>
                <a:effectLst/>
                <a:uLnTx/>
                <a:uFillTx/>
                <a:latin typeface="游ゴシック" panose="020F0502020204030204"/>
                <a:ea typeface="游ゴシック" panose="020B0400000000000000" pitchFamily="50" charset="-128"/>
                <a:cs typeface="+mn-cs"/>
              </a:rPr>
              <a:t>〇３つの戦略、６つのコア成長施策の柱を追加することで</a:t>
            </a:r>
            <a:r>
              <a:rPr lang="ja-JP" altLang="en-US" sz="1600" dirty="0">
                <a:solidFill>
                  <a:srgbClr val="C00000"/>
                </a:solidFill>
                <a:latin typeface="游ゴシック" panose="020F0502020204030204"/>
                <a:ea typeface="游ゴシック" panose="020B0400000000000000" pitchFamily="50" charset="-128"/>
              </a:rPr>
              <a:t>戦略を強化</a:t>
            </a:r>
            <a:r>
              <a:rPr lang="ja-JP" altLang="en-US" sz="1600" dirty="0">
                <a:latin typeface="游ゴシック" panose="020F0502020204030204"/>
                <a:ea typeface="游ゴシック" panose="020B0400000000000000" pitchFamily="50" charset="-128"/>
              </a:rPr>
              <a:t>し</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、持続可能な観光地域づくりを推進する。</a:t>
            </a:r>
          </a:p>
        </p:txBody>
      </p:sp>
      <p:sp>
        <p:nvSpPr>
          <p:cNvPr id="8" name="テキスト ボックス 7">
            <a:extLst>
              <a:ext uri="{FF2B5EF4-FFF2-40B4-BE49-F238E27FC236}">
                <a16:creationId xmlns:a16="http://schemas.microsoft.com/office/drawing/2014/main" id="{D8E029FA-D93E-A87D-52D7-1B6FB1F079E5}"/>
              </a:ext>
            </a:extLst>
          </p:cNvPr>
          <p:cNvSpPr txBox="1"/>
          <p:nvPr/>
        </p:nvSpPr>
        <p:spPr>
          <a:xfrm>
            <a:off x="376684" y="1317848"/>
            <a:ext cx="5400000" cy="369332"/>
          </a:xfrm>
          <a:prstGeom prst="rect">
            <a:avLst/>
          </a:prstGeom>
          <a:solidFill>
            <a:srgbClr val="FF9999"/>
          </a:solidFill>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b="1" dirty="0">
                <a:solidFill>
                  <a:prstClr val="white"/>
                </a:solidFill>
                <a:latin typeface="BIZ UDPゴシック" panose="020B0400000000000000" pitchFamily="50" charset="-128"/>
                <a:ea typeface="BIZ UDPゴシック" panose="020B0400000000000000" pitchFamily="50" charset="-128"/>
              </a:rPr>
              <a:t>Ⅰ</a:t>
            </a:r>
            <a:r>
              <a:rPr kumimoji="1" lang="ja-JP" altLang="en-US"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　つくる・地域の魅力づくり戦略</a:t>
            </a:r>
          </a:p>
        </p:txBody>
      </p:sp>
      <p:sp>
        <p:nvSpPr>
          <p:cNvPr id="10" name="テキスト ボックス 9">
            <a:extLst>
              <a:ext uri="{FF2B5EF4-FFF2-40B4-BE49-F238E27FC236}">
                <a16:creationId xmlns:a16="http://schemas.microsoft.com/office/drawing/2014/main" id="{89C1D2EA-8655-57A5-6CB1-6B6D082AB57F}"/>
              </a:ext>
            </a:extLst>
          </p:cNvPr>
          <p:cNvSpPr txBox="1"/>
          <p:nvPr/>
        </p:nvSpPr>
        <p:spPr>
          <a:xfrm>
            <a:off x="376684" y="3147116"/>
            <a:ext cx="5400000" cy="369332"/>
          </a:xfrm>
          <a:prstGeom prst="rect">
            <a:avLst/>
          </a:prstGeom>
          <a:solidFill>
            <a:schemeClr val="accent6">
              <a:lumMod val="60000"/>
              <a:lumOff val="40000"/>
            </a:schemeClr>
          </a:solidFill>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b="1" dirty="0">
                <a:solidFill>
                  <a:prstClr val="white"/>
                </a:solidFill>
                <a:latin typeface="BIZ UDゴシック" panose="020B0400000000000000" pitchFamily="49" charset="-128"/>
                <a:ea typeface="BIZ UDゴシック" panose="020B0400000000000000" pitchFamily="49" charset="-128"/>
              </a:rPr>
              <a:t>Ⅱ</a:t>
            </a:r>
            <a:r>
              <a:rPr kumimoji="1" lang="ja-JP" altLang="en-US"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rPr>
              <a:t>　つたえる・誘客戦略</a:t>
            </a:r>
          </a:p>
        </p:txBody>
      </p:sp>
      <p:sp>
        <p:nvSpPr>
          <p:cNvPr id="12" name="テキスト ボックス 11">
            <a:extLst>
              <a:ext uri="{FF2B5EF4-FFF2-40B4-BE49-F238E27FC236}">
                <a16:creationId xmlns:a16="http://schemas.microsoft.com/office/drawing/2014/main" id="{5AFD5EE8-D5BB-1AB1-11D2-4CD78D52284B}"/>
              </a:ext>
            </a:extLst>
          </p:cNvPr>
          <p:cNvSpPr txBox="1"/>
          <p:nvPr/>
        </p:nvSpPr>
        <p:spPr>
          <a:xfrm>
            <a:off x="376684" y="4976384"/>
            <a:ext cx="5400000" cy="369332"/>
          </a:xfrm>
          <a:prstGeom prst="rect">
            <a:avLst/>
          </a:prstGeom>
          <a:solidFill>
            <a:schemeClr val="accent5">
              <a:lumMod val="60000"/>
              <a:lumOff val="40000"/>
            </a:schemeClr>
          </a:solidFill>
        </p:spPr>
        <p:style>
          <a:lnRef idx="3">
            <a:schemeClr val="lt1"/>
          </a:lnRef>
          <a:fillRef idx="1">
            <a:schemeClr val="accent5"/>
          </a:fillRef>
          <a:effectRef idx="1">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b="1" dirty="0">
                <a:solidFill>
                  <a:prstClr val="white"/>
                </a:solidFill>
                <a:latin typeface="BIZ UDPゴシック" panose="020B0400000000000000" pitchFamily="50" charset="-128"/>
                <a:ea typeface="BIZ UDPゴシック" panose="020B0400000000000000" pitchFamily="50" charset="-128"/>
              </a:rPr>
              <a:t>Ⅲ</a:t>
            </a:r>
            <a:r>
              <a:rPr kumimoji="1" lang="ja-JP" altLang="en-US"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　とどける・流通戦略</a:t>
            </a:r>
          </a:p>
        </p:txBody>
      </p:sp>
      <p:graphicFrame>
        <p:nvGraphicFramePr>
          <p:cNvPr id="5" name="表 4">
            <a:extLst>
              <a:ext uri="{FF2B5EF4-FFF2-40B4-BE49-F238E27FC236}">
                <a16:creationId xmlns:a16="http://schemas.microsoft.com/office/drawing/2014/main" id="{628A1192-0798-2A0F-C7C7-4B4DCBDEB3F0}"/>
              </a:ext>
            </a:extLst>
          </p:cNvPr>
          <p:cNvGraphicFramePr>
            <a:graphicFrameLocks noGrp="1"/>
          </p:cNvGraphicFramePr>
          <p:nvPr>
            <p:extLst>
              <p:ext uri="{D42A27DB-BD31-4B8C-83A1-F6EECF244321}">
                <p14:modId xmlns:p14="http://schemas.microsoft.com/office/powerpoint/2010/main" val="2104827613"/>
              </p:ext>
            </p:extLst>
          </p:nvPr>
        </p:nvGraphicFramePr>
        <p:xfrm>
          <a:off x="619760" y="1829332"/>
          <a:ext cx="10940674" cy="1176864"/>
        </p:xfrm>
        <a:graphic>
          <a:graphicData uri="http://schemas.openxmlformats.org/drawingml/2006/table">
            <a:tbl>
              <a:tblPr firstRow="1" bandRow="1">
                <a:tableStyleId>{5940675A-B579-460E-94D1-54222C63F5DA}</a:tableStyleId>
              </a:tblPr>
              <a:tblGrid>
                <a:gridCol w="10940674">
                  <a:extLst>
                    <a:ext uri="{9D8B030D-6E8A-4147-A177-3AD203B41FA5}">
                      <a16:colId xmlns:a16="http://schemas.microsoft.com/office/drawing/2014/main" val="2289667331"/>
                    </a:ext>
                  </a:extLst>
                </a:gridCol>
              </a:tblGrid>
              <a:tr h="598908">
                <a:tc>
                  <a:txBody>
                    <a:bodyPr/>
                    <a:lstStyle/>
                    <a:p>
                      <a:r>
                        <a:rPr kumimoji="1" lang="ja-JP" altLang="en-US" sz="1800" b="1" dirty="0">
                          <a:solidFill>
                            <a:srgbClr val="FF9999"/>
                          </a:solidFill>
                          <a:latin typeface="+mn-ea"/>
                          <a:ea typeface="+mn-ea"/>
                        </a:rPr>
                        <a:t>地域分散誘客・繁閑平準化</a:t>
                      </a:r>
                    </a:p>
                  </a:txBody>
                  <a:tcPr anchor="ctr"/>
                </a:tc>
                <a:extLst>
                  <a:ext uri="{0D108BD9-81ED-4DB2-BD59-A6C34878D82A}">
                    <a16:rowId xmlns:a16="http://schemas.microsoft.com/office/drawing/2014/main" val="912012409"/>
                  </a:ext>
                </a:extLst>
              </a:tr>
              <a:tr h="577956">
                <a:tc>
                  <a:txBody>
                    <a:bodyPr/>
                    <a:lstStyle/>
                    <a:p>
                      <a:r>
                        <a:rPr kumimoji="1" lang="ja-JP" altLang="en-US" sz="1800" b="1" i="0" u="none" strike="noStrike" kern="1200" cap="none" spc="0" normalizeH="0" baseline="0" noProof="0" dirty="0">
                          <a:ln>
                            <a:noFill/>
                          </a:ln>
                          <a:solidFill>
                            <a:srgbClr val="FF9999"/>
                          </a:solidFill>
                          <a:effectLst/>
                          <a:uLnTx/>
                          <a:uFillTx/>
                          <a:latin typeface="+mn-ea"/>
                          <a:ea typeface="+mn-ea"/>
                          <a:cs typeface="+mj-cs"/>
                        </a:rPr>
                        <a:t>せとうちクルーズ戦略に基づく取組の推進</a:t>
                      </a:r>
                      <a:endParaRPr kumimoji="1" lang="ja-JP" altLang="en-US" sz="1800" b="1" dirty="0">
                        <a:solidFill>
                          <a:srgbClr val="FF9999"/>
                        </a:solidFill>
                        <a:latin typeface="+mn-ea"/>
                        <a:ea typeface="+mn-ea"/>
                      </a:endParaRPr>
                    </a:p>
                  </a:txBody>
                  <a:tcPr anchor="ctr"/>
                </a:tc>
                <a:extLst>
                  <a:ext uri="{0D108BD9-81ED-4DB2-BD59-A6C34878D82A}">
                    <a16:rowId xmlns:a16="http://schemas.microsoft.com/office/drawing/2014/main" val="1311462273"/>
                  </a:ext>
                </a:extLst>
              </a:tr>
            </a:tbl>
          </a:graphicData>
        </a:graphic>
      </p:graphicFrame>
      <p:graphicFrame>
        <p:nvGraphicFramePr>
          <p:cNvPr id="11" name="表 10">
            <a:extLst>
              <a:ext uri="{FF2B5EF4-FFF2-40B4-BE49-F238E27FC236}">
                <a16:creationId xmlns:a16="http://schemas.microsoft.com/office/drawing/2014/main" id="{2BCDA509-0526-0936-0E02-D1812FA7CBCE}"/>
              </a:ext>
            </a:extLst>
          </p:cNvPr>
          <p:cNvGraphicFramePr>
            <a:graphicFrameLocks noGrp="1"/>
          </p:cNvGraphicFramePr>
          <p:nvPr>
            <p:extLst>
              <p:ext uri="{D42A27DB-BD31-4B8C-83A1-F6EECF244321}">
                <p14:modId xmlns:p14="http://schemas.microsoft.com/office/powerpoint/2010/main" val="1745982115"/>
              </p:ext>
            </p:extLst>
          </p:nvPr>
        </p:nvGraphicFramePr>
        <p:xfrm>
          <a:off x="602166" y="3646360"/>
          <a:ext cx="10958099" cy="1135936"/>
        </p:xfrm>
        <a:graphic>
          <a:graphicData uri="http://schemas.openxmlformats.org/drawingml/2006/table">
            <a:tbl>
              <a:tblPr firstRow="1" bandRow="1">
                <a:tableStyleId>{5940675A-B579-460E-94D1-54222C63F5DA}</a:tableStyleId>
              </a:tblPr>
              <a:tblGrid>
                <a:gridCol w="10958099">
                  <a:extLst>
                    <a:ext uri="{9D8B030D-6E8A-4147-A177-3AD203B41FA5}">
                      <a16:colId xmlns:a16="http://schemas.microsoft.com/office/drawing/2014/main" val="2289667331"/>
                    </a:ext>
                  </a:extLst>
                </a:gridCol>
              </a:tblGrid>
              <a:tr h="557980">
                <a:tc>
                  <a:txBody>
                    <a:bodyPr/>
                    <a:lstStyle/>
                    <a:p>
                      <a:r>
                        <a:rPr kumimoji="1" lang="ja-JP" altLang="en-US" sz="1800" b="1" i="0" u="none" strike="noStrike" kern="1200" cap="none" spc="0" normalizeH="0" baseline="0" noProof="0" dirty="0">
                          <a:ln>
                            <a:noFill/>
                          </a:ln>
                          <a:solidFill>
                            <a:schemeClr val="accent6">
                              <a:lumMod val="75000"/>
                            </a:schemeClr>
                          </a:solidFill>
                          <a:effectLst/>
                          <a:uLnTx/>
                          <a:uFillTx/>
                          <a:latin typeface="+mn-ea"/>
                          <a:ea typeface="+mn-ea"/>
                          <a:cs typeface="+mj-cs"/>
                        </a:rPr>
                        <a:t>世界トレンドに適応した新たなプロモーション</a:t>
                      </a:r>
                      <a:endParaRPr kumimoji="1" lang="ja-JP" altLang="en-US" sz="1800" b="1" dirty="0">
                        <a:solidFill>
                          <a:schemeClr val="accent6">
                            <a:lumMod val="75000"/>
                          </a:schemeClr>
                        </a:solidFill>
                        <a:latin typeface="+mn-ea"/>
                        <a:ea typeface="+mn-ea"/>
                      </a:endParaRPr>
                    </a:p>
                  </a:txBody>
                  <a:tcPr anchor="ctr"/>
                </a:tc>
                <a:extLst>
                  <a:ext uri="{0D108BD9-81ED-4DB2-BD59-A6C34878D82A}">
                    <a16:rowId xmlns:a16="http://schemas.microsoft.com/office/drawing/2014/main" val="912012409"/>
                  </a:ext>
                </a:extLst>
              </a:tr>
              <a:tr h="577956">
                <a:tc>
                  <a:txBody>
                    <a:bodyPr/>
                    <a:lstStyle/>
                    <a:p>
                      <a:r>
                        <a:rPr kumimoji="1" lang="ja-JP" altLang="en-US" sz="1800" b="1" dirty="0">
                          <a:solidFill>
                            <a:schemeClr val="accent6">
                              <a:lumMod val="75000"/>
                            </a:schemeClr>
                          </a:solidFill>
                          <a:latin typeface="+mn-ea"/>
                          <a:ea typeface="+mn-ea"/>
                        </a:rPr>
                        <a:t>新ゲートウェイからの広域周遊ルートのプロモーション</a:t>
                      </a:r>
                    </a:p>
                  </a:txBody>
                  <a:tcPr anchor="ctr"/>
                </a:tc>
                <a:extLst>
                  <a:ext uri="{0D108BD9-81ED-4DB2-BD59-A6C34878D82A}">
                    <a16:rowId xmlns:a16="http://schemas.microsoft.com/office/drawing/2014/main" val="1311462273"/>
                  </a:ext>
                </a:extLst>
              </a:tr>
            </a:tbl>
          </a:graphicData>
        </a:graphic>
      </p:graphicFrame>
      <p:graphicFrame>
        <p:nvGraphicFramePr>
          <p:cNvPr id="15" name="表 14">
            <a:extLst>
              <a:ext uri="{FF2B5EF4-FFF2-40B4-BE49-F238E27FC236}">
                <a16:creationId xmlns:a16="http://schemas.microsoft.com/office/drawing/2014/main" id="{985C585B-656A-A64B-B653-9095AEDF0DF1}"/>
              </a:ext>
            </a:extLst>
          </p:cNvPr>
          <p:cNvGraphicFramePr>
            <a:graphicFrameLocks noGrp="1"/>
          </p:cNvGraphicFramePr>
          <p:nvPr>
            <p:extLst>
              <p:ext uri="{D42A27DB-BD31-4B8C-83A1-F6EECF244321}">
                <p14:modId xmlns:p14="http://schemas.microsoft.com/office/powerpoint/2010/main" val="2638402597"/>
              </p:ext>
            </p:extLst>
          </p:nvPr>
        </p:nvGraphicFramePr>
        <p:xfrm>
          <a:off x="619591" y="5416506"/>
          <a:ext cx="10940674" cy="1121879"/>
        </p:xfrm>
        <a:graphic>
          <a:graphicData uri="http://schemas.openxmlformats.org/drawingml/2006/table">
            <a:tbl>
              <a:tblPr firstRow="1" bandRow="1">
                <a:tableStyleId>{5940675A-B579-460E-94D1-54222C63F5DA}</a:tableStyleId>
              </a:tblPr>
              <a:tblGrid>
                <a:gridCol w="10940674">
                  <a:extLst>
                    <a:ext uri="{9D8B030D-6E8A-4147-A177-3AD203B41FA5}">
                      <a16:colId xmlns:a16="http://schemas.microsoft.com/office/drawing/2014/main" val="2289667331"/>
                    </a:ext>
                  </a:extLst>
                </a:gridCol>
              </a:tblGrid>
              <a:tr h="543923">
                <a:tc>
                  <a:txBody>
                    <a:bodyPr/>
                    <a:lstStyle/>
                    <a:p>
                      <a:r>
                        <a:rPr kumimoji="1" lang="ja-JP" altLang="en-US" sz="1800" b="1" i="0" u="none" strike="noStrike" kern="1200" cap="none" spc="0" normalizeH="0" baseline="0" noProof="0" dirty="0">
                          <a:ln>
                            <a:noFill/>
                          </a:ln>
                          <a:solidFill>
                            <a:schemeClr val="accent1"/>
                          </a:solidFill>
                          <a:effectLst/>
                          <a:uLnTx/>
                          <a:uFillTx/>
                          <a:latin typeface="+mn-lt"/>
                          <a:ea typeface="Meiryo UI" panose="020B0604030504040204" pitchFamily="50" charset="-128"/>
                          <a:cs typeface="+mj-cs"/>
                        </a:rPr>
                        <a:t>広域連携デスティネーション・プラットフォームの構築　</a:t>
                      </a:r>
                      <a:endParaRPr kumimoji="1" lang="ja-JP" altLang="en-US" sz="1800" b="1" dirty="0">
                        <a:solidFill>
                          <a:schemeClr val="accent1"/>
                        </a:solidFill>
                        <a:latin typeface="+mn-lt"/>
                        <a:ea typeface="+mn-ea"/>
                      </a:endParaRPr>
                    </a:p>
                  </a:txBody>
                  <a:tcPr anchor="ctr"/>
                </a:tc>
                <a:extLst>
                  <a:ext uri="{0D108BD9-81ED-4DB2-BD59-A6C34878D82A}">
                    <a16:rowId xmlns:a16="http://schemas.microsoft.com/office/drawing/2014/main" val="912012409"/>
                  </a:ext>
                </a:extLst>
              </a:tr>
              <a:tr h="577956">
                <a:tc>
                  <a:txBody>
                    <a:bodyPr/>
                    <a:lstStyle/>
                    <a:p>
                      <a:r>
                        <a:rPr kumimoji="1" lang="ja-JP" altLang="en-US" sz="1800" b="1" i="0" u="none" strike="noStrike" kern="1200" cap="none" spc="0" normalizeH="0" baseline="0" noProof="0" dirty="0">
                          <a:ln>
                            <a:noFill/>
                          </a:ln>
                          <a:solidFill>
                            <a:schemeClr val="accent1"/>
                          </a:solidFill>
                          <a:effectLst/>
                          <a:uLnTx/>
                          <a:uFillTx/>
                          <a:latin typeface="+mn-lt"/>
                          <a:ea typeface="Meiryo UI" panose="020B0604030504040204" pitchFamily="50" charset="-128"/>
                          <a:cs typeface="+mj-cs"/>
                        </a:rPr>
                        <a:t>せとうち</a:t>
                      </a:r>
                      <a:r>
                        <a:rPr kumimoji="1" lang="en-US" altLang="ja-JP" sz="1800" b="1" i="0" u="none" strike="noStrike" kern="1200" cap="none" spc="0" normalizeH="0" baseline="0" noProof="0" dirty="0">
                          <a:ln>
                            <a:noFill/>
                          </a:ln>
                          <a:solidFill>
                            <a:schemeClr val="accent1"/>
                          </a:solidFill>
                          <a:effectLst/>
                          <a:uLnTx/>
                          <a:uFillTx/>
                          <a:latin typeface="+mn-lt"/>
                          <a:ea typeface="Meiryo UI" panose="020B0604030504040204" pitchFamily="50" charset="-128"/>
                          <a:cs typeface="+mj-cs"/>
                        </a:rPr>
                        <a:t>DMC</a:t>
                      </a:r>
                      <a:r>
                        <a:rPr kumimoji="1" lang="ja-JP" altLang="en-US" sz="1800" b="1" i="0" u="none" strike="noStrike" kern="1200" cap="none" spc="0" normalizeH="0" baseline="0" noProof="0" dirty="0">
                          <a:ln>
                            <a:noFill/>
                          </a:ln>
                          <a:solidFill>
                            <a:schemeClr val="accent1"/>
                          </a:solidFill>
                          <a:effectLst/>
                          <a:uLnTx/>
                          <a:uFillTx/>
                          <a:latin typeface="+mn-lt"/>
                          <a:ea typeface="Meiryo UI" panose="020B0604030504040204" pitchFamily="50" charset="-128"/>
                          <a:cs typeface="+mj-cs"/>
                        </a:rPr>
                        <a:t>による市場接続機能の強化</a:t>
                      </a:r>
                    </a:p>
                  </a:txBody>
                  <a:tcPr anchor="ctr"/>
                </a:tc>
                <a:extLst>
                  <a:ext uri="{0D108BD9-81ED-4DB2-BD59-A6C34878D82A}">
                    <a16:rowId xmlns:a16="http://schemas.microsoft.com/office/drawing/2014/main" val="1311462273"/>
                  </a:ext>
                </a:extLst>
              </a:tr>
            </a:tbl>
          </a:graphicData>
        </a:graphic>
      </p:graphicFrame>
    </p:spTree>
    <p:extLst>
      <p:ext uri="{BB962C8B-B14F-4D97-AF65-F5344CB8AC3E}">
        <p14:creationId xmlns:p14="http://schemas.microsoft.com/office/powerpoint/2010/main" val="2613310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E4324-E2A5-95E6-F402-EE61DD05CC1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B29B5A1-1680-D5D1-D040-4E78EA19CF1B}"/>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４　施策の検討　～施策体系の整理　　</a:t>
            </a:r>
            <a:r>
              <a:rPr lang="en-US" altLang="ja-JP" sz="2800" b="1" dirty="0">
                <a:latin typeface="Meiryo UI" panose="020B0604030504040204" pitchFamily="50" charset="-128"/>
                <a:ea typeface="Meiryo UI" panose="020B0604030504040204" pitchFamily="50" charset="-128"/>
              </a:rPr>
              <a:t>Ⅰ</a:t>
            </a:r>
            <a:r>
              <a:rPr lang="ja-JP" altLang="en-US" sz="2800" b="1" dirty="0">
                <a:latin typeface="Meiryo UI" panose="020B0604030504040204" pitchFamily="50" charset="-128"/>
                <a:ea typeface="Meiryo UI" panose="020B0604030504040204" pitchFamily="50" charset="-128"/>
              </a:rPr>
              <a:t>　地域の魅力づくり戦略～</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D42C290C-CC5C-CCCC-B00F-F5928E233172}"/>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4" name="テキスト ボックス 13">
            <a:extLst>
              <a:ext uri="{FF2B5EF4-FFF2-40B4-BE49-F238E27FC236}">
                <a16:creationId xmlns:a16="http://schemas.microsoft.com/office/drawing/2014/main" id="{32026B36-0B85-FA4F-8B45-63663FDC288E}"/>
              </a:ext>
            </a:extLst>
          </p:cNvPr>
          <p:cNvSpPr txBox="1"/>
          <p:nvPr/>
        </p:nvSpPr>
        <p:spPr>
          <a:xfrm>
            <a:off x="424877" y="6548874"/>
            <a:ext cx="8276046" cy="276999"/>
          </a:xfrm>
          <a:prstGeom prst="rect">
            <a:avLst/>
          </a:prstGeom>
          <a:noFill/>
        </p:spPr>
        <p:txBody>
          <a:bodyPr wrap="square" rtlCol="0">
            <a:spAutoFit/>
          </a:bodyPr>
          <a:lstStyle/>
          <a:p>
            <a:r>
              <a:rPr lang="en-US" altLang="ja-JP" sz="1200" dirty="0"/>
              <a:t>※</a:t>
            </a:r>
            <a:r>
              <a:rPr lang="ja-JP" altLang="en-US" sz="1200" dirty="0"/>
              <a:t>　赤字部分は、「せとうち観光成長戦略」（せとうちエリア広域連携観光戦略</a:t>
            </a:r>
            <a:r>
              <a:rPr lang="en-US" altLang="ja-JP" sz="1200" dirty="0"/>
              <a:t>【</a:t>
            </a:r>
            <a:r>
              <a:rPr lang="ja-JP" altLang="en-US" sz="1200" dirty="0"/>
              <a:t>暫定版</a:t>
            </a:r>
            <a:r>
              <a:rPr lang="en-US" altLang="ja-JP" sz="1200" dirty="0"/>
              <a:t>】</a:t>
            </a:r>
            <a:r>
              <a:rPr lang="ja-JP" altLang="en-US" sz="1200" dirty="0"/>
              <a:t>）の追加・変更箇所</a:t>
            </a:r>
            <a:endParaRPr kumimoji="1" lang="ja-JP" altLang="en-US" sz="1200" dirty="0"/>
          </a:p>
        </p:txBody>
      </p:sp>
      <p:pic>
        <p:nvPicPr>
          <p:cNvPr id="6" name="図 5">
            <a:extLst>
              <a:ext uri="{FF2B5EF4-FFF2-40B4-BE49-F238E27FC236}">
                <a16:creationId xmlns:a16="http://schemas.microsoft.com/office/drawing/2014/main" id="{D65AF9B3-8E1B-8799-92ED-D542A327BF0B}"/>
              </a:ext>
            </a:extLst>
          </p:cNvPr>
          <p:cNvPicPr>
            <a:picLocks noChangeAspect="1"/>
          </p:cNvPicPr>
          <p:nvPr/>
        </p:nvPicPr>
        <p:blipFill>
          <a:blip r:embed="rId3"/>
          <a:stretch>
            <a:fillRect/>
          </a:stretch>
        </p:blipFill>
        <p:spPr>
          <a:xfrm>
            <a:off x="424877" y="782320"/>
            <a:ext cx="11177570" cy="5787692"/>
          </a:xfrm>
          <a:prstGeom prst="rect">
            <a:avLst/>
          </a:prstGeom>
        </p:spPr>
      </p:pic>
    </p:spTree>
    <p:extLst>
      <p:ext uri="{BB962C8B-B14F-4D97-AF65-F5344CB8AC3E}">
        <p14:creationId xmlns:p14="http://schemas.microsoft.com/office/powerpoint/2010/main" val="2855027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4CD58-155D-D4EB-3243-E4858E8997D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4CFA5E5-ABA9-CB63-A888-E3DFCD2A435C}"/>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４ー１　地域分散誘客・繁閑平準化</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BB0E6A60-C080-F5DA-CE10-B92E7F7A1CE5}"/>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6" name="テキスト ボックス 15">
            <a:extLst>
              <a:ext uri="{FF2B5EF4-FFF2-40B4-BE49-F238E27FC236}">
                <a16:creationId xmlns:a16="http://schemas.microsoft.com/office/drawing/2014/main" id="{E79621DD-0DC7-085A-1D95-853BB83B5D17}"/>
              </a:ext>
            </a:extLst>
          </p:cNvPr>
          <p:cNvSpPr txBox="1"/>
          <p:nvPr/>
        </p:nvSpPr>
        <p:spPr>
          <a:xfrm>
            <a:off x="181536" y="1333559"/>
            <a:ext cx="6106054" cy="338554"/>
          </a:xfrm>
          <a:prstGeom prst="rect">
            <a:avLst/>
          </a:prstGeom>
          <a:solidFill>
            <a:srgbClr val="FF9999"/>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１　ポテンシャルエリア（重点地区）への第２の動線の形成</a:t>
            </a:r>
          </a:p>
        </p:txBody>
      </p:sp>
      <p:sp>
        <p:nvSpPr>
          <p:cNvPr id="18" name="テキスト ボックス 17">
            <a:extLst>
              <a:ext uri="{FF2B5EF4-FFF2-40B4-BE49-F238E27FC236}">
                <a16:creationId xmlns:a16="http://schemas.microsoft.com/office/drawing/2014/main" id="{CD6F1A35-BB98-C540-D31E-7B9426C062FD}"/>
              </a:ext>
            </a:extLst>
          </p:cNvPr>
          <p:cNvSpPr txBox="1"/>
          <p:nvPr/>
        </p:nvSpPr>
        <p:spPr>
          <a:xfrm>
            <a:off x="196933" y="1689869"/>
            <a:ext cx="1201046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〇ポテンシャルエリアへ分散誘導する周遊ルート化を推進するため、</a:t>
            </a:r>
            <a:r>
              <a:rPr lang="ja-JP" altLang="en-US" sz="1600" dirty="0">
                <a:solidFill>
                  <a:prstClr val="black"/>
                </a:solidFill>
                <a:latin typeface="游ゴシック" panose="020F0502020204030204"/>
                <a:ea typeface="游ゴシック" panose="020B0400000000000000" pitchFamily="50" charset="-128"/>
              </a:rPr>
              <a:t>ポテンシャルエリアでの宿泊施設や体験の拠点となる施設</a:t>
            </a:r>
            <a:endParaRPr lang="en-US" altLang="ja-JP" sz="1600" dirty="0">
              <a:solidFill>
                <a:prstClr val="black"/>
              </a:solidFill>
              <a:latin typeface="游ゴシック" panose="020F0502020204030204"/>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等の整備・再生、二次交通の整備等への投資促進、事業者支援、コンサルティング、融資等を強化する。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3" name="テキスト ボックス 22">
            <a:extLst>
              <a:ext uri="{FF2B5EF4-FFF2-40B4-BE49-F238E27FC236}">
                <a16:creationId xmlns:a16="http://schemas.microsoft.com/office/drawing/2014/main" id="{FE34274D-BA12-22F0-74F4-B169207F0E6E}"/>
              </a:ext>
            </a:extLst>
          </p:cNvPr>
          <p:cNvSpPr txBox="1"/>
          <p:nvPr/>
        </p:nvSpPr>
        <p:spPr>
          <a:xfrm>
            <a:off x="311724" y="2809109"/>
            <a:ext cx="11567159" cy="3970318"/>
          </a:xfrm>
          <a:prstGeom prst="rect">
            <a:avLst/>
          </a:prstGeom>
          <a:noFill/>
          <a:ln>
            <a:solidFill>
              <a:schemeClr val="tx1"/>
            </a:solidFill>
            <a:prstDash val="dash"/>
          </a:ln>
        </p:spPr>
        <p:txBody>
          <a:bodyPr wrap="square" rtlCol="0">
            <a:spAutoFit/>
          </a:bodyPr>
          <a:lstStyle/>
          <a:p>
            <a:pPr marL="0" marR="0" lvl="0" indent="0" algn="l" defTabSz="914400" rtl="0" eaLnBrk="1" fontAlgn="auto" latinLnBrk="0" hangingPunct="1">
              <a:lnSpc>
                <a:spcPts val="1400"/>
              </a:lnSpc>
              <a:spcBef>
                <a:spcPts val="400"/>
              </a:spcBef>
              <a:spcAft>
                <a:spcPts val="0"/>
              </a:spcAft>
              <a:buClrTx/>
              <a:buSzTx/>
              <a:buFontTx/>
              <a:buNone/>
              <a:tabLst/>
              <a:defRPr/>
            </a:pPr>
            <a:r>
              <a:rPr kumimoji="1" lang="ja-JP" altLang="en-US" sz="14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a:t>
            </a:r>
            <a:r>
              <a:rPr lang="ja-JP" altLang="en-US" sz="1400" b="1" dirty="0">
                <a:solidFill>
                  <a:srgbClr val="5B9BD5">
                    <a:lumMod val="75000"/>
                  </a:srgbClr>
                </a:solidFill>
                <a:latin typeface="游ゴシック" panose="020F0502020204030204"/>
                <a:ea typeface="游ゴシック" panose="020B0400000000000000" pitchFamily="50" charset="-128"/>
              </a:rPr>
              <a:t>ポテンシャルエリア</a:t>
            </a:r>
            <a:r>
              <a:rPr kumimoji="1" lang="ja-JP" altLang="en-US" sz="14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（重点地区）：プロダクト化やエリア化に取り組んできたエリア</a:t>
            </a:r>
            <a:endParaRPr kumimoji="1" lang="en-US" altLang="ja-JP" sz="14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lang="en-US" altLang="ja-JP" sz="1400" b="1" dirty="0">
              <a:solidFill>
                <a:srgbClr val="5B9BD5">
                  <a:lumMod val="75000"/>
                </a:srgbClr>
              </a:solidFill>
              <a:latin typeface="游ゴシック" panose="020F0502020204030204"/>
              <a:ea typeface="游ゴシック" panose="020B0400000000000000" pitchFamily="50" charset="-128"/>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kumimoji="1" lang="en-US" altLang="ja-JP" sz="14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lang="en-US" altLang="ja-JP" sz="1400" b="1" dirty="0">
              <a:solidFill>
                <a:srgbClr val="5B9BD5">
                  <a:lumMod val="75000"/>
                </a:srgbClr>
              </a:solidFill>
              <a:latin typeface="游ゴシック" panose="020F0502020204030204"/>
              <a:ea typeface="游ゴシック" panose="020B0400000000000000" pitchFamily="50" charset="-128"/>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kumimoji="1" lang="en-US" altLang="ja-JP" sz="14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lang="en-US" altLang="ja-JP" sz="1400" b="1" dirty="0">
              <a:solidFill>
                <a:srgbClr val="5B9BD5">
                  <a:lumMod val="75000"/>
                </a:srgbClr>
              </a:solidFill>
              <a:latin typeface="游ゴシック" panose="020F0502020204030204"/>
              <a:ea typeface="游ゴシック" panose="020B0400000000000000" pitchFamily="50" charset="-128"/>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lang="en-US" altLang="ja-JP" sz="1400" b="1" dirty="0">
              <a:solidFill>
                <a:srgbClr val="5B9BD5">
                  <a:lumMod val="75000"/>
                </a:srgbClr>
              </a:solidFill>
              <a:latin typeface="游ゴシック" panose="020F0502020204030204"/>
              <a:ea typeface="游ゴシック" panose="020B0400000000000000" pitchFamily="50" charset="-128"/>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kumimoji="1" lang="en-US" altLang="ja-JP" sz="14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lang="en-US" altLang="ja-JP" sz="1400" b="1" dirty="0">
              <a:solidFill>
                <a:srgbClr val="5B9BD5">
                  <a:lumMod val="75000"/>
                </a:srgbClr>
              </a:solidFill>
              <a:latin typeface="游ゴシック" panose="020F0502020204030204"/>
              <a:ea typeface="游ゴシック" panose="020B0400000000000000" pitchFamily="50" charset="-128"/>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kumimoji="1" lang="en-US" altLang="ja-JP" sz="14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lang="en-US" altLang="ja-JP" sz="1400" b="1" dirty="0">
              <a:solidFill>
                <a:srgbClr val="5B9BD5">
                  <a:lumMod val="75000"/>
                </a:srgbClr>
              </a:solidFill>
              <a:latin typeface="游ゴシック" panose="020F0502020204030204"/>
              <a:ea typeface="游ゴシック" panose="020B0400000000000000" pitchFamily="50" charset="-128"/>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kumimoji="1" lang="en-US" altLang="ja-JP" sz="14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lang="en-US" altLang="ja-JP" sz="1400" b="1" dirty="0">
              <a:solidFill>
                <a:srgbClr val="5B9BD5">
                  <a:lumMod val="75000"/>
                </a:srgbClr>
              </a:solidFill>
              <a:latin typeface="游ゴシック" panose="020F0502020204030204"/>
              <a:ea typeface="游ゴシック" panose="020B0400000000000000" pitchFamily="50" charset="-128"/>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kumimoji="1" lang="en-US" altLang="ja-JP" sz="14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lang="en-US" altLang="ja-JP" sz="1400" b="1" dirty="0">
              <a:solidFill>
                <a:srgbClr val="5B9BD5">
                  <a:lumMod val="75000"/>
                </a:srgbClr>
              </a:solidFill>
              <a:latin typeface="游ゴシック" panose="020F0502020204030204"/>
              <a:ea typeface="游ゴシック" panose="020B0400000000000000" pitchFamily="50" charset="-128"/>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kumimoji="1" lang="en-US" altLang="ja-JP" sz="14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1400"/>
              </a:lnSpc>
              <a:spcBef>
                <a:spcPts val="400"/>
              </a:spcBef>
              <a:spcAft>
                <a:spcPts val="0"/>
              </a:spcAft>
              <a:buClrTx/>
              <a:buSzTx/>
              <a:buFontTx/>
              <a:buNone/>
              <a:tabLst/>
              <a:defRPr/>
            </a:pPr>
            <a:endParaRPr lang="en-US" altLang="ja-JP" sz="1400" b="1" dirty="0">
              <a:solidFill>
                <a:srgbClr val="5B9BD5">
                  <a:lumMod val="75000"/>
                </a:srgbClr>
              </a:solidFill>
              <a:latin typeface="游ゴシック" panose="020F0502020204030204"/>
              <a:ea typeface="游ゴシック" panose="020B0400000000000000" pitchFamily="50" charset="-128"/>
            </a:endParaRPr>
          </a:p>
        </p:txBody>
      </p:sp>
      <p:sp>
        <p:nvSpPr>
          <p:cNvPr id="27" name="テキスト ボックス 26">
            <a:extLst>
              <a:ext uri="{FF2B5EF4-FFF2-40B4-BE49-F238E27FC236}">
                <a16:creationId xmlns:a16="http://schemas.microsoft.com/office/drawing/2014/main" id="{8F1D9841-2208-A0E3-4F1B-A82D6D5B3D24}"/>
              </a:ext>
            </a:extLst>
          </p:cNvPr>
          <p:cNvSpPr txBox="1"/>
          <p:nvPr/>
        </p:nvSpPr>
        <p:spPr>
          <a:xfrm>
            <a:off x="14623" y="725277"/>
            <a:ext cx="1237508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〇従来の観光拠点からポテンシャルエリア</a:t>
            </a:r>
            <a:r>
              <a:rPr lang="ja-JP" altLang="en-US" sz="1600" dirty="0">
                <a:solidFill>
                  <a:prstClr val="black"/>
                </a:solidFill>
                <a:latin typeface="游ゴシック" panose="020F0502020204030204"/>
                <a:ea typeface="游ゴシック" panose="020B0400000000000000" pitchFamily="50" charset="-128"/>
              </a:rPr>
              <a:t>（重点地区）</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への第２の動線</a:t>
            </a:r>
            <a:r>
              <a:rPr lang="ja-JP" altLang="en-US" sz="1600" dirty="0">
                <a:solidFill>
                  <a:prstClr val="black"/>
                </a:solidFill>
                <a:latin typeface="游ゴシック" panose="020F0502020204030204"/>
                <a:ea typeface="游ゴシック" panose="020B0400000000000000" pitchFamily="50" charset="-128"/>
              </a:rPr>
              <a:t>の形成</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、オフシーズンのコンテンツ提供等による繁閑平準化</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など、地理的、時間的に需要の分散化を</a:t>
            </a:r>
            <a:r>
              <a:rPr lang="ja-JP" altLang="en-US" sz="1600" dirty="0">
                <a:solidFill>
                  <a:prstClr val="black"/>
                </a:solidFill>
                <a:latin typeface="游ゴシック" panose="020F0502020204030204"/>
                <a:ea typeface="游ゴシック" panose="020B0400000000000000" pitchFamily="50" charset="-128"/>
              </a:rPr>
              <a:t>図りつつ、来訪者がストレスなく滞在・周遊できる受入環境整備を推進する。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pic>
        <p:nvPicPr>
          <p:cNvPr id="5" name="図 4">
            <a:extLst>
              <a:ext uri="{FF2B5EF4-FFF2-40B4-BE49-F238E27FC236}">
                <a16:creationId xmlns:a16="http://schemas.microsoft.com/office/drawing/2014/main" id="{003BBBAC-2B20-E304-07BA-EF118F7F7F53}"/>
              </a:ext>
            </a:extLst>
          </p:cNvPr>
          <p:cNvPicPr>
            <a:picLocks noChangeAspect="1"/>
          </p:cNvPicPr>
          <p:nvPr/>
        </p:nvPicPr>
        <p:blipFill>
          <a:blip r:embed="rId3"/>
          <a:srcRect r="17049"/>
          <a:stretch>
            <a:fillRect/>
          </a:stretch>
        </p:blipFill>
        <p:spPr>
          <a:xfrm>
            <a:off x="711200" y="3781410"/>
            <a:ext cx="4551680" cy="2984603"/>
          </a:xfrm>
          <a:prstGeom prst="rect">
            <a:avLst/>
          </a:prstGeom>
        </p:spPr>
      </p:pic>
      <p:sp>
        <p:nvSpPr>
          <p:cNvPr id="7" name="テキスト ボックス 6">
            <a:extLst>
              <a:ext uri="{FF2B5EF4-FFF2-40B4-BE49-F238E27FC236}">
                <a16:creationId xmlns:a16="http://schemas.microsoft.com/office/drawing/2014/main" id="{FE07D795-4CC9-ADF2-2944-5ADB3236C8D4}"/>
              </a:ext>
            </a:extLst>
          </p:cNvPr>
          <p:cNvSpPr txBox="1"/>
          <p:nvPr/>
        </p:nvSpPr>
        <p:spPr>
          <a:xfrm>
            <a:off x="181536" y="3079770"/>
            <a:ext cx="7003647" cy="739241"/>
          </a:xfrm>
          <a:prstGeom prst="rect">
            <a:avLst/>
          </a:prstGeom>
          <a:noFill/>
          <a:ln>
            <a:noFill/>
            <a:prstDash val="dash"/>
          </a:ln>
        </p:spPr>
        <p:txBody>
          <a:bodyPr wrap="square" rtlCol="0">
            <a:spAutoFit/>
          </a:bodyPr>
          <a:lstStyle/>
          <a:p>
            <a:pPr marL="0" marR="0" lvl="0" indent="0" algn="l" defTabSz="914400" rtl="0" eaLnBrk="1" fontAlgn="auto" latinLnBrk="0" hangingPunct="1">
              <a:lnSpc>
                <a:spcPts val="1400"/>
              </a:lnSpc>
              <a:spcBef>
                <a:spcPts val="400"/>
              </a:spcBef>
              <a:spcAft>
                <a:spcPts val="0"/>
              </a:spcAft>
              <a:buClrTx/>
              <a:buSzTx/>
              <a:buFontTx/>
              <a:buNone/>
              <a:tabLst/>
              <a:defRPr/>
            </a:pPr>
            <a:r>
              <a:rPr kumimoji="1" lang="ja-JP" altLang="en-US" sz="14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　</a:t>
            </a: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・瀬戸内ﾌﾞﾗﾝﾄﾞｺｰﾎﾟﾚｰｼｮﾝ（</a:t>
            </a:r>
            <a:r>
              <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SBC)</a:t>
            </a: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によるエリアデベロップメント地域</a:t>
            </a:r>
            <a:endPar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1400"/>
              </a:lnSpc>
              <a:spcBef>
                <a:spcPts val="40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・高付加価値なインバウンド観光地づくり事業（</a:t>
            </a:r>
            <a:r>
              <a:rPr lang="ja-JP" altLang="en-US" sz="1400" dirty="0">
                <a:solidFill>
                  <a:prstClr val="black"/>
                </a:solidFill>
                <a:latin typeface="游ゴシック" panose="020F0502020204030204"/>
                <a:ea typeface="游ゴシック" panose="020B0400000000000000" pitchFamily="50" charset="-128"/>
              </a:rPr>
              <a:t>モデル観光地</a:t>
            </a: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lang="ja-JP" altLang="en-US" sz="1400" dirty="0">
                <a:solidFill>
                  <a:prstClr val="black"/>
                </a:solidFill>
                <a:latin typeface="游ゴシック" panose="020F0502020204030204"/>
                <a:ea typeface="游ゴシック" panose="020B0400000000000000" pitchFamily="50" charset="-128"/>
              </a:rPr>
              <a:t>の</a:t>
            </a:r>
            <a:endPar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1400"/>
              </a:lnSpc>
              <a:spcBef>
                <a:spcPts val="400"/>
              </a:spcBef>
              <a:spcAft>
                <a:spcPts val="0"/>
              </a:spcAft>
              <a:buClrTx/>
              <a:buSzTx/>
              <a:buFontTx/>
              <a:buNone/>
              <a:tabLst/>
              <a:defRPr/>
            </a:pPr>
            <a:r>
              <a:rPr lang="ja-JP" altLang="en-US" sz="1400" dirty="0">
                <a:solidFill>
                  <a:prstClr val="black"/>
                </a:solidFill>
                <a:latin typeface="游ゴシック" panose="020F0502020204030204"/>
                <a:ea typeface="游ゴシック" panose="020B0400000000000000" pitchFamily="50" charset="-128"/>
              </a:rPr>
              <a:t>　　</a:t>
            </a: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高付加価値観光地コンテンツ選定</a:t>
            </a:r>
            <a:r>
              <a:rPr lang="ja-JP" altLang="en-US" sz="1400" dirty="0">
                <a:solidFill>
                  <a:prstClr val="black"/>
                </a:solidFill>
                <a:latin typeface="游ゴシック" panose="020F0502020204030204"/>
                <a:ea typeface="游ゴシック" panose="020B0400000000000000" pitchFamily="50" charset="-128"/>
              </a:rPr>
              <a:t>エリア</a:t>
            </a:r>
            <a:endPar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9" name="テキスト ボックス 8">
            <a:extLst>
              <a:ext uri="{FF2B5EF4-FFF2-40B4-BE49-F238E27FC236}">
                <a16:creationId xmlns:a16="http://schemas.microsoft.com/office/drawing/2014/main" id="{6508BEAA-3E7C-4F2F-2B37-F1DC0FB6C504}"/>
              </a:ext>
            </a:extLst>
          </p:cNvPr>
          <p:cNvSpPr txBox="1"/>
          <p:nvPr/>
        </p:nvSpPr>
        <p:spPr>
          <a:xfrm>
            <a:off x="5969364" y="3081553"/>
            <a:ext cx="5590901" cy="508409"/>
          </a:xfrm>
          <a:prstGeom prst="rect">
            <a:avLst/>
          </a:prstGeom>
          <a:noFill/>
          <a:ln>
            <a:noFill/>
            <a:prstDash val="dash"/>
          </a:ln>
        </p:spPr>
        <p:txBody>
          <a:bodyPr wrap="square" rtlCol="0">
            <a:spAutoFit/>
          </a:bodyPr>
          <a:lstStyle/>
          <a:p>
            <a:pPr marL="0" marR="0" lvl="0" indent="0" algn="l" defTabSz="914400" rtl="0" eaLnBrk="1" fontAlgn="auto" latinLnBrk="0" hangingPunct="1">
              <a:lnSpc>
                <a:spcPts val="1400"/>
              </a:lnSpc>
              <a:spcBef>
                <a:spcPts val="400"/>
              </a:spcBef>
              <a:spcAft>
                <a:spcPts val="0"/>
              </a:spcAft>
              <a:buClrTx/>
              <a:buSzTx/>
              <a:buFontTx/>
              <a:buNone/>
              <a:tabLst/>
              <a:defRPr/>
            </a:pPr>
            <a:r>
              <a:rPr kumimoji="1" lang="ja-JP" altLang="en-US" sz="1400" b="1" i="0" u="none" strike="noStrike" kern="1200" cap="none" spc="0" normalizeH="0" baseline="0" noProof="0" dirty="0">
                <a:ln>
                  <a:noFill/>
                </a:ln>
                <a:solidFill>
                  <a:srgbClr val="5B9BD5">
                    <a:lumMod val="75000"/>
                  </a:srgbClr>
                </a:solidFill>
                <a:effectLst/>
                <a:uLnTx/>
                <a:uFillTx/>
                <a:latin typeface="游ゴシック" panose="020F0502020204030204"/>
                <a:ea typeface="游ゴシック" panose="020B0400000000000000" pitchFamily="50" charset="-128"/>
                <a:cs typeface="+mn-cs"/>
              </a:rPr>
              <a:t>　</a:t>
            </a: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・せとうちエリアにおけるラグジュアリーホテル需給推計調査</a:t>
            </a:r>
            <a:endPar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1400"/>
              </a:lnSpc>
              <a:spcBef>
                <a:spcPts val="400"/>
              </a:spcBef>
              <a:spcAft>
                <a:spcPts val="0"/>
              </a:spcAft>
              <a:buClrTx/>
              <a:buSzTx/>
              <a:buFontTx/>
              <a:buNone/>
              <a:tabLst/>
              <a:defRPr/>
            </a:pPr>
            <a:r>
              <a:rPr lang="ja-JP" altLang="en-US" sz="1400" dirty="0">
                <a:solidFill>
                  <a:prstClr val="black"/>
                </a:solidFill>
                <a:latin typeface="游ゴシック" panose="020F0502020204030204"/>
                <a:ea typeface="游ゴシック" panose="020B0400000000000000" pitchFamily="50" charset="-128"/>
              </a:rPr>
              <a:t>　　　</a:t>
            </a:r>
            <a:r>
              <a:rPr lang="en-US" altLang="ja-JP" sz="1400" dirty="0">
                <a:solidFill>
                  <a:prstClr val="black"/>
                </a:solidFill>
                <a:latin typeface="游ゴシック" panose="020F0502020204030204"/>
                <a:ea typeface="游ゴシック" panose="020B0400000000000000" pitchFamily="50" charset="-128"/>
              </a:rPr>
              <a:t>(2025)</a:t>
            </a:r>
            <a:r>
              <a:rPr lang="ja-JP" altLang="en-US" sz="1400" dirty="0">
                <a:solidFill>
                  <a:prstClr val="black"/>
                </a:solidFill>
                <a:latin typeface="游ゴシック" panose="020F0502020204030204"/>
                <a:ea typeface="游ゴシック" panose="020B0400000000000000" pitchFamily="50" charset="-128"/>
              </a:rPr>
              <a:t>・</a:t>
            </a: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需給バランスから見たホテル開発注力エリア：</a:t>
            </a:r>
            <a:endPar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pic>
        <p:nvPicPr>
          <p:cNvPr id="11" name="図 10">
            <a:extLst>
              <a:ext uri="{FF2B5EF4-FFF2-40B4-BE49-F238E27FC236}">
                <a16:creationId xmlns:a16="http://schemas.microsoft.com/office/drawing/2014/main" id="{215C71C7-98E8-B631-A056-832DD7CC395D}"/>
              </a:ext>
            </a:extLst>
          </p:cNvPr>
          <p:cNvPicPr>
            <a:picLocks noChangeAspect="1"/>
          </p:cNvPicPr>
          <p:nvPr/>
        </p:nvPicPr>
        <p:blipFill>
          <a:blip r:embed="rId3"/>
          <a:srcRect l="83655" t="7516" b="58324"/>
          <a:stretch>
            <a:fillRect/>
          </a:stretch>
        </p:blipFill>
        <p:spPr>
          <a:xfrm>
            <a:off x="5128689" y="4824700"/>
            <a:ext cx="1044110" cy="1532872"/>
          </a:xfrm>
          <a:prstGeom prst="rect">
            <a:avLst/>
          </a:prstGeom>
        </p:spPr>
      </p:pic>
      <p:pic>
        <p:nvPicPr>
          <p:cNvPr id="53" name="図 52">
            <a:extLst>
              <a:ext uri="{FF2B5EF4-FFF2-40B4-BE49-F238E27FC236}">
                <a16:creationId xmlns:a16="http://schemas.microsoft.com/office/drawing/2014/main" id="{481D341F-BF99-AD0C-9167-DCF183B9165C}"/>
              </a:ext>
            </a:extLst>
          </p:cNvPr>
          <p:cNvPicPr>
            <a:picLocks noChangeAspect="1"/>
          </p:cNvPicPr>
          <p:nvPr/>
        </p:nvPicPr>
        <p:blipFill>
          <a:blip r:embed="rId4"/>
          <a:stretch>
            <a:fillRect/>
          </a:stretch>
        </p:blipFill>
        <p:spPr>
          <a:xfrm>
            <a:off x="6612710" y="3596569"/>
            <a:ext cx="4551680" cy="3030789"/>
          </a:xfrm>
          <a:prstGeom prst="rect">
            <a:avLst/>
          </a:prstGeom>
        </p:spPr>
      </p:pic>
      <p:sp>
        <p:nvSpPr>
          <p:cNvPr id="6" name="テキスト ボックス 5">
            <a:extLst>
              <a:ext uri="{FF2B5EF4-FFF2-40B4-BE49-F238E27FC236}">
                <a16:creationId xmlns:a16="http://schemas.microsoft.com/office/drawing/2014/main" id="{B16A7F12-E40E-0EB1-975B-5117ACDFB2CB}"/>
              </a:ext>
            </a:extLst>
          </p:cNvPr>
          <p:cNvSpPr txBox="1"/>
          <p:nvPr/>
        </p:nvSpPr>
        <p:spPr>
          <a:xfrm>
            <a:off x="189234" y="2224334"/>
            <a:ext cx="11813531" cy="584775"/>
          </a:xfrm>
          <a:prstGeom prst="rect">
            <a:avLst/>
          </a:prstGeom>
          <a:noFill/>
        </p:spPr>
        <p:txBody>
          <a:bodyPr wrap="square">
            <a:spAutoFit/>
          </a:bodyPr>
          <a:lstStyle/>
          <a:p>
            <a:r>
              <a:rPr lang="ja-JP" altLang="en-US" sz="1600" dirty="0">
                <a:latin typeface="+mn-ea"/>
              </a:rPr>
              <a:t>〇</a:t>
            </a:r>
            <a:r>
              <a:rPr kumimoji="1" lang="ja-JP" altLang="en-US" sz="1600" dirty="0">
                <a:latin typeface="+mn-ea"/>
              </a:rPr>
              <a:t>伝統的建築物や歴史的町屋等を活用した宿泊施設やオーベルジュの開発、ラグジュアリーホテルの誘致など上質な宿泊施設・</a:t>
            </a:r>
            <a:endParaRPr kumimoji="1" lang="en-US" altLang="ja-JP" sz="1600" dirty="0">
              <a:latin typeface="+mn-ea"/>
            </a:endParaRPr>
          </a:p>
          <a:p>
            <a:r>
              <a:rPr lang="ja-JP" altLang="en-US" sz="1600" dirty="0">
                <a:latin typeface="+mn-ea"/>
              </a:rPr>
              <a:t>　</a:t>
            </a:r>
            <a:r>
              <a:rPr kumimoji="1" lang="ja-JP" altLang="en-US" sz="1600" dirty="0">
                <a:latin typeface="+mn-ea"/>
              </a:rPr>
              <a:t>古民家利活用の促進</a:t>
            </a:r>
            <a:r>
              <a:rPr lang="ja-JP" altLang="en-US" sz="1600" dirty="0">
                <a:latin typeface="+mn-ea"/>
              </a:rPr>
              <a:t>など、</a:t>
            </a:r>
            <a:r>
              <a:rPr kumimoji="1" lang="ja-JP" altLang="en-US" sz="1600" dirty="0">
                <a:latin typeface="+mn-ea"/>
              </a:rPr>
              <a:t>宿泊・滞在環境の高付加価値化を図る。</a:t>
            </a:r>
            <a:endParaRPr kumimoji="1" lang="en-US" altLang="ja-JP" sz="1600" dirty="0">
              <a:latin typeface="+mn-ea"/>
            </a:endParaRPr>
          </a:p>
        </p:txBody>
      </p:sp>
    </p:spTree>
    <p:extLst>
      <p:ext uri="{BB962C8B-B14F-4D97-AF65-F5344CB8AC3E}">
        <p14:creationId xmlns:p14="http://schemas.microsoft.com/office/powerpoint/2010/main" val="1599018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6B0DD-6ACD-8E53-1AA6-970C956F17E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F950372-1067-6813-9CFD-E2419C235C21}"/>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４ー１　地域分散誘客・繁閑平準化</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2BE8A7C6-3CC2-9F7B-1E6B-5C7125DB4AE0}"/>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4" name="テキスト ボックス 13">
            <a:extLst>
              <a:ext uri="{FF2B5EF4-FFF2-40B4-BE49-F238E27FC236}">
                <a16:creationId xmlns:a16="http://schemas.microsoft.com/office/drawing/2014/main" id="{FB4228D7-F023-7711-0F2F-63C7152A2778}"/>
              </a:ext>
            </a:extLst>
          </p:cNvPr>
          <p:cNvSpPr txBox="1"/>
          <p:nvPr/>
        </p:nvSpPr>
        <p:spPr>
          <a:xfrm>
            <a:off x="255853" y="792512"/>
            <a:ext cx="5400000" cy="338554"/>
          </a:xfrm>
          <a:prstGeom prst="rect">
            <a:avLst/>
          </a:prstGeom>
          <a:solidFill>
            <a:srgbClr val="FF9999"/>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２　オフシーズンの需要創出</a:t>
            </a:r>
          </a:p>
        </p:txBody>
      </p:sp>
      <p:sp>
        <p:nvSpPr>
          <p:cNvPr id="15" name="テキスト ボックス 14">
            <a:extLst>
              <a:ext uri="{FF2B5EF4-FFF2-40B4-BE49-F238E27FC236}">
                <a16:creationId xmlns:a16="http://schemas.microsoft.com/office/drawing/2014/main" id="{D3A91302-976F-622F-7CBA-B471FACD5F72}"/>
              </a:ext>
            </a:extLst>
          </p:cNvPr>
          <p:cNvSpPr txBox="1"/>
          <p:nvPr/>
        </p:nvSpPr>
        <p:spPr>
          <a:xfrm>
            <a:off x="232900" y="1799989"/>
            <a:ext cx="5422953" cy="338554"/>
          </a:xfrm>
          <a:prstGeom prst="rect">
            <a:avLst/>
          </a:prstGeom>
          <a:solidFill>
            <a:srgbClr val="FF9999"/>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３　閑散期や平日・夜間の稼働底上げ</a:t>
            </a:r>
          </a:p>
        </p:txBody>
      </p:sp>
      <p:sp>
        <p:nvSpPr>
          <p:cNvPr id="17" name="テキスト ボックス 16">
            <a:extLst>
              <a:ext uri="{FF2B5EF4-FFF2-40B4-BE49-F238E27FC236}">
                <a16:creationId xmlns:a16="http://schemas.microsoft.com/office/drawing/2014/main" id="{80CEB8BB-0C67-077E-F910-2EFBFDE4A1F7}"/>
              </a:ext>
            </a:extLst>
          </p:cNvPr>
          <p:cNvSpPr txBox="1"/>
          <p:nvPr/>
        </p:nvSpPr>
        <p:spPr>
          <a:xfrm>
            <a:off x="255852" y="1167545"/>
            <a:ext cx="622627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〇オフシーズン（冬季・酷暑期）でも高い満足度を提供する。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（例）「屋内型プレミアム体験プログラム」を開発など</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9" name="テキスト ボックス 18">
            <a:extLst>
              <a:ext uri="{FF2B5EF4-FFF2-40B4-BE49-F238E27FC236}">
                <a16:creationId xmlns:a16="http://schemas.microsoft.com/office/drawing/2014/main" id="{95B19F7E-C27E-6995-FF96-0A0D3DAF0EE7}"/>
              </a:ext>
            </a:extLst>
          </p:cNvPr>
          <p:cNvSpPr txBox="1"/>
          <p:nvPr/>
        </p:nvSpPr>
        <p:spPr>
          <a:xfrm>
            <a:off x="255852" y="2131204"/>
            <a:ext cx="6870123"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〇夕刻・</a:t>
            </a:r>
            <a:r>
              <a:rPr lang="ja-JP" altLang="en-US" sz="1600" dirty="0">
                <a:solidFill>
                  <a:prstClr val="black"/>
                </a:solidFill>
                <a:latin typeface="游ゴシック" panose="020F0502020204030204"/>
                <a:ea typeface="游ゴシック" panose="020B0400000000000000" pitchFamily="50" charset="-128"/>
              </a:rPr>
              <a:t>夜間</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ライトアップやナイトクルーズ、食体験イベントなど</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のナイトタイムコンテンツの造成し、夜間の消費機会を創出する。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〇繁閑で発信量に差をつけるなど稼働を促す誘客策（</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SNS</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発信での</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工夫等）を実施する。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4" name="テキスト ボックス 23">
            <a:extLst>
              <a:ext uri="{FF2B5EF4-FFF2-40B4-BE49-F238E27FC236}">
                <a16:creationId xmlns:a16="http://schemas.microsoft.com/office/drawing/2014/main" id="{E92773B9-0F63-0D0C-A670-65413A1EDA70}"/>
              </a:ext>
            </a:extLst>
          </p:cNvPr>
          <p:cNvSpPr txBox="1"/>
          <p:nvPr/>
        </p:nvSpPr>
        <p:spPr>
          <a:xfrm>
            <a:off x="7317495" y="722972"/>
            <a:ext cx="494043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せとうちエリア（欧米豪５か国）月別来訪者数（</a:t>
            </a:r>
            <a:r>
              <a:rPr kumimoji="1" lang="en-US" altLang="ja-JP" sz="12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2025</a:t>
            </a:r>
            <a:r>
              <a:rPr kumimoji="1" lang="ja-JP" altLang="en-US" sz="12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年）</a:t>
            </a:r>
          </a:p>
        </p:txBody>
      </p:sp>
      <p:grpSp>
        <p:nvGrpSpPr>
          <p:cNvPr id="20" name="グループ化 19">
            <a:extLst>
              <a:ext uri="{FF2B5EF4-FFF2-40B4-BE49-F238E27FC236}">
                <a16:creationId xmlns:a16="http://schemas.microsoft.com/office/drawing/2014/main" id="{B88AAE27-19B0-BBAB-C3A4-E8D3C9A7283D}"/>
              </a:ext>
            </a:extLst>
          </p:cNvPr>
          <p:cNvGrpSpPr/>
          <p:nvPr/>
        </p:nvGrpSpPr>
        <p:grpSpPr>
          <a:xfrm>
            <a:off x="6827520" y="928662"/>
            <a:ext cx="4834345" cy="2495655"/>
            <a:chOff x="6575041" y="3613557"/>
            <a:chExt cx="5249048" cy="2837668"/>
          </a:xfrm>
        </p:grpSpPr>
        <p:pic>
          <p:nvPicPr>
            <p:cNvPr id="21" name="図 20">
              <a:extLst>
                <a:ext uri="{FF2B5EF4-FFF2-40B4-BE49-F238E27FC236}">
                  <a16:creationId xmlns:a16="http://schemas.microsoft.com/office/drawing/2014/main" id="{7BB9AD0D-D531-0E04-B232-9F0E6CF69E88}"/>
                </a:ext>
              </a:extLst>
            </p:cNvPr>
            <p:cNvPicPr>
              <a:picLocks noChangeAspect="1"/>
            </p:cNvPicPr>
            <p:nvPr/>
          </p:nvPicPr>
          <p:blipFill>
            <a:blip r:embed="rId3"/>
            <a:stretch>
              <a:fillRect/>
            </a:stretch>
          </p:blipFill>
          <p:spPr>
            <a:xfrm>
              <a:off x="6575041" y="3613557"/>
              <a:ext cx="5249048" cy="2837668"/>
            </a:xfrm>
            <a:prstGeom prst="rect">
              <a:avLst/>
            </a:prstGeom>
          </p:spPr>
        </p:pic>
        <p:sp>
          <p:nvSpPr>
            <p:cNvPr id="25" name="楕円 24">
              <a:extLst>
                <a:ext uri="{FF2B5EF4-FFF2-40B4-BE49-F238E27FC236}">
                  <a16:creationId xmlns:a16="http://schemas.microsoft.com/office/drawing/2014/main" id="{C34637A1-749C-1B18-85F9-BCC78CFAC68B}"/>
                </a:ext>
              </a:extLst>
            </p:cNvPr>
            <p:cNvSpPr/>
            <p:nvPr/>
          </p:nvSpPr>
          <p:spPr>
            <a:xfrm>
              <a:off x="9667252" y="4837947"/>
              <a:ext cx="595436" cy="31089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6" name="楕円 25">
              <a:extLst>
                <a:ext uri="{FF2B5EF4-FFF2-40B4-BE49-F238E27FC236}">
                  <a16:creationId xmlns:a16="http://schemas.microsoft.com/office/drawing/2014/main" id="{4E89B4B0-D95A-0BE2-2881-BDAA35B6137D}"/>
                </a:ext>
              </a:extLst>
            </p:cNvPr>
            <p:cNvSpPr/>
            <p:nvPr/>
          </p:nvSpPr>
          <p:spPr>
            <a:xfrm>
              <a:off x="7356044" y="4773242"/>
              <a:ext cx="749808" cy="31089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grpSp>
      <p:sp>
        <p:nvSpPr>
          <p:cNvPr id="6" name="テキスト ボックス 5">
            <a:extLst>
              <a:ext uri="{FF2B5EF4-FFF2-40B4-BE49-F238E27FC236}">
                <a16:creationId xmlns:a16="http://schemas.microsoft.com/office/drawing/2014/main" id="{B0859452-59E3-A3C6-7258-64F7B45E60AE}"/>
              </a:ext>
            </a:extLst>
          </p:cNvPr>
          <p:cNvSpPr txBox="1"/>
          <p:nvPr/>
        </p:nvSpPr>
        <p:spPr>
          <a:xfrm>
            <a:off x="6893" y="3569834"/>
            <a:ext cx="1211398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　</a:t>
            </a: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〇来訪者の周遊環境を整えるため、せとうちエリア内の移動のシームレス化を図る二次交通ネットワークを拡充する。</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・鉄道、バス、フェリー、シェアサイクル等の共通</a:t>
            </a:r>
            <a:r>
              <a:rPr kumimoji="1" lang="en-US" altLang="ja-JP" sz="1600" b="0" i="0" u="none" strike="noStrike" kern="1200" cap="none" spc="0" normalizeH="0" baseline="0" noProof="0" dirty="0" err="1">
                <a:ln>
                  <a:noFill/>
                </a:ln>
                <a:solidFill>
                  <a:prstClr val="black"/>
                </a:solidFill>
                <a:effectLst/>
                <a:uLnTx/>
                <a:uFillTx/>
                <a:latin typeface="游ゴシック" panose="020B0400000000000000" pitchFamily="50" charset="-128"/>
                <a:ea typeface="游ゴシック" panose="020B0400000000000000" pitchFamily="50" charset="-128"/>
                <a:cs typeface="+mn-cs"/>
              </a:rPr>
              <a:t>MaaS</a:t>
            </a: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やデジタル周遊パスなどの周遊基盤を構築・運用する。　　　　　　　　　　　　　</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・主要駅や港湾から観光地へのアクセスの連携し、ラストワンマイルの交通を強化する。</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・せとうちの島・地域資源をつなぐ小型高速船やチャータークルーズなど海へのアクセス強化とクルーズ拠点を整備する。</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・将来の空飛ぶクルマ利用を見据え、観光での活用が可能なヘリポートを整備する。</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11" name="テキスト ボックス 10">
            <a:extLst>
              <a:ext uri="{FF2B5EF4-FFF2-40B4-BE49-F238E27FC236}">
                <a16:creationId xmlns:a16="http://schemas.microsoft.com/office/drawing/2014/main" id="{E0BD4C0C-D48D-C87A-E158-11E2EB763037}"/>
              </a:ext>
            </a:extLst>
          </p:cNvPr>
          <p:cNvSpPr txBox="1"/>
          <p:nvPr/>
        </p:nvSpPr>
        <p:spPr>
          <a:xfrm>
            <a:off x="39005" y="5219094"/>
            <a:ext cx="12113989"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　</a:t>
            </a: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〇来訪者の滞在利便性と混在回避を図るため、多言語表記の統一、ピクトグラムの導入、二次元コードを活用した情報発信など</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a:t>
            </a: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の普及を図る。</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〇オウンドメディア等を活用し、旅前・旅中におけるシームレスなデジタル案内機能を整備する。</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〇年齢、障害の有無、文化・宗教的背景にかかわらず、すべての来訪者が安心して過ごせる環境を整える。</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・段差解消、多機能トイレの整備、障がい者向け案内の拡充など、観光拠点、交通施設のバリアフリー化を推進する。</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　　・多様な食文化・生活習慣（ベジタリアン、ヴィーガン、ハラール等）に対応した飲食店、宿泊施設の受入態勢の普及する。</a:t>
            </a:r>
            <a:endParaRPr kumimoji="1" lang="en-US" altLang="ja-JP" sz="16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13" name="テキスト ボックス 12">
            <a:extLst>
              <a:ext uri="{FF2B5EF4-FFF2-40B4-BE49-F238E27FC236}">
                <a16:creationId xmlns:a16="http://schemas.microsoft.com/office/drawing/2014/main" id="{EDFA3392-3437-7F7E-F496-8731018913E2}"/>
              </a:ext>
            </a:extLst>
          </p:cNvPr>
          <p:cNvSpPr txBox="1"/>
          <p:nvPr/>
        </p:nvSpPr>
        <p:spPr>
          <a:xfrm>
            <a:off x="232899" y="3201082"/>
            <a:ext cx="5422953" cy="338554"/>
          </a:xfrm>
          <a:prstGeom prst="rect">
            <a:avLst/>
          </a:prstGeom>
          <a:solidFill>
            <a:srgbClr val="FF9999"/>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４　二次交通ネットワークの拡充</a:t>
            </a:r>
          </a:p>
        </p:txBody>
      </p:sp>
      <p:sp>
        <p:nvSpPr>
          <p:cNvPr id="18" name="テキスト ボックス 17">
            <a:extLst>
              <a:ext uri="{FF2B5EF4-FFF2-40B4-BE49-F238E27FC236}">
                <a16:creationId xmlns:a16="http://schemas.microsoft.com/office/drawing/2014/main" id="{C4E96986-EFCE-F030-3AC3-48A66AA76D18}"/>
              </a:ext>
            </a:extLst>
          </p:cNvPr>
          <p:cNvSpPr txBox="1"/>
          <p:nvPr/>
        </p:nvSpPr>
        <p:spPr>
          <a:xfrm>
            <a:off x="197526" y="4899586"/>
            <a:ext cx="5422953" cy="338554"/>
          </a:xfrm>
          <a:prstGeom prst="rect">
            <a:avLst/>
          </a:prstGeom>
          <a:solidFill>
            <a:srgbClr val="FF9999"/>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５　ユニバーサルデザイン・多様性への対応</a:t>
            </a:r>
          </a:p>
        </p:txBody>
      </p:sp>
      <p:sp>
        <p:nvSpPr>
          <p:cNvPr id="22" name="テキスト ボックス 21">
            <a:extLst>
              <a:ext uri="{FF2B5EF4-FFF2-40B4-BE49-F238E27FC236}">
                <a16:creationId xmlns:a16="http://schemas.microsoft.com/office/drawing/2014/main" id="{5C125228-EC9C-B1AC-8967-ED0F3CC0AD82}"/>
              </a:ext>
            </a:extLst>
          </p:cNvPr>
          <p:cNvSpPr txBox="1"/>
          <p:nvPr/>
        </p:nvSpPr>
        <p:spPr>
          <a:xfrm>
            <a:off x="9024255" y="3346187"/>
            <a:ext cx="3604533"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出典：日本政府観光局（</a:t>
            </a:r>
            <a:r>
              <a:rPr kumimoji="1" lang="en-US" altLang="ja-JP"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JNTO)</a:t>
            </a:r>
            <a:r>
              <a:rPr kumimoji="1" lang="ja-JP" altLang="en-US" sz="105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「日本の観光統計」</a:t>
            </a:r>
          </a:p>
        </p:txBody>
      </p:sp>
    </p:spTree>
    <p:extLst>
      <p:ext uri="{BB962C8B-B14F-4D97-AF65-F5344CB8AC3E}">
        <p14:creationId xmlns:p14="http://schemas.microsoft.com/office/powerpoint/2010/main" val="371506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A2C9B-6586-A322-CDB5-D917598AEC9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65C310B-CF52-FF7A-47AD-5A3CB87249E0}"/>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４－２　　せとうちクルーズ戦略に基づく取組の推進</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A309A4E5-C9A2-C8AD-1E3F-A4BD62FE2475}"/>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6" name="テキスト ボックス 5">
            <a:extLst>
              <a:ext uri="{FF2B5EF4-FFF2-40B4-BE49-F238E27FC236}">
                <a16:creationId xmlns:a16="http://schemas.microsoft.com/office/drawing/2014/main" id="{A8C134B6-FCC9-DE9E-2837-0025D213F201}"/>
              </a:ext>
            </a:extLst>
          </p:cNvPr>
          <p:cNvSpPr txBox="1"/>
          <p:nvPr/>
        </p:nvSpPr>
        <p:spPr>
          <a:xfrm>
            <a:off x="182880" y="765912"/>
            <a:ext cx="1219200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〇せとうち島しょ部への周遊を促進するため、</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多様なクルーズ商品・島体験の開発、港湾・マリーナや事業者間のネットワーク</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形成、</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スーパーヨット（</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SY</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エコシステムの拡大を一体的に推進</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「せとうちインランドシークルーズ」を核に、</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せとうち</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ならではの体験価値を束ね、国内外から選ばれるクルーズ・ディスティ</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ネーションを形成する。</a:t>
            </a:r>
            <a:endPar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pic>
        <p:nvPicPr>
          <p:cNvPr id="7" name="図 6">
            <a:extLst>
              <a:ext uri="{FF2B5EF4-FFF2-40B4-BE49-F238E27FC236}">
                <a16:creationId xmlns:a16="http://schemas.microsoft.com/office/drawing/2014/main" id="{360916AF-1A4F-22BF-EFDC-36BCBF64AEE2}"/>
              </a:ext>
            </a:extLst>
          </p:cNvPr>
          <p:cNvPicPr>
            <a:picLocks noChangeAspect="1"/>
          </p:cNvPicPr>
          <p:nvPr/>
        </p:nvPicPr>
        <p:blipFill>
          <a:blip r:embed="rId3"/>
          <a:stretch>
            <a:fillRect/>
          </a:stretch>
        </p:blipFill>
        <p:spPr>
          <a:xfrm>
            <a:off x="1021393" y="1759838"/>
            <a:ext cx="9813380" cy="4881528"/>
          </a:xfrm>
          <a:prstGeom prst="rect">
            <a:avLst/>
          </a:prstGeom>
        </p:spPr>
      </p:pic>
    </p:spTree>
    <p:extLst>
      <p:ext uri="{BB962C8B-B14F-4D97-AF65-F5344CB8AC3E}">
        <p14:creationId xmlns:p14="http://schemas.microsoft.com/office/powerpoint/2010/main" val="3858659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75B4F-75F0-F806-2615-5F26131C0DD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6058F01-5409-C97D-8E67-64B3B47D785A}"/>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４－２　　せとうちクルーズ戦略に基づく取組の推進</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EBD006DC-1F18-CDAC-BB42-A6382295B441}"/>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2AF4C7A9-5343-2B35-0CDD-916EF70382FE}"/>
              </a:ext>
            </a:extLst>
          </p:cNvPr>
          <p:cNvSpPr txBox="1"/>
          <p:nvPr/>
        </p:nvSpPr>
        <p:spPr>
          <a:xfrm>
            <a:off x="154683" y="869752"/>
            <a:ext cx="5400000" cy="338554"/>
          </a:xfrm>
          <a:prstGeom prst="rect">
            <a:avLst/>
          </a:prstGeom>
          <a:solidFill>
            <a:srgbClr val="FF9999"/>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１　クルーズ商品の開発・造成及びクルーズ開発支援　</a:t>
            </a:r>
          </a:p>
        </p:txBody>
      </p:sp>
      <p:sp>
        <p:nvSpPr>
          <p:cNvPr id="8" name="テキスト ボックス 7">
            <a:extLst>
              <a:ext uri="{FF2B5EF4-FFF2-40B4-BE49-F238E27FC236}">
                <a16:creationId xmlns:a16="http://schemas.microsoft.com/office/drawing/2014/main" id="{90051940-BDD8-69AE-3911-2DD85742868B}"/>
              </a:ext>
            </a:extLst>
          </p:cNvPr>
          <p:cNvSpPr txBox="1"/>
          <p:nvPr/>
        </p:nvSpPr>
        <p:spPr>
          <a:xfrm>
            <a:off x="154683" y="2091141"/>
            <a:ext cx="5400000" cy="338554"/>
          </a:xfrm>
          <a:prstGeom prst="rect">
            <a:avLst/>
          </a:prstGeom>
          <a:solidFill>
            <a:srgbClr val="FF9999"/>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２　クルーズネットワークの形成</a:t>
            </a:r>
          </a:p>
        </p:txBody>
      </p:sp>
      <p:sp>
        <p:nvSpPr>
          <p:cNvPr id="10" name="テキスト ボックス 9">
            <a:extLst>
              <a:ext uri="{FF2B5EF4-FFF2-40B4-BE49-F238E27FC236}">
                <a16:creationId xmlns:a16="http://schemas.microsoft.com/office/drawing/2014/main" id="{70D983CC-56A0-770F-2785-47742290423D}"/>
              </a:ext>
            </a:extLst>
          </p:cNvPr>
          <p:cNvSpPr txBox="1"/>
          <p:nvPr/>
        </p:nvSpPr>
        <p:spPr>
          <a:xfrm>
            <a:off x="154683" y="3981530"/>
            <a:ext cx="5400000" cy="338554"/>
          </a:xfrm>
          <a:prstGeom prst="rect">
            <a:avLst/>
          </a:prstGeom>
          <a:solidFill>
            <a:srgbClr val="FF9999"/>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３　</a:t>
            </a:r>
            <a:r>
              <a:rPr lang="ja-JP" altLang="en-US" sz="1600" b="1" dirty="0">
                <a:solidFill>
                  <a:prstClr val="white"/>
                </a:solidFill>
                <a:latin typeface="BIZ UDゴシック" panose="020B0400000000000000" pitchFamily="49" charset="-128"/>
                <a:ea typeface="BIZ UDゴシック" panose="020B0400000000000000" pitchFamily="49" charset="-128"/>
              </a:rPr>
              <a:t>スーパ</a:t>
            </a: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ーヨット（</a:t>
            </a:r>
            <a:r>
              <a:rPr kumimoji="1" lang="en-US" altLang="ja-JP"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SY</a:t>
            </a: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）エコシステムの拡大</a:t>
            </a:r>
          </a:p>
        </p:txBody>
      </p:sp>
      <p:sp>
        <p:nvSpPr>
          <p:cNvPr id="12" name="テキスト ボックス 11">
            <a:extLst>
              <a:ext uri="{FF2B5EF4-FFF2-40B4-BE49-F238E27FC236}">
                <a16:creationId xmlns:a16="http://schemas.microsoft.com/office/drawing/2014/main" id="{FC0C1916-8540-F773-413C-9E2093263D74}"/>
              </a:ext>
            </a:extLst>
          </p:cNvPr>
          <p:cNvSpPr txBox="1"/>
          <p:nvPr/>
        </p:nvSpPr>
        <p:spPr>
          <a:xfrm>
            <a:off x="154683" y="5212199"/>
            <a:ext cx="5400000" cy="338554"/>
          </a:xfrm>
          <a:prstGeom prst="rect">
            <a:avLst/>
          </a:prstGeom>
          <a:solidFill>
            <a:srgbClr val="FF9999"/>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４　ブランド・マーケティング強化</a:t>
            </a:r>
          </a:p>
        </p:txBody>
      </p:sp>
      <p:sp>
        <p:nvSpPr>
          <p:cNvPr id="14" name="テキスト ボックス 13">
            <a:extLst>
              <a:ext uri="{FF2B5EF4-FFF2-40B4-BE49-F238E27FC236}">
                <a16:creationId xmlns:a16="http://schemas.microsoft.com/office/drawing/2014/main" id="{8AB2E201-C0FC-FDAA-BB44-F7C002D9152A}"/>
              </a:ext>
            </a:extLst>
          </p:cNvPr>
          <p:cNvSpPr txBox="1"/>
          <p:nvPr/>
        </p:nvSpPr>
        <p:spPr>
          <a:xfrm>
            <a:off x="204210" y="2479849"/>
            <a:ext cx="11935717"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〇せとうちエリアを広域に巡るクルーズネットワークを形成するため、</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瀬戸内の港湾・マリーナについて、船舶の規模や地域</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特性に応じた役割・必要機能を整理し、自治体・港湾管理者・地域事業者等との連携を通じて、受入環境の整備・高度化を</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促進</a:t>
            </a:r>
            <a:r>
              <a:rPr lang="ja-JP" altLang="en-US" sz="1600" dirty="0">
                <a:solidFill>
                  <a:prstClr val="black"/>
                </a:solidFill>
                <a:latin typeface="游ゴシック" panose="020F0502020204030204"/>
                <a:ea typeface="游ゴシック" panose="020B0400000000000000" pitchFamily="50" charset="-128"/>
              </a:rPr>
              <a:t>し、</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各拠点を有機的に</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結ぶ。</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クルーズ事業者や地域事業者とのネットワークを形成</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する</a:t>
            </a:r>
            <a:r>
              <a:rPr lang="ja-JP" altLang="en-US" sz="1600" dirty="0">
                <a:solidFill>
                  <a:prstClr val="black"/>
                </a:solidFill>
                <a:latin typeface="游ゴシック" panose="020F0502020204030204"/>
                <a:ea typeface="游ゴシック" panose="020B0400000000000000" pitchFamily="50" charset="-128"/>
              </a:rPr>
              <a:t>ため、</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複数の港・地域をつなぐ周遊型のクルーズ展開を促進し、</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面的な受入環境と事業基盤を構築する。</a:t>
            </a:r>
            <a:endPar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6" name="テキスト ボックス 15">
            <a:extLst>
              <a:ext uri="{FF2B5EF4-FFF2-40B4-BE49-F238E27FC236}">
                <a16:creationId xmlns:a16="http://schemas.microsoft.com/office/drawing/2014/main" id="{09CC2C14-6EB2-4DED-B052-D6267DED3FFD}"/>
              </a:ext>
            </a:extLst>
          </p:cNvPr>
          <p:cNvSpPr txBox="1"/>
          <p:nvPr/>
        </p:nvSpPr>
        <p:spPr>
          <a:xfrm>
            <a:off x="256281" y="1242654"/>
            <a:ext cx="1193571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〇クルーズならではの価値を高め、多様で魅力的な商品群を形成するため、</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せとうちならではの島・地域資源を活かし、</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「海から訪れるからこそ価値がある」クルーズ体験を開発・造成するとともに、新たな事業者の参入や商品開発を支援</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する。</a:t>
            </a:r>
          </a:p>
        </p:txBody>
      </p:sp>
      <p:sp>
        <p:nvSpPr>
          <p:cNvPr id="18" name="テキスト ボックス 17">
            <a:extLst>
              <a:ext uri="{FF2B5EF4-FFF2-40B4-BE49-F238E27FC236}">
                <a16:creationId xmlns:a16="http://schemas.microsoft.com/office/drawing/2014/main" id="{C415B313-E0D8-BE07-EDF4-A6479EBA13D0}"/>
              </a:ext>
            </a:extLst>
          </p:cNvPr>
          <p:cNvSpPr txBox="1"/>
          <p:nvPr/>
        </p:nvSpPr>
        <p:spPr>
          <a:xfrm>
            <a:off x="215772" y="4382940"/>
            <a:ext cx="1176045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船舶・マリーナ・観光・地域産業など、SYを取り巻く多様なプレイヤーの参画を促進</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するため、</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事業者間の連携・共創を</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通じて、新たなサービスやビジネスを生み出す持続的なSYエコシステムを形成する。</a:t>
            </a:r>
            <a:endPar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0" name="テキスト ボックス 19">
            <a:extLst>
              <a:ext uri="{FF2B5EF4-FFF2-40B4-BE49-F238E27FC236}">
                <a16:creationId xmlns:a16="http://schemas.microsoft.com/office/drawing/2014/main" id="{3441CA67-AB8C-266B-C919-8124A9178082}"/>
              </a:ext>
            </a:extLst>
          </p:cNvPr>
          <p:cNvSpPr txBox="1"/>
          <p:nvPr/>
        </p:nvSpPr>
        <p:spPr>
          <a:xfrm>
            <a:off x="291841" y="5615346"/>
            <a:ext cx="1193571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〇せとうちをクルーズの目的地として選ばれるブランドへと育成するため、</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「せとうちインランドシークルーズ」のブランド</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コンセプトを明確化し、商品・地域・体験を一体的に発信</a:t>
            </a:r>
            <a:r>
              <a:rPr lang="ja-JP" altLang="en-US" sz="1600" dirty="0">
                <a:solidFill>
                  <a:prstClr val="black"/>
                </a:solidFill>
                <a:latin typeface="游ゴシック" panose="020F0502020204030204"/>
                <a:ea typeface="游ゴシック" panose="020B0400000000000000" pitchFamily="50" charset="-128"/>
              </a:rPr>
              <a:t>し、</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国内外への認知向上と誘客を図る</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p>
        </p:txBody>
      </p:sp>
    </p:spTree>
    <p:extLst>
      <p:ext uri="{BB962C8B-B14F-4D97-AF65-F5344CB8AC3E}">
        <p14:creationId xmlns:p14="http://schemas.microsoft.com/office/powerpoint/2010/main" val="1442534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BC3E0-B9E8-D386-543F-9D1C970E799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808A582-ED94-FE94-6C78-7F9A44816A2C}"/>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５　施策の検討　～施策体系の整理　　</a:t>
            </a:r>
            <a:r>
              <a:rPr lang="en-US" altLang="ja-JP" sz="2800" b="1" dirty="0">
                <a:latin typeface="Meiryo UI" panose="020B0604030504040204" pitchFamily="50" charset="-128"/>
                <a:ea typeface="Meiryo UI" panose="020B0604030504040204" pitchFamily="50" charset="-128"/>
              </a:rPr>
              <a:t>Ⅱ</a:t>
            </a:r>
            <a:r>
              <a:rPr lang="ja-JP" altLang="en-US" sz="2800" b="1" dirty="0">
                <a:latin typeface="Meiryo UI" panose="020B0604030504040204" pitchFamily="50" charset="-128"/>
                <a:ea typeface="Meiryo UI" panose="020B0604030504040204" pitchFamily="50" charset="-128"/>
              </a:rPr>
              <a:t>　誘客戦略～</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E1931C5A-7F1E-3B25-CA5F-44A59F0E7B29}"/>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6F768B13-0528-9BBB-4687-3DBFF6626605}"/>
              </a:ext>
            </a:extLst>
          </p:cNvPr>
          <p:cNvSpPr txBox="1"/>
          <p:nvPr/>
        </p:nvSpPr>
        <p:spPr>
          <a:xfrm>
            <a:off x="313117" y="6539523"/>
            <a:ext cx="8276046" cy="276999"/>
          </a:xfrm>
          <a:prstGeom prst="rect">
            <a:avLst/>
          </a:prstGeom>
          <a:noFill/>
        </p:spPr>
        <p:txBody>
          <a:bodyPr wrap="square" rtlCol="0">
            <a:spAutoFit/>
          </a:bodyPr>
          <a:lstStyle/>
          <a:p>
            <a:r>
              <a:rPr lang="en-US" altLang="ja-JP" sz="1200" dirty="0"/>
              <a:t>※</a:t>
            </a:r>
            <a:r>
              <a:rPr lang="ja-JP" altLang="en-US" sz="1200" dirty="0"/>
              <a:t>　赤字部分は、「せとうち観光成長戦略」（せとうちエリア広域連携観光戦略</a:t>
            </a:r>
            <a:r>
              <a:rPr lang="en-US" altLang="ja-JP" sz="1200" dirty="0"/>
              <a:t>【</a:t>
            </a:r>
            <a:r>
              <a:rPr lang="ja-JP" altLang="en-US" sz="1200" dirty="0"/>
              <a:t>暫定版</a:t>
            </a:r>
            <a:r>
              <a:rPr lang="en-US" altLang="ja-JP" sz="1200" dirty="0"/>
              <a:t>】</a:t>
            </a:r>
            <a:r>
              <a:rPr lang="ja-JP" altLang="en-US" sz="1200" dirty="0"/>
              <a:t>）の追加・変更箇所</a:t>
            </a:r>
            <a:endParaRPr kumimoji="1" lang="ja-JP" altLang="en-US" sz="1200" dirty="0"/>
          </a:p>
        </p:txBody>
      </p:sp>
      <p:pic>
        <p:nvPicPr>
          <p:cNvPr id="6" name="図 5">
            <a:extLst>
              <a:ext uri="{FF2B5EF4-FFF2-40B4-BE49-F238E27FC236}">
                <a16:creationId xmlns:a16="http://schemas.microsoft.com/office/drawing/2014/main" id="{5D929740-F871-1741-3B6D-877377D485BF}"/>
              </a:ext>
            </a:extLst>
          </p:cNvPr>
          <p:cNvPicPr>
            <a:picLocks noChangeAspect="1"/>
          </p:cNvPicPr>
          <p:nvPr/>
        </p:nvPicPr>
        <p:blipFill>
          <a:blip r:embed="rId3"/>
          <a:stretch>
            <a:fillRect/>
          </a:stretch>
        </p:blipFill>
        <p:spPr>
          <a:xfrm>
            <a:off x="313117" y="763697"/>
            <a:ext cx="11127043" cy="5775826"/>
          </a:xfrm>
          <a:prstGeom prst="rect">
            <a:avLst/>
          </a:prstGeom>
        </p:spPr>
      </p:pic>
    </p:spTree>
    <p:extLst>
      <p:ext uri="{BB962C8B-B14F-4D97-AF65-F5344CB8AC3E}">
        <p14:creationId xmlns:p14="http://schemas.microsoft.com/office/powerpoint/2010/main" val="767070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47B47-80FC-97DC-CE0E-FBFCCFF970C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078A003-E793-300E-39EA-DBA0DB7FF460}"/>
              </a:ext>
            </a:extLst>
          </p:cNvPr>
          <p:cNvSpPr>
            <a:spLocks noGrp="1"/>
          </p:cNvSpPr>
          <p:nvPr>
            <p:ph type="title"/>
          </p:nvPr>
        </p:nvSpPr>
        <p:spPr>
          <a:xfrm>
            <a:off x="-6895" y="32127"/>
            <a:ext cx="11885778" cy="618385"/>
          </a:xfrm>
        </p:spPr>
        <p:txBody>
          <a:bodyPr/>
          <a:lstStyle/>
          <a:p>
            <a:r>
              <a:rPr lang="ja-JP" altLang="en-US" sz="2800" b="1" dirty="0">
                <a:latin typeface="Meiryo UI" panose="020B0604030504040204" pitchFamily="50" charset="-128"/>
                <a:ea typeface="Meiryo UI" panose="020B0604030504040204" pitchFamily="50" charset="-128"/>
              </a:rPr>
              <a:t>　５ー１　世界トレンドに適応した新たなプロモーション</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020AE380-2F9F-A7CB-CA3A-AD7AC59BE3A7}"/>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8" name="テキスト ボックス 7">
            <a:extLst>
              <a:ext uri="{FF2B5EF4-FFF2-40B4-BE49-F238E27FC236}">
                <a16:creationId xmlns:a16="http://schemas.microsoft.com/office/drawing/2014/main" id="{1DB2409B-2270-7B79-2874-E6D6542F68E7}"/>
              </a:ext>
            </a:extLst>
          </p:cNvPr>
          <p:cNvSpPr txBox="1"/>
          <p:nvPr/>
        </p:nvSpPr>
        <p:spPr>
          <a:xfrm>
            <a:off x="132690" y="4041304"/>
            <a:ext cx="5904759" cy="338554"/>
          </a:xfrm>
          <a:prstGeom prst="rect">
            <a:avLst/>
          </a:prstGeom>
          <a:solidFill>
            <a:schemeClr val="accent6"/>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２</a:t>
            </a:r>
            <a:r>
              <a:rPr kumimoji="1" lang="en-US" altLang="ja-JP"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 AI</a:t>
            </a: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検索の拡大を踏まえたオウンドメディア最適化</a:t>
            </a:r>
          </a:p>
        </p:txBody>
      </p:sp>
      <p:sp>
        <p:nvSpPr>
          <p:cNvPr id="14" name="テキスト ボックス 13">
            <a:extLst>
              <a:ext uri="{FF2B5EF4-FFF2-40B4-BE49-F238E27FC236}">
                <a16:creationId xmlns:a16="http://schemas.microsoft.com/office/drawing/2014/main" id="{902AE3C7-D79E-6D8A-97F4-ABAC4781F307}"/>
              </a:ext>
            </a:extLst>
          </p:cNvPr>
          <p:cNvSpPr txBox="1"/>
          <p:nvPr/>
        </p:nvSpPr>
        <p:spPr>
          <a:xfrm>
            <a:off x="132690" y="4397828"/>
            <a:ext cx="1190937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〇旅行者による検索から、</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AI</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が検索への変化に対応できるよう、これまでのオウンドメディアの最適化（</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F</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Q</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の充実、サイトの</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構造化など）を図る。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〇アクセス数に応じた情報の断捨離や更新とともに、アクセス数を反映した持続的な情報発信を行う。</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7" name="テキスト ボックス 16">
            <a:extLst>
              <a:ext uri="{FF2B5EF4-FFF2-40B4-BE49-F238E27FC236}">
                <a16:creationId xmlns:a16="http://schemas.microsoft.com/office/drawing/2014/main" id="{996F98D3-989C-294D-4FA9-E4BDFFE3AF19}"/>
              </a:ext>
            </a:extLst>
          </p:cNvPr>
          <p:cNvSpPr txBox="1"/>
          <p:nvPr/>
        </p:nvSpPr>
        <p:spPr>
          <a:xfrm>
            <a:off x="156286" y="3068781"/>
            <a:ext cx="1188577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 </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Google</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Business Profile</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を活用した特定動線を設計する。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〇旅ナカ情報に対応するため、基礎情報（</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NPA</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情報）のプラットフォーム</a:t>
            </a:r>
            <a:r>
              <a:rPr lang="ja-JP" altLang="en-US" sz="1600" dirty="0">
                <a:solidFill>
                  <a:prstClr val="black"/>
                </a:solidFill>
                <a:latin typeface="游ゴシック" panose="020F0502020204030204"/>
                <a:ea typeface="游ゴシック" panose="020B0400000000000000" pitchFamily="50" charset="-128"/>
              </a:rPr>
              <a:t>を</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統一</a:t>
            </a:r>
            <a:r>
              <a:rPr lang="ja-JP" altLang="en-US" sz="1600" dirty="0">
                <a:solidFill>
                  <a:prstClr val="black"/>
                </a:solidFill>
                <a:latin typeface="游ゴシック" panose="020F0502020204030204"/>
                <a:ea typeface="游ゴシック" panose="020B0400000000000000" pitchFamily="50" charset="-128"/>
              </a:rPr>
              <a:t>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Google Map</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の混雑予報と連動した「今行くべきスポット」発信など、混雑回避情報を提供する。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pic>
        <p:nvPicPr>
          <p:cNvPr id="9" name="図 8">
            <a:extLst>
              <a:ext uri="{FF2B5EF4-FFF2-40B4-BE49-F238E27FC236}">
                <a16:creationId xmlns:a16="http://schemas.microsoft.com/office/drawing/2014/main" id="{519AC620-1621-5A9A-12D7-41650F027075}"/>
              </a:ext>
            </a:extLst>
          </p:cNvPr>
          <p:cNvPicPr>
            <a:picLocks noChangeAspect="1"/>
          </p:cNvPicPr>
          <p:nvPr/>
        </p:nvPicPr>
        <p:blipFill>
          <a:blip r:embed="rId3"/>
          <a:stretch>
            <a:fillRect/>
          </a:stretch>
        </p:blipFill>
        <p:spPr>
          <a:xfrm>
            <a:off x="6092825" y="3425825"/>
            <a:ext cx="6350" cy="6350"/>
          </a:xfrm>
          <a:prstGeom prst="rect">
            <a:avLst/>
          </a:prstGeom>
        </p:spPr>
      </p:pic>
      <p:sp>
        <p:nvSpPr>
          <p:cNvPr id="7" name="テキスト ボックス 6">
            <a:extLst>
              <a:ext uri="{FF2B5EF4-FFF2-40B4-BE49-F238E27FC236}">
                <a16:creationId xmlns:a16="http://schemas.microsoft.com/office/drawing/2014/main" id="{EAE29DFC-A209-D43F-646C-6D564DFB15B5}"/>
              </a:ext>
            </a:extLst>
          </p:cNvPr>
          <p:cNvSpPr txBox="1"/>
          <p:nvPr/>
        </p:nvSpPr>
        <p:spPr>
          <a:xfrm>
            <a:off x="502587" y="2071655"/>
            <a:ext cx="10683929" cy="954107"/>
          </a:xfrm>
          <a:prstGeom prst="rect">
            <a:avLst/>
          </a:prstGeom>
          <a:noFill/>
          <a:ln w="3175">
            <a:solidFill>
              <a:schemeClr val="tx1"/>
            </a:solidFill>
            <a:prstDash val="sys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uLnTx/>
                <a:uFillTx/>
                <a:latin typeface="游ゴシック" panose="020F0502020204030204"/>
                <a:ea typeface="游ゴシック" panose="020B0400000000000000" pitchFamily="50" charset="-128"/>
                <a:cs typeface="+mn-cs"/>
              </a:rPr>
              <a:t>▶検索から</a:t>
            </a:r>
            <a:r>
              <a:rPr kumimoji="1" lang="en-US" altLang="ja-JP" sz="1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uLnTx/>
                <a:uFillTx/>
                <a:latin typeface="游ゴシック" panose="020F0502020204030204"/>
                <a:ea typeface="游ゴシック" panose="020B0400000000000000" pitchFamily="50" charset="-128"/>
                <a:cs typeface="+mn-cs"/>
              </a:rPr>
              <a:t>AI</a:t>
            </a:r>
            <a:r>
              <a:rPr kumimoji="1" lang="ja-JP" altLang="en-US" sz="1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uLnTx/>
                <a:uFillTx/>
                <a:latin typeface="游ゴシック" panose="020F0502020204030204"/>
                <a:ea typeface="游ゴシック" panose="020B0400000000000000" pitchFamily="50" charset="-128"/>
                <a:cs typeface="+mn-cs"/>
              </a:rPr>
              <a:t>時代へ対応したプロモーション・流通対策</a:t>
            </a:r>
            <a:endParaRPr kumimoji="1" lang="en-US" altLang="ja-JP" sz="1400" b="1" i="0" u="none" strike="noStrike" kern="1200" cap="none" spc="0" normalizeH="0" baseline="0" noProof="0" dirty="0">
              <a:ln w="0"/>
              <a:solidFill>
                <a:srgbClr val="0070C0"/>
              </a:solidFill>
              <a:effectLst>
                <a:outerShdw blurRad="38100" dist="19050" dir="2700000" algn="tl" rotWithShape="0">
                  <a:prstClr val="black">
                    <a:alpha val="40000"/>
                  </a:prstClr>
                </a:outerShdw>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１　</a:t>
            </a:r>
            <a:r>
              <a:rPr kumimoji="1" lang="en-US" altLang="zh-TW" sz="1400" b="0" i="0" u="none" strike="noStrike" kern="1200" cap="none" spc="0" normalizeH="0" baseline="0" noProof="0" dirty="0">
                <a:ln>
                  <a:noFill/>
                </a:ln>
                <a:solidFill>
                  <a:prstClr val="black"/>
                </a:solidFill>
                <a:effectLst/>
                <a:uLnTx/>
                <a:uFillTx/>
                <a:latin typeface="游ゴシック" panose="020F0502020204030204"/>
                <a:ea typeface="新細明體" panose="02020500000000000000" pitchFamily="18" charset="-120"/>
                <a:cs typeface="+mn-cs"/>
              </a:rPr>
              <a:t>SNS⇒AI</a:t>
            </a:r>
            <a:r>
              <a:rPr kumimoji="1" lang="zh-TW" altLang="en-US" sz="1400" b="0" i="0" u="none" strike="noStrike" kern="1200" cap="none" spc="0" normalizeH="0" baseline="0" noProof="0" dirty="0">
                <a:ln>
                  <a:noFill/>
                </a:ln>
                <a:solidFill>
                  <a:prstClr val="black"/>
                </a:solidFill>
                <a:effectLst/>
                <a:uLnTx/>
                <a:uFillTx/>
                <a:latin typeface="游ゴシック" panose="020F0502020204030204"/>
                <a:ea typeface="新細明體" panose="02020500000000000000" pitchFamily="18" charset="-120"/>
                <a:cs typeface="+mn-cs"/>
              </a:rPr>
              <a:t>相談⇒</a:t>
            </a:r>
            <a:r>
              <a:rPr kumimoji="1" lang="en-US" altLang="zh-TW" sz="1400" b="0" i="0" u="none" strike="noStrike" kern="1200" cap="none" spc="0" normalizeH="0" baseline="0" noProof="0" dirty="0" err="1">
                <a:ln>
                  <a:noFill/>
                </a:ln>
                <a:solidFill>
                  <a:prstClr val="black"/>
                </a:solidFill>
                <a:effectLst/>
                <a:uLnTx/>
                <a:uFillTx/>
                <a:latin typeface="游ゴシック" panose="020F0502020204030204"/>
                <a:ea typeface="新細明體" panose="02020500000000000000" pitchFamily="18" charset="-120"/>
                <a:cs typeface="+mn-cs"/>
              </a:rPr>
              <a:t>Gmap</a:t>
            </a:r>
            <a:r>
              <a:rPr kumimoji="1" lang="en-US" altLang="zh-TW" sz="1400" b="0" i="0" u="none" strike="noStrike" kern="1200" cap="none" spc="0" normalizeH="0" baseline="0" noProof="0" dirty="0">
                <a:ln>
                  <a:noFill/>
                </a:ln>
                <a:solidFill>
                  <a:prstClr val="black"/>
                </a:solidFill>
                <a:effectLst/>
                <a:uLnTx/>
                <a:uFillTx/>
                <a:latin typeface="游ゴシック" panose="020F0502020204030204"/>
                <a:ea typeface="新細明體" panose="02020500000000000000" pitchFamily="18" charset="-120"/>
                <a:cs typeface="+mn-cs"/>
              </a:rPr>
              <a:t>⇒</a:t>
            </a:r>
            <a:r>
              <a:rPr kumimoji="1" lang="zh-TW" altLang="en-US" sz="1400" b="0" i="0" u="none" strike="noStrike" kern="1200" cap="none" spc="0" normalizeH="0" baseline="0" noProof="0" dirty="0">
                <a:ln>
                  <a:noFill/>
                </a:ln>
                <a:solidFill>
                  <a:prstClr val="black"/>
                </a:solidFill>
                <a:effectLst/>
                <a:uLnTx/>
                <a:uFillTx/>
                <a:latin typeface="游ゴシック" panose="020F0502020204030204"/>
                <a:ea typeface="新細明體" panose="02020500000000000000" pitchFamily="18" charset="-120"/>
                <a:cs typeface="+mn-cs"/>
              </a:rPr>
              <a:t>予約</a:t>
            </a:r>
            <a:endPar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２　</a:t>
            </a:r>
            <a:r>
              <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Google Business Profile</a:t>
            </a: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の最適化</a:t>
            </a:r>
            <a:endPar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基本情報をプラットフォームで統一→高品質ビジュアルコンテンツの整備とレビュー戦略→予約システムとの連携</a:t>
            </a:r>
            <a:endParaRPr kumimoji="1" lang="en-US" altLang="ja-JP"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89433DFD-59A5-7452-6012-AB6D6F3BC917}"/>
              </a:ext>
            </a:extLst>
          </p:cNvPr>
          <p:cNvSpPr txBox="1"/>
          <p:nvPr/>
        </p:nvSpPr>
        <p:spPr>
          <a:xfrm>
            <a:off x="156286" y="5395397"/>
            <a:ext cx="5904759" cy="338554"/>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３　仮想空間を活用したプロモーションの展開　　</a:t>
            </a:r>
          </a:p>
        </p:txBody>
      </p:sp>
      <p:sp>
        <p:nvSpPr>
          <p:cNvPr id="11" name="テキスト ボックス 10">
            <a:extLst>
              <a:ext uri="{FF2B5EF4-FFF2-40B4-BE49-F238E27FC236}">
                <a16:creationId xmlns:a16="http://schemas.microsoft.com/office/drawing/2014/main" id="{1ACC464D-CCEB-8CF1-7EFB-25B1AD30ACE4}"/>
              </a:ext>
            </a:extLst>
          </p:cNvPr>
          <p:cNvSpPr txBox="1"/>
          <p:nvPr/>
        </p:nvSpPr>
        <p:spPr>
          <a:xfrm>
            <a:off x="70186" y="710782"/>
            <a:ext cx="1212181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AI</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等のデジタル技術の普及を踏まえ、新たなオンライン動線（</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SNS</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AI</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相談⇒</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Google Map</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⇒予約）への対応など、世界トレンド</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に継続的に適応したプロモーションに取り組む。</a:t>
            </a:r>
            <a:endParaRPr kumimoji="1" lang="en-US" altLang="ja-JP" sz="16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1" name="テキスト ボックス 20">
            <a:extLst>
              <a:ext uri="{FF2B5EF4-FFF2-40B4-BE49-F238E27FC236}">
                <a16:creationId xmlns:a16="http://schemas.microsoft.com/office/drawing/2014/main" id="{70CAEE2A-0287-C243-3CCD-FE875B53DF59}"/>
              </a:ext>
            </a:extLst>
          </p:cNvPr>
          <p:cNvSpPr txBox="1"/>
          <p:nvPr/>
        </p:nvSpPr>
        <p:spPr>
          <a:xfrm>
            <a:off x="156286" y="5733951"/>
            <a:ext cx="10442078" cy="579646"/>
          </a:xfrm>
          <a:prstGeom prst="rect">
            <a:avLst/>
          </a:prstGeom>
          <a:noFill/>
        </p:spPr>
        <p:txBody>
          <a:bodyPr wrap="square" rtlCol="0">
            <a:spAutoFit/>
          </a:bodyPr>
          <a:lstStyle/>
          <a:p>
            <a:pPr marL="0" marR="0" lvl="0" indent="0" algn="l" defTabSz="914400" rtl="0" eaLnBrk="1" fontAlgn="auto" latinLnBrk="0" hangingPunct="1">
              <a:lnSpc>
                <a:spcPts val="192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〇せとうちの世界観を実装した仮想空間（メタバース空間）を活用した「せとうち」の認知度向上を図る。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192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〇実際の誘客につなげるデジタル・リアル連環の仕掛を</a:t>
            </a:r>
            <a:r>
              <a:rPr lang="ja-JP" altLang="en-US" sz="1600" dirty="0">
                <a:solidFill>
                  <a:prstClr val="black"/>
                </a:solidFill>
                <a:latin typeface="游ゴシック" panose="020F0502020204030204"/>
                <a:ea typeface="游ゴシック" panose="020B0400000000000000" pitchFamily="50" charset="-128"/>
              </a:rPr>
              <a:t>つくる。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6" name="テキスト ボックス 5">
            <a:extLst>
              <a:ext uri="{FF2B5EF4-FFF2-40B4-BE49-F238E27FC236}">
                <a16:creationId xmlns:a16="http://schemas.microsoft.com/office/drawing/2014/main" id="{0E2025A8-B187-D8DB-6BA1-D223CECAE493}"/>
              </a:ext>
            </a:extLst>
          </p:cNvPr>
          <p:cNvSpPr txBox="1"/>
          <p:nvPr/>
        </p:nvSpPr>
        <p:spPr>
          <a:xfrm>
            <a:off x="132690" y="1355828"/>
            <a:ext cx="5904759" cy="338554"/>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１</a:t>
            </a:r>
            <a:r>
              <a:rPr kumimoji="1" lang="en-US" altLang="ja-JP"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 </a:t>
            </a: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新たなオンライン動線への対応や動態情報への対応</a:t>
            </a:r>
          </a:p>
        </p:txBody>
      </p:sp>
      <p:sp>
        <p:nvSpPr>
          <p:cNvPr id="15" name="テキスト ボックス 14">
            <a:extLst>
              <a:ext uri="{FF2B5EF4-FFF2-40B4-BE49-F238E27FC236}">
                <a16:creationId xmlns:a16="http://schemas.microsoft.com/office/drawing/2014/main" id="{899B59C9-F530-3F8B-473B-50A47852EF56}"/>
              </a:ext>
            </a:extLst>
          </p:cNvPr>
          <p:cNvSpPr txBox="1"/>
          <p:nvPr/>
        </p:nvSpPr>
        <p:spPr>
          <a:xfrm>
            <a:off x="83618" y="1714685"/>
            <a:ext cx="988731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SNS⇒AI</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相談⇒</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Google</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Map⇒</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予約」に対応できる、商機を逃さない仕組みをつくる。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664473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7A01C-E70D-D5DD-D17F-AEB57C201DC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DC1693E-9931-6E69-6C53-4B4D2776C8ED}"/>
              </a:ext>
            </a:extLst>
          </p:cNvPr>
          <p:cNvSpPr>
            <a:spLocks noGrp="1"/>
          </p:cNvSpPr>
          <p:nvPr>
            <p:ph type="title"/>
          </p:nvPr>
        </p:nvSpPr>
        <p:spPr>
          <a:xfrm>
            <a:off x="-6896" y="32127"/>
            <a:ext cx="11873439" cy="618385"/>
          </a:xfrm>
        </p:spPr>
        <p:txBody>
          <a:bodyPr/>
          <a:lstStyle/>
          <a:p>
            <a:r>
              <a:rPr lang="ja-JP" altLang="en-US" sz="2800" b="1" dirty="0">
                <a:latin typeface="Meiryo UI" panose="020B0604030504040204" pitchFamily="50" charset="-128"/>
                <a:ea typeface="Meiryo UI" panose="020B0604030504040204" pitchFamily="50" charset="-128"/>
              </a:rPr>
              <a:t>　５ー２　</a:t>
            </a:r>
            <a:r>
              <a:rPr lang="ja-JP" altLang="en-US" sz="2800" b="1" dirty="0">
                <a:solidFill>
                  <a:schemeClr val="tx1"/>
                </a:solidFill>
                <a:latin typeface="Meiryo UI" panose="020B0604030504040204" pitchFamily="50" charset="-128"/>
                <a:ea typeface="Meiryo UI" panose="020B0604030504040204" pitchFamily="50" charset="-128"/>
              </a:rPr>
              <a:t>新ゲートウェイからの広域周遊ルートのプロモーション</a:t>
            </a:r>
            <a:endParaRPr kumimoji="1" lang="ja-JP" altLang="en-US" sz="2800" b="1" dirty="0">
              <a:solidFill>
                <a:schemeClr val="tx1"/>
              </a:solidFill>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DB1ABF4E-C2AA-F41A-880F-3DAADD02C969}"/>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6" name="テキスト ボックス 15">
            <a:extLst>
              <a:ext uri="{FF2B5EF4-FFF2-40B4-BE49-F238E27FC236}">
                <a16:creationId xmlns:a16="http://schemas.microsoft.com/office/drawing/2014/main" id="{EAAB0CC3-3C48-943C-E2A8-1E4621E40FEE}"/>
              </a:ext>
            </a:extLst>
          </p:cNvPr>
          <p:cNvSpPr txBox="1"/>
          <p:nvPr/>
        </p:nvSpPr>
        <p:spPr>
          <a:xfrm>
            <a:off x="216960" y="1319440"/>
            <a:ext cx="7596080" cy="346583"/>
          </a:xfrm>
          <a:prstGeom prst="rect">
            <a:avLst/>
          </a:prstGeom>
          <a:solidFill>
            <a:schemeClr val="accent6"/>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１　東西のゲートウェイからの瀬戸内周遊ルートのプロモーション　</a:t>
            </a:r>
          </a:p>
        </p:txBody>
      </p:sp>
      <p:sp>
        <p:nvSpPr>
          <p:cNvPr id="18" name="テキスト ボックス 17">
            <a:extLst>
              <a:ext uri="{FF2B5EF4-FFF2-40B4-BE49-F238E27FC236}">
                <a16:creationId xmlns:a16="http://schemas.microsoft.com/office/drawing/2014/main" id="{DAEEFBD2-FD08-4840-9AA6-A9A2D7B24657}"/>
              </a:ext>
            </a:extLst>
          </p:cNvPr>
          <p:cNvSpPr txBox="1"/>
          <p:nvPr/>
        </p:nvSpPr>
        <p:spPr>
          <a:xfrm>
            <a:off x="188121" y="2707736"/>
            <a:ext cx="570967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〇関西国際空港に加え、神戸空港の国際化に伴う、兵庫・</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徳島をゲートウェイとした関西・淡路島・四国をつなぐ、</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関西・瀬戸内海周遊ルート形成に向けたプロモーション</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を展開する。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9" name="テキスト ボックス 8">
            <a:extLst>
              <a:ext uri="{FF2B5EF4-FFF2-40B4-BE49-F238E27FC236}">
                <a16:creationId xmlns:a16="http://schemas.microsoft.com/office/drawing/2014/main" id="{24BEF69C-A1DB-2BC6-419A-0B670CC9505B}"/>
              </a:ext>
            </a:extLst>
          </p:cNvPr>
          <p:cNvSpPr txBox="1"/>
          <p:nvPr/>
        </p:nvSpPr>
        <p:spPr>
          <a:xfrm>
            <a:off x="216960" y="1692940"/>
            <a:ext cx="638704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lang="ja-JP" altLang="en-US" sz="1600" dirty="0">
                <a:solidFill>
                  <a:prstClr val="black"/>
                </a:solidFill>
                <a:latin typeface="游ゴシック" panose="020F0502020204030204"/>
                <a:ea typeface="游ゴシック" panose="020B0400000000000000" pitchFamily="50" charset="-128"/>
              </a:rPr>
              <a:t>ハブ経由で</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欧米豪旅行者が拡大する福岡空港をゲート</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ウェイとし、山口・愛媛・広島へと東進する九州・瀬</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戸内海周遊ルートの形成に向けたプロモーションを展開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 name="テキスト ボックス 10">
            <a:extLst>
              <a:ext uri="{FF2B5EF4-FFF2-40B4-BE49-F238E27FC236}">
                <a16:creationId xmlns:a16="http://schemas.microsoft.com/office/drawing/2014/main" id="{F4B3EC95-F769-E731-FBA2-1D45DE39E0EB}"/>
              </a:ext>
            </a:extLst>
          </p:cNvPr>
          <p:cNvSpPr txBox="1"/>
          <p:nvPr/>
        </p:nvSpPr>
        <p:spPr>
          <a:xfrm>
            <a:off x="216960" y="4150264"/>
            <a:ext cx="1187344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〇せとうち</a:t>
            </a:r>
            <a:r>
              <a:rPr lang="ja-JP" altLang="en-US" sz="1600" dirty="0">
                <a:solidFill>
                  <a:prstClr val="black"/>
                </a:solidFill>
                <a:latin typeface="游ゴシック" panose="020F0502020204030204"/>
                <a:ea typeface="游ゴシック" panose="020B0400000000000000" pitchFamily="50" charset="-128"/>
              </a:rPr>
              <a:t>エリア</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内の空港における台湾・香港などアジア</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直行便の維持・増便にかかる各県施策と連動し、各空港</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を起終点とするワンウェイの</a:t>
            </a:r>
            <a:r>
              <a:rPr lang="ja-JP" altLang="en-US" sz="1600" dirty="0">
                <a:solidFill>
                  <a:prstClr val="black"/>
                </a:solidFill>
                <a:latin typeface="游ゴシック" panose="020F0502020204030204"/>
                <a:ea typeface="游ゴシック" panose="020B0400000000000000" pitchFamily="50" charset="-128"/>
              </a:rPr>
              <a:t>広域周遊ルート形成に向け</a:t>
            </a:r>
            <a:endParaRPr lang="en-US" altLang="ja-JP" sz="1600" dirty="0">
              <a:solidFill>
                <a:prstClr val="black"/>
              </a:solidFill>
              <a:latin typeface="游ゴシック" panose="020F0502020204030204"/>
              <a:ea typeface="游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た</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プロモーション</a:t>
            </a:r>
            <a:r>
              <a:rPr lang="ja-JP" altLang="en-US" sz="1600" dirty="0">
                <a:solidFill>
                  <a:prstClr val="black"/>
                </a:solidFill>
                <a:latin typeface="游ゴシック" panose="020F0502020204030204"/>
                <a:ea typeface="游ゴシック" panose="020B0400000000000000" pitchFamily="50" charset="-128"/>
              </a:rPr>
              <a:t>を展開する。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6" name="テキスト ボックス 5">
            <a:extLst>
              <a:ext uri="{FF2B5EF4-FFF2-40B4-BE49-F238E27FC236}">
                <a16:creationId xmlns:a16="http://schemas.microsoft.com/office/drawing/2014/main" id="{15C317A9-9EFF-D60A-04F5-40CB3F776509}"/>
              </a:ext>
            </a:extLst>
          </p:cNvPr>
          <p:cNvSpPr txBox="1"/>
          <p:nvPr/>
        </p:nvSpPr>
        <p:spPr>
          <a:xfrm>
            <a:off x="216960" y="3767177"/>
            <a:ext cx="7596080" cy="338554"/>
          </a:xfrm>
          <a:prstGeom prst="rect">
            <a:avLst/>
          </a:prstGeom>
          <a:solidFill>
            <a:schemeClr val="accent6"/>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２　せとうちエリア内空港からのワンウェイ広域周遊ルートのプロモーション　</a:t>
            </a:r>
          </a:p>
        </p:txBody>
      </p:sp>
      <p:sp>
        <p:nvSpPr>
          <p:cNvPr id="8" name="テキスト ボックス 7">
            <a:extLst>
              <a:ext uri="{FF2B5EF4-FFF2-40B4-BE49-F238E27FC236}">
                <a16:creationId xmlns:a16="http://schemas.microsoft.com/office/drawing/2014/main" id="{906A1CCB-1806-FAB2-7E04-10275723A196}"/>
              </a:ext>
            </a:extLst>
          </p:cNvPr>
          <p:cNvSpPr txBox="1"/>
          <p:nvPr/>
        </p:nvSpPr>
        <p:spPr>
          <a:xfrm>
            <a:off x="101600" y="734666"/>
            <a:ext cx="12496800" cy="584775"/>
          </a:xfrm>
          <a:prstGeom prst="rect">
            <a:avLst/>
          </a:prstGeom>
          <a:noFill/>
        </p:spPr>
        <p:txBody>
          <a:bodyPr wrap="square" rtlCol="0">
            <a:spAutoFit/>
          </a:bodyPr>
          <a:lstStyle/>
          <a:p>
            <a:pPr lvl="0">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lang="ja-JP" altLang="en-US" sz="1600" dirty="0">
                <a:latin typeface="+mn-ea"/>
              </a:rPr>
              <a:t>高付加価値旅行者層に選ばれるプロダクトを軸とした広域周遊ルートの形成にあたり、せとうちエリアの新たなインバウンド動</a:t>
            </a:r>
            <a:endParaRPr lang="en-US" altLang="ja-JP" sz="1600" dirty="0">
              <a:latin typeface="+mn-ea"/>
            </a:endParaRPr>
          </a:p>
          <a:p>
            <a:pPr lvl="0">
              <a:defRPr/>
            </a:pPr>
            <a:r>
              <a:rPr lang="ja-JP" altLang="en-US" sz="1600" dirty="0">
                <a:latin typeface="+mn-ea"/>
              </a:rPr>
              <a:t>　態の変化を踏まえた広域周遊ルートのプロモーションを展開する。</a:t>
            </a:r>
            <a:endParaRPr lang="en-US" altLang="ja-JP" sz="1600" dirty="0">
              <a:latin typeface="+mn-ea"/>
            </a:endParaRPr>
          </a:p>
        </p:txBody>
      </p:sp>
      <p:graphicFrame>
        <p:nvGraphicFramePr>
          <p:cNvPr id="12" name="表 11">
            <a:extLst>
              <a:ext uri="{FF2B5EF4-FFF2-40B4-BE49-F238E27FC236}">
                <a16:creationId xmlns:a16="http://schemas.microsoft.com/office/drawing/2014/main" id="{7693A282-B5D8-2EBC-C00E-45734FF20D91}"/>
              </a:ext>
            </a:extLst>
          </p:cNvPr>
          <p:cNvGraphicFramePr>
            <a:graphicFrameLocks noGrp="1"/>
          </p:cNvGraphicFramePr>
          <p:nvPr>
            <p:extLst>
              <p:ext uri="{D42A27DB-BD31-4B8C-83A1-F6EECF244321}">
                <p14:modId xmlns:p14="http://schemas.microsoft.com/office/powerpoint/2010/main" val="3829535811"/>
              </p:ext>
            </p:extLst>
          </p:nvPr>
        </p:nvGraphicFramePr>
        <p:xfrm>
          <a:off x="5868952" y="4072315"/>
          <a:ext cx="5969001" cy="2472690"/>
        </p:xfrm>
        <a:graphic>
          <a:graphicData uri="http://schemas.openxmlformats.org/drawingml/2006/table">
            <a:tbl>
              <a:tblPr/>
              <a:tblGrid>
                <a:gridCol w="964590">
                  <a:extLst>
                    <a:ext uri="{9D8B030D-6E8A-4147-A177-3AD203B41FA5}">
                      <a16:colId xmlns:a16="http://schemas.microsoft.com/office/drawing/2014/main" val="2000505821"/>
                    </a:ext>
                  </a:extLst>
                </a:gridCol>
                <a:gridCol w="658978">
                  <a:extLst>
                    <a:ext uri="{9D8B030D-6E8A-4147-A177-3AD203B41FA5}">
                      <a16:colId xmlns:a16="http://schemas.microsoft.com/office/drawing/2014/main" val="1674496098"/>
                    </a:ext>
                  </a:extLst>
                </a:gridCol>
                <a:gridCol w="658978">
                  <a:extLst>
                    <a:ext uri="{9D8B030D-6E8A-4147-A177-3AD203B41FA5}">
                      <a16:colId xmlns:a16="http://schemas.microsoft.com/office/drawing/2014/main" val="2400531440"/>
                    </a:ext>
                  </a:extLst>
                </a:gridCol>
                <a:gridCol w="658978">
                  <a:extLst>
                    <a:ext uri="{9D8B030D-6E8A-4147-A177-3AD203B41FA5}">
                      <a16:colId xmlns:a16="http://schemas.microsoft.com/office/drawing/2014/main" val="1890597659"/>
                    </a:ext>
                  </a:extLst>
                </a:gridCol>
                <a:gridCol w="687629">
                  <a:extLst>
                    <a:ext uri="{9D8B030D-6E8A-4147-A177-3AD203B41FA5}">
                      <a16:colId xmlns:a16="http://schemas.microsoft.com/office/drawing/2014/main" val="2559676255"/>
                    </a:ext>
                  </a:extLst>
                </a:gridCol>
                <a:gridCol w="2339848">
                  <a:extLst>
                    <a:ext uri="{9D8B030D-6E8A-4147-A177-3AD203B41FA5}">
                      <a16:colId xmlns:a16="http://schemas.microsoft.com/office/drawing/2014/main" val="2338460941"/>
                    </a:ext>
                  </a:extLst>
                </a:gridCol>
              </a:tblGrid>
              <a:tr h="241300">
                <a:tc gridSpan="6">
                  <a:txBody>
                    <a:bodyPr/>
                    <a:lstStyle/>
                    <a:p>
                      <a:pPr algn="ctr" fontAlgn="ctr">
                        <a:buNone/>
                      </a:pPr>
                      <a:r>
                        <a:rPr lang="ja-JP" sz="1100" b="1" i="0" u="none" strike="noStrike" dirty="0">
                          <a:solidFill>
                            <a:srgbClr val="000000"/>
                          </a:solidFill>
                          <a:effectLst/>
                          <a:latin typeface="游ゴシック" panose="020B0400000000000000" pitchFamily="50" charset="-128"/>
                          <a:ea typeface="游ゴシック" panose="020B0400000000000000" pitchFamily="50" charset="-128"/>
                        </a:rPr>
                        <a:t>せとうち７県内主要空港の直行便出入国者数推移（台湾・香港・シンガポール・タイ）</a:t>
                      </a:r>
                    </a:p>
                  </a:txBody>
                  <a:tcPr marL="6350" marR="6350" marT="6350" marB="0" anchor="ctr">
                    <a:lnL>
                      <a:noFill/>
                    </a:lnL>
                    <a:lnR>
                      <a:noFill/>
                    </a:lnR>
                    <a:lnT>
                      <a:noFill/>
                    </a:lnT>
                    <a:lnB>
                      <a:noFill/>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678501531"/>
                  </a:ext>
                </a:extLst>
              </a:tr>
              <a:tr h="159562">
                <a:tc>
                  <a:txBody>
                    <a:bodyPr/>
                    <a:lstStyle/>
                    <a:p>
                      <a:pPr algn="l"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gridSpan="2">
                  <a:txBody>
                    <a:bodyPr/>
                    <a:lstStyle/>
                    <a:p>
                      <a:pPr algn="l" fontAlgn="ctr">
                        <a:buNone/>
                      </a:pPr>
                      <a:r>
                        <a:rPr lang="ja-JP" sz="900" b="0" i="0" u="none" strike="noStrike" dirty="0">
                          <a:solidFill>
                            <a:srgbClr val="000000"/>
                          </a:solidFill>
                          <a:effectLst/>
                          <a:latin typeface="游ゴシック" panose="020B0400000000000000" pitchFamily="50" charset="-128"/>
                          <a:ea typeface="游ゴシック" panose="020B0400000000000000" pitchFamily="50" charset="-128"/>
                        </a:rPr>
                        <a:t>（単位：万人）</a:t>
                      </a:r>
                    </a:p>
                  </a:txBody>
                  <a:tcPr marL="6350" marR="6350" marT="635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extLst>
                  <a:ext uri="{0D108BD9-81ED-4DB2-BD59-A6C34878D82A}">
                    <a16:rowId xmlns:a16="http://schemas.microsoft.com/office/drawing/2014/main" val="3964455317"/>
                  </a:ext>
                </a:extLst>
              </a:tr>
              <a:tr h="22860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2023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2024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2025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3年増減</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考察・背景</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2279881883"/>
                  </a:ext>
                </a:extLst>
              </a:tr>
              <a:tr h="228600">
                <a:tc>
                  <a:txBody>
                    <a:bodyPr/>
                    <a:lstStyle/>
                    <a:p>
                      <a:pPr algn="ctr" fontAlgn="ctr">
                        <a:buNone/>
                      </a:pPr>
                      <a:r>
                        <a:rPr lang="ja-JP" sz="1100" b="1" i="0" u="none" strike="noStrike">
                          <a:solidFill>
                            <a:srgbClr val="333333"/>
                          </a:solidFill>
                          <a:effectLst/>
                          <a:latin typeface="游ゴシック" panose="020B0400000000000000" pitchFamily="50" charset="-128"/>
                          <a:ea typeface="游ゴシック" panose="020B0400000000000000" pitchFamily="50" charset="-128"/>
                        </a:rPr>
                        <a:t>高松空港</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14.2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21.5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28.7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102.1%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900" b="0" i="0" u="none" strike="noStrike">
                          <a:solidFill>
                            <a:srgbClr val="000000"/>
                          </a:solidFill>
                          <a:effectLst/>
                          <a:latin typeface="游ゴシック" panose="020B0400000000000000" pitchFamily="50" charset="-128"/>
                          <a:ea typeface="游ゴシック" panose="020B0400000000000000" pitchFamily="50" charset="-128"/>
                        </a:rPr>
                        <a:t>台北線デイリー化・香港エクスプレス増便</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61555140"/>
                  </a:ext>
                </a:extLst>
              </a:tr>
              <a:tr h="22860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広島空港</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9.8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16.2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22.7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131.6%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900" b="0" i="0" u="none" strike="noStrike">
                          <a:solidFill>
                            <a:srgbClr val="000000"/>
                          </a:solidFill>
                          <a:effectLst/>
                          <a:latin typeface="游ゴシック" panose="020B0400000000000000" pitchFamily="50" charset="-128"/>
                          <a:ea typeface="游ゴシック" panose="020B0400000000000000" pitchFamily="50" charset="-128"/>
                        </a:rPr>
                        <a:t>台北線・香港線復便・増便</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82655922"/>
                  </a:ext>
                </a:extLst>
              </a:tr>
              <a:tr h="22860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岡山空港</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5.5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8.9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11.8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114.5%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900" b="0" i="0" u="none" strike="noStrike">
                          <a:solidFill>
                            <a:srgbClr val="000000"/>
                          </a:solidFill>
                          <a:effectLst/>
                          <a:latin typeface="游ゴシック" panose="020B0400000000000000" pitchFamily="50" charset="-128"/>
                          <a:ea typeface="游ゴシック" panose="020B0400000000000000" pitchFamily="50" charset="-128"/>
                        </a:rPr>
                        <a:t>タイガーエア台湾（台北線）デイリー定着</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98413283"/>
                  </a:ext>
                </a:extLst>
              </a:tr>
              <a:tr h="22860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松山空港</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2.8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5.1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7.1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153.6%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900" b="0" i="0" u="none" strike="noStrike">
                          <a:solidFill>
                            <a:srgbClr val="000000"/>
                          </a:solidFill>
                          <a:effectLst/>
                          <a:latin typeface="游ゴシック" panose="020B0400000000000000" pitchFamily="50" charset="-128"/>
                          <a:ea typeface="游ゴシック" panose="020B0400000000000000" pitchFamily="50" charset="-128"/>
                        </a:rPr>
                        <a:t>エバー航空（台北線）定期便化</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19427198"/>
                  </a:ext>
                </a:extLst>
              </a:tr>
              <a:tr h="22860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神戸空港</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3.5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900" b="0" i="0" u="none" strike="noStrike">
                          <a:solidFill>
                            <a:srgbClr val="000000"/>
                          </a:solidFill>
                          <a:effectLst/>
                          <a:latin typeface="游ゴシック" panose="020B0400000000000000" pitchFamily="50" charset="-128"/>
                          <a:ea typeface="游ゴシック" panose="020B0400000000000000" pitchFamily="50" charset="-128"/>
                        </a:rPr>
                        <a:t>2025年国際チャーター就航</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22707302"/>
                  </a:ext>
                </a:extLst>
              </a:tr>
              <a:tr h="22860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徳島空港</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0.6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1.1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200.0%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900" b="0" i="0" u="none" strike="noStrike">
                          <a:solidFill>
                            <a:srgbClr val="000000"/>
                          </a:solidFill>
                          <a:effectLst/>
                          <a:latin typeface="游ゴシック" panose="020B0400000000000000" pitchFamily="50" charset="-128"/>
                          <a:ea typeface="游ゴシック" panose="020B0400000000000000" pitchFamily="50" charset="-128"/>
                        </a:rPr>
                        <a:t>台湾連続チャーター便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8785138"/>
                  </a:ext>
                </a:extLst>
              </a:tr>
              <a:tr h="22860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山口宇部空港</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0.1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0.12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0.15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50.0%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900" b="0" i="0" u="none" strike="noStrike">
                          <a:solidFill>
                            <a:srgbClr val="000000"/>
                          </a:solidFill>
                          <a:effectLst/>
                          <a:latin typeface="游ゴシック" panose="020B0400000000000000" pitchFamily="50" charset="-128"/>
                          <a:ea typeface="游ゴシック" panose="020B0400000000000000" pitchFamily="50" charset="-128"/>
                        </a:rPr>
                        <a:t>季節不定期便</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6615436"/>
                  </a:ext>
                </a:extLst>
              </a:tr>
              <a:tr h="22860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合　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33.0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dirty="0">
                          <a:solidFill>
                            <a:srgbClr val="000000"/>
                          </a:solidFill>
                          <a:effectLst/>
                          <a:latin typeface="游ゴシック" panose="020B0400000000000000" pitchFamily="50" charset="-128"/>
                          <a:ea typeface="游ゴシック" panose="020B0400000000000000" pitchFamily="50" charset="-128"/>
                        </a:rPr>
                        <a:t>52.9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dirty="0">
                          <a:solidFill>
                            <a:srgbClr val="000000"/>
                          </a:solidFill>
                          <a:effectLst/>
                          <a:latin typeface="游ゴシック" panose="020B0400000000000000" pitchFamily="50" charset="-128"/>
                          <a:ea typeface="游ゴシック" panose="020B0400000000000000" pitchFamily="50" charset="-128"/>
                        </a:rPr>
                        <a:t>75.8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129.5%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900" b="0" i="0" u="none" strike="noStrike" dirty="0">
                          <a:solidFill>
                            <a:srgbClr val="000000"/>
                          </a:solidFill>
                          <a:effectLst/>
                          <a:latin typeface="游ゴシック" panose="020B0400000000000000" pitchFamily="50" charset="-128"/>
                          <a:ea typeface="游ゴシック" panose="020B0400000000000000" pitchFamily="50" charset="-128"/>
                        </a:rPr>
                        <a:t>3年間で約2.3倍</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75017751"/>
                  </a:ext>
                </a:extLst>
              </a:tr>
            </a:tbl>
          </a:graphicData>
        </a:graphic>
      </p:graphicFrame>
      <p:graphicFrame>
        <p:nvGraphicFramePr>
          <p:cNvPr id="13" name="表 12">
            <a:extLst>
              <a:ext uri="{FF2B5EF4-FFF2-40B4-BE49-F238E27FC236}">
                <a16:creationId xmlns:a16="http://schemas.microsoft.com/office/drawing/2014/main" id="{02EDDE94-D133-313C-058E-84ADE146D524}"/>
              </a:ext>
            </a:extLst>
          </p:cNvPr>
          <p:cNvGraphicFramePr>
            <a:graphicFrameLocks noGrp="1"/>
          </p:cNvGraphicFramePr>
          <p:nvPr/>
        </p:nvGraphicFramePr>
        <p:xfrm>
          <a:off x="5868953" y="1691031"/>
          <a:ext cx="5969000" cy="2002790"/>
        </p:xfrm>
        <a:graphic>
          <a:graphicData uri="http://schemas.openxmlformats.org/drawingml/2006/table">
            <a:tbl>
              <a:tblPr/>
              <a:tblGrid>
                <a:gridCol w="1342142">
                  <a:extLst>
                    <a:ext uri="{9D8B030D-6E8A-4147-A177-3AD203B41FA5}">
                      <a16:colId xmlns:a16="http://schemas.microsoft.com/office/drawing/2014/main" val="3699729655"/>
                    </a:ext>
                  </a:extLst>
                </a:gridCol>
                <a:gridCol w="609262">
                  <a:extLst>
                    <a:ext uri="{9D8B030D-6E8A-4147-A177-3AD203B41FA5}">
                      <a16:colId xmlns:a16="http://schemas.microsoft.com/office/drawing/2014/main" val="1043962929"/>
                    </a:ext>
                  </a:extLst>
                </a:gridCol>
                <a:gridCol w="609262">
                  <a:extLst>
                    <a:ext uri="{9D8B030D-6E8A-4147-A177-3AD203B41FA5}">
                      <a16:colId xmlns:a16="http://schemas.microsoft.com/office/drawing/2014/main" val="3051889624"/>
                    </a:ext>
                  </a:extLst>
                </a:gridCol>
                <a:gridCol w="609262">
                  <a:extLst>
                    <a:ext uri="{9D8B030D-6E8A-4147-A177-3AD203B41FA5}">
                      <a16:colId xmlns:a16="http://schemas.microsoft.com/office/drawing/2014/main" val="799751652"/>
                    </a:ext>
                  </a:extLst>
                </a:gridCol>
                <a:gridCol w="635751">
                  <a:extLst>
                    <a:ext uri="{9D8B030D-6E8A-4147-A177-3AD203B41FA5}">
                      <a16:colId xmlns:a16="http://schemas.microsoft.com/office/drawing/2014/main" val="3908522571"/>
                    </a:ext>
                  </a:extLst>
                </a:gridCol>
                <a:gridCol w="2163321">
                  <a:extLst>
                    <a:ext uri="{9D8B030D-6E8A-4147-A177-3AD203B41FA5}">
                      <a16:colId xmlns:a16="http://schemas.microsoft.com/office/drawing/2014/main" val="451082118"/>
                    </a:ext>
                  </a:extLst>
                </a:gridCol>
              </a:tblGrid>
              <a:tr h="228600">
                <a:tc gridSpan="6">
                  <a:txBody>
                    <a:bodyPr/>
                    <a:lstStyle/>
                    <a:p>
                      <a:pPr algn="ctr" fontAlgn="ctr">
                        <a:buNone/>
                      </a:pPr>
                      <a:r>
                        <a:rPr lang="ja-JP" sz="1100" b="1" i="0" u="none" strike="noStrike" dirty="0">
                          <a:solidFill>
                            <a:srgbClr val="000000"/>
                          </a:solidFill>
                          <a:effectLst/>
                          <a:latin typeface="游ゴシック" panose="020B0400000000000000" pitchFamily="50" charset="-128"/>
                          <a:ea typeface="游ゴシック" panose="020B0400000000000000" pitchFamily="50" charset="-128"/>
                        </a:rPr>
                        <a:t>福岡空港における欧米豪５か国出入国者数推移（英国・フランス・ドイツ・米国・豪州）</a:t>
                      </a:r>
                    </a:p>
                  </a:txBody>
                  <a:tcPr marL="6350" marR="6350" marT="6350" marB="0" anchor="ctr">
                    <a:lnL>
                      <a:noFill/>
                    </a:lnL>
                    <a:lnR>
                      <a:noFill/>
                    </a:lnR>
                    <a:lnT>
                      <a:noFill/>
                    </a:lnT>
                    <a:lnB>
                      <a:noFill/>
                    </a:lnB>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285069671"/>
                  </a:ext>
                </a:extLst>
              </a:tr>
              <a:tr h="14605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gridSpan="2">
                  <a:txBody>
                    <a:bodyPr/>
                    <a:lstStyle/>
                    <a:p>
                      <a:pPr algn="l" fontAlgn="ctr">
                        <a:buNone/>
                      </a:pPr>
                      <a:r>
                        <a:rPr lang="ja-JP" sz="900" b="0" i="0" u="none" strike="noStrike">
                          <a:solidFill>
                            <a:srgbClr val="000000"/>
                          </a:solidFill>
                          <a:effectLst/>
                          <a:latin typeface="游ゴシック" panose="020B0400000000000000" pitchFamily="50" charset="-128"/>
                          <a:ea typeface="游ゴシック" panose="020B0400000000000000" pitchFamily="50" charset="-128"/>
                        </a:rPr>
                        <a:t>（単位：万人）</a:t>
                      </a:r>
                    </a:p>
                  </a:txBody>
                  <a:tcPr marL="6350" marR="6350" marT="635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extLst>
                  <a:ext uri="{0D108BD9-81ED-4DB2-BD59-A6C34878D82A}">
                    <a16:rowId xmlns:a16="http://schemas.microsoft.com/office/drawing/2014/main" val="2996290195"/>
                  </a:ext>
                </a:extLst>
              </a:tr>
              <a:tr h="22860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2023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2024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2025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3年増減</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考察・背景</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2605813750"/>
                  </a:ext>
                </a:extLst>
              </a:tr>
              <a:tr h="228600">
                <a:tc>
                  <a:txBody>
                    <a:bodyPr/>
                    <a:lstStyle/>
                    <a:p>
                      <a:pPr algn="ctr" fontAlgn="ctr">
                        <a:buNone/>
                      </a:pPr>
                      <a:r>
                        <a:rPr lang="ja-JP" sz="1100" b="1" i="0" u="none" strike="noStrike">
                          <a:solidFill>
                            <a:srgbClr val="333333"/>
                          </a:solidFill>
                          <a:effectLst/>
                          <a:latin typeface="游ゴシック" panose="020B0400000000000000" pitchFamily="50" charset="-128"/>
                          <a:ea typeface="游ゴシック" panose="020B0400000000000000" pitchFamily="50" charset="-128"/>
                        </a:rPr>
                        <a:t>英国</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0.45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0.63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0.89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97.8%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900" b="0" i="0" u="none" strike="noStrike">
                          <a:solidFill>
                            <a:srgbClr val="000000"/>
                          </a:solidFill>
                          <a:effectLst/>
                          <a:latin typeface="游ゴシック" panose="020B0400000000000000" pitchFamily="50" charset="-128"/>
                          <a:ea typeface="游ゴシック" panose="020B0400000000000000" pitchFamily="50" charset="-128"/>
                        </a:rPr>
                        <a:t>中東ハブ（DXB等）・東アジアハブ経由</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82192817"/>
                  </a:ext>
                </a:extLst>
              </a:tr>
              <a:tr h="22860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フランス</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0.40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0.62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0.82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105.0%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900" b="0" i="0" u="none" strike="noStrike">
                          <a:solidFill>
                            <a:srgbClr val="000000"/>
                          </a:solidFill>
                          <a:effectLst/>
                          <a:latin typeface="游ゴシック" panose="020B0400000000000000" pitchFamily="50" charset="-128"/>
                          <a:ea typeface="游ゴシック" panose="020B0400000000000000" pitchFamily="50" charset="-128"/>
                        </a:rPr>
                        <a:t>仁川・台北経由のFIT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31018762"/>
                  </a:ext>
                </a:extLst>
              </a:tr>
              <a:tr h="22860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ドイツ</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0.39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0.59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0.76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94.9%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900" b="0" i="0" u="none" strike="noStrike" dirty="0">
                          <a:solidFill>
                            <a:srgbClr val="000000"/>
                          </a:solidFill>
                          <a:effectLst/>
                          <a:latin typeface="游ゴシック" panose="020B0400000000000000" pitchFamily="50" charset="-128"/>
                          <a:ea typeface="游ゴシック" panose="020B0400000000000000" pitchFamily="50" charset="-128"/>
                        </a:rPr>
                        <a:t>仁川・香港経由</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4500301"/>
                  </a:ext>
                </a:extLst>
              </a:tr>
              <a:tr h="22860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米国</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2.24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3.31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4.28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91.1%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900" b="0" i="0" u="none" strike="noStrike">
                          <a:solidFill>
                            <a:srgbClr val="000000"/>
                          </a:solidFill>
                          <a:effectLst/>
                          <a:latin typeface="游ゴシック" panose="020B0400000000000000" pitchFamily="50" charset="-128"/>
                          <a:ea typeface="游ゴシック" panose="020B0400000000000000" pitchFamily="50" charset="-128"/>
                        </a:rPr>
                        <a:t>仁川・台北経由</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54917946"/>
                  </a:ext>
                </a:extLst>
              </a:tr>
              <a:tr h="22860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豪州</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0.89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1.38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1.85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107.9%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900" b="0" i="0" u="none" strike="noStrike">
                          <a:solidFill>
                            <a:srgbClr val="000000"/>
                          </a:solidFill>
                          <a:effectLst/>
                          <a:latin typeface="游ゴシック" panose="020B0400000000000000" pitchFamily="50" charset="-128"/>
                          <a:ea typeface="游ゴシック" panose="020B0400000000000000" pitchFamily="50" charset="-128"/>
                        </a:rPr>
                        <a:t>シンガポール・仁川経由</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60830411"/>
                  </a:ext>
                </a:extLst>
              </a:tr>
              <a:tr h="228600">
                <a:tc>
                  <a:txBody>
                    <a:bodyPr/>
                    <a:lstStyle/>
                    <a:p>
                      <a:pPr algn="ctr" fontAlgn="ctr">
                        <a:buNone/>
                      </a:pPr>
                      <a:r>
                        <a:rPr lang="ja-JP" sz="1100" b="1" i="0" u="none" strike="noStrike">
                          <a:solidFill>
                            <a:srgbClr val="000000"/>
                          </a:solidFill>
                          <a:effectLst/>
                          <a:latin typeface="游ゴシック" panose="020B0400000000000000" pitchFamily="50" charset="-128"/>
                          <a:ea typeface="游ゴシック" panose="020B0400000000000000" pitchFamily="50" charset="-128"/>
                        </a:rPr>
                        <a:t>合　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dirty="0">
                          <a:solidFill>
                            <a:srgbClr val="000000"/>
                          </a:solidFill>
                          <a:effectLst/>
                          <a:latin typeface="游ゴシック" panose="020B0400000000000000" pitchFamily="50" charset="-128"/>
                          <a:ea typeface="游ゴシック" panose="020B0400000000000000" pitchFamily="50" charset="-128"/>
                        </a:rPr>
                        <a:t>4.37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6.53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8.60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sz="1100" b="0" i="0" u="none" strike="noStrike">
                          <a:solidFill>
                            <a:srgbClr val="000000"/>
                          </a:solidFill>
                          <a:effectLst/>
                          <a:latin typeface="游ゴシック" panose="020B0400000000000000" pitchFamily="50" charset="-128"/>
                          <a:ea typeface="游ゴシック" panose="020B0400000000000000" pitchFamily="50" charset="-128"/>
                        </a:rPr>
                        <a:t>96.8%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sz="900" b="0" i="0" u="none" strike="noStrike" dirty="0">
                          <a:solidFill>
                            <a:srgbClr val="000000"/>
                          </a:solidFill>
                          <a:effectLst/>
                          <a:latin typeface="游ゴシック" panose="020B0400000000000000" pitchFamily="50" charset="-128"/>
                          <a:ea typeface="游ゴシック" panose="020B0400000000000000" pitchFamily="50" charset="-128"/>
                        </a:rPr>
                        <a:t>ハブ経由便活用で約2倍</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58567100"/>
                  </a:ext>
                </a:extLst>
              </a:tr>
            </a:tbl>
          </a:graphicData>
        </a:graphic>
      </p:graphicFrame>
      <p:sp>
        <p:nvSpPr>
          <p:cNvPr id="15" name="テキスト ボックス 14">
            <a:extLst>
              <a:ext uri="{FF2B5EF4-FFF2-40B4-BE49-F238E27FC236}">
                <a16:creationId xmlns:a16="http://schemas.microsoft.com/office/drawing/2014/main" id="{9F4245BB-A40A-1E78-7BD7-E5E46938DDC7}"/>
              </a:ext>
            </a:extLst>
          </p:cNvPr>
          <p:cNvSpPr txBox="1"/>
          <p:nvPr/>
        </p:nvSpPr>
        <p:spPr>
          <a:xfrm>
            <a:off x="8621661" y="3715680"/>
            <a:ext cx="3411059" cy="261610"/>
          </a:xfrm>
          <a:prstGeom prst="rect">
            <a:avLst/>
          </a:prstGeom>
          <a:noFill/>
        </p:spPr>
        <p:txBody>
          <a:bodyPr wrap="square">
            <a:spAutoFit/>
          </a:bodyPr>
          <a:lstStyle/>
          <a:p>
            <a:r>
              <a:rPr lang="ja-JP" altLang="en-US" sz="1100" dirty="0"/>
              <a:t>出典：</a:t>
            </a:r>
            <a:r>
              <a:rPr lang="ja-JP" altLang="ja-JP" sz="1100" b="0" i="0" dirty="0">
                <a:solidFill>
                  <a:schemeClr val="tx1"/>
                </a:solidFill>
                <a:effectLst/>
                <a:latin typeface="+mn-lt"/>
              </a:rPr>
              <a:t>法務省「出入国管理統計」</a:t>
            </a:r>
            <a:r>
              <a:rPr lang="ja-JP" altLang="en-US" sz="1100" dirty="0"/>
              <a:t>を基に作成</a:t>
            </a:r>
          </a:p>
        </p:txBody>
      </p:sp>
      <p:sp>
        <p:nvSpPr>
          <p:cNvPr id="19" name="テキスト ボックス 18">
            <a:extLst>
              <a:ext uri="{FF2B5EF4-FFF2-40B4-BE49-F238E27FC236}">
                <a16:creationId xmlns:a16="http://schemas.microsoft.com/office/drawing/2014/main" id="{35916932-074B-7479-A143-0D9CA730C6EC}"/>
              </a:ext>
            </a:extLst>
          </p:cNvPr>
          <p:cNvSpPr txBox="1"/>
          <p:nvPr/>
        </p:nvSpPr>
        <p:spPr>
          <a:xfrm>
            <a:off x="6278880" y="6529639"/>
            <a:ext cx="3131853" cy="261610"/>
          </a:xfrm>
          <a:prstGeom prst="rect">
            <a:avLst/>
          </a:prstGeom>
          <a:noFill/>
        </p:spPr>
        <p:txBody>
          <a:bodyPr wrap="square">
            <a:spAutoFit/>
          </a:bodyPr>
          <a:lstStyle/>
          <a:p>
            <a:r>
              <a:rPr lang="ja-JP" altLang="en-US" sz="1100" dirty="0"/>
              <a:t>出典：</a:t>
            </a:r>
            <a:r>
              <a:rPr lang="ja-JP" altLang="ja-JP" sz="1100" b="0" i="0" dirty="0">
                <a:solidFill>
                  <a:schemeClr val="tx1"/>
                </a:solidFill>
                <a:effectLst/>
                <a:latin typeface="+mn-lt"/>
              </a:rPr>
              <a:t>法務省「出入国管理統計」</a:t>
            </a:r>
            <a:r>
              <a:rPr lang="ja-JP" altLang="en-US" sz="1100" b="0" i="0" dirty="0">
                <a:solidFill>
                  <a:schemeClr val="tx1"/>
                </a:solidFill>
                <a:effectLst/>
                <a:latin typeface="+mn-lt"/>
              </a:rPr>
              <a:t>を基に作成</a:t>
            </a:r>
            <a:endParaRPr lang="ja-JP" altLang="en-US" sz="1100" dirty="0"/>
          </a:p>
        </p:txBody>
      </p:sp>
      <p:sp>
        <p:nvSpPr>
          <p:cNvPr id="5" name="テキスト ボックス 4">
            <a:extLst>
              <a:ext uri="{FF2B5EF4-FFF2-40B4-BE49-F238E27FC236}">
                <a16:creationId xmlns:a16="http://schemas.microsoft.com/office/drawing/2014/main" id="{A0A6034D-8ECC-9094-DD0F-C0A559500D31}"/>
              </a:ext>
            </a:extLst>
          </p:cNvPr>
          <p:cNvSpPr txBox="1"/>
          <p:nvPr/>
        </p:nvSpPr>
        <p:spPr>
          <a:xfrm>
            <a:off x="354047" y="5221515"/>
            <a:ext cx="5081495" cy="1569660"/>
          </a:xfrm>
          <a:prstGeom prst="rect">
            <a:avLst/>
          </a:prstGeom>
          <a:noFill/>
        </p:spPr>
        <p:txBody>
          <a:bodyPr wrap="square" rtlCol="0">
            <a:spAutoFit/>
          </a:bodyPr>
          <a:lstStyle/>
          <a:p>
            <a:r>
              <a:rPr lang="ja-JP" altLang="en-US" sz="1200" b="1" dirty="0">
                <a:solidFill>
                  <a:schemeClr val="accent1"/>
                </a:solidFill>
              </a:rPr>
              <a:t>＜１・</a:t>
            </a:r>
            <a:r>
              <a:rPr lang="en-US" altLang="ja-JP" sz="1200" b="1" dirty="0">
                <a:solidFill>
                  <a:schemeClr val="accent1"/>
                </a:solidFill>
              </a:rPr>
              <a:t>2</a:t>
            </a:r>
            <a:r>
              <a:rPr lang="ja-JP" altLang="en-US" sz="1200" b="1" dirty="0">
                <a:solidFill>
                  <a:schemeClr val="accent1"/>
                </a:solidFill>
              </a:rPr>
              <a:t>共通で想定される具体的事業＞</a:t>
            </a:r>
            <a:endParaRPr lang="en-US" altLang="ja-JP" sz="1200" b="1" dirty="0">
              <a:solidFill>
                <a:schemeClr val="accent1"/>
              </a:solidFill>
            </a:endParaRPr>
          </a:p>
          <a:p>
            <a:r>
              <a:rPr lang="ja-JP" altLang="en-US" sz="1200" dirty="0"/>
              <a:t>・海外</a:t>
            </a:r>
            <a:r>
              <a:rPr lang="en-US" altLang="ja-JP" sz="1200" dirty="0"/>
              <a:t>OTA</a:t>
            </a:r>
            <a:r>
              <a:rPr lang="ja-JP" altLang="en-US" sz="1200" dirty="0"/>
              <a:t>（オンライン旅行会社）と連携したプロモーション</a:t>
            </a:r>
            <a:endParaRPr lang="en-US" altLang="ja-JP" sz="1200" dirty="0"/>
          </a:p>
          <a:p>
            <a:r>
              <a:rPr kumimoji="1" lang="ja-JP" altLang="en-US" sz="1200" dirty="0"/>
              <a:t>・交通事業者（航空、鉄道）と連携したプロモーション</a:t>
            </a:r>
            <a:endParaRPr kumimoji="1" lang="en-US" altLang="ja-JP" sz="1200" dirty="0"/>
          </a:p>
          <a:p>
            <a:r>
              <a:rPr lang="ja-JP" altLang="en-US" sz="1200" dirty="0"/>
              <a:t>・せとうちを横断するデジタル周遊パスの共同開発</a:t>
            </a:r>
            <a:endParaRPr lang="en-US" altLang="ja-JP" sz="1200" dirty="0"/>
          </a:p>
          <a:p>
            <a:r>
              <a:rPr kumimoji="1" lang="ja-JP" altLang="en-US" sz="1200" dirty="0"/>
              <a:t>・関西国際空港、福岡空港におけるせとうち案内デスク機能の設置</a:t>
            </a:r>
            <a:endParaRPr kumimoji="1" lang="en-US" altLang="ja-JP" sz="1200" dirty="0"/>
          </a:p>
          <a:p>
            <a:r>
              <a:rPr lang="ja-JP" altLang="en-US" sz="1200" dirty="0"/>
              <a:t>・来訪者による口コミ・レビュー等の情報発信</a:t>
            </a:r>
            <a:endParaRPr lang="en-US" altLang="ja-JP" sz="1200" dirty="0"/>
          </a:p>
          <a:p>
            <a:r>
              <a:rPr kumimoji="1" lang="ja-JP" altLang="en-US" sz="1200" dirty="0"/>
              <a:t>・旅行メディア向けプロモーション</a:t>
            </a:r>
            <a:endParaRPr kumimoji="1" lang="en-US" altLang="ja-JP" sz="1200" dirty="0"/>
          </a:p>
          <a:p>
            <a:r>
              <a:rPr lang="ja-JP" altLang="en-US" sz="1200" dirty="0"/>
              <a:t>・ターゲティング広告、キャンペーンの実施</a:t>
            </a:r>
            <a:endParaRPr kumimoji="1" lang="ja-JP" altLang="en-US" sz="1200" dirty="0"/>
          </a:p>
        </p:txBody>
      </p:sp>
    </p:spTree>
    <p:extLst>
      <p:ext uri="{BB962C8B-B14F-4D97-AF65-F5344CB8AC3E}">
        <p14:creationId xmlns:p14="http://schemas.microsoft.com/office/powerpoint/2010/main" val="494279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22029-BEDC-A64D-F39F-FB30FCD48E7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FFCE303-7307-2712-69A5-78F5C90C8EBC}"/>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６　施策の検討　～施策体系の整理　　</a:t>
            </a:r>
            <a:r>
              <a:rPr lang="en-US" altLang="ja-JP" sz="2800" b="1" dirty="0">
                <a:latin typeface="Meiryo UI" panose="020B0604030504040204" pitchFamily="50" charset="-128"/>
                <a:ea typeface="Meiryo UI" panose="020B0604030504040204" pitchFamily="50" charset="-128"/>
              </a:rPr>
              <a:t>Ⅲ</a:t>
            </a:r>
            <a:r>
              <a:rPr lang="ja-JP" altLang="en-US" sz="2800" b="1" dirty="0">
                <a:latin typeface="Meiryo UI" panose="020B0604030504040204" pitchFamily="50" charset="-128"/>
                <a:ea typeface="Meiryo UI" panose="020B0604030504040204" pitchFamily="50" charset="-128"/>
              </a:rPr>
              <a:t>　流通戦略～</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7ADE3355-22CA-0AD5-D141-8C30C25FA2EE}"/>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4" name="テキスト ボックス 13">
            <a:extLst>
              <a:ext uri="{FF2B5EF4-FFF2-40B4-BE49-F238E27FC236}">
                <a16:creationId xmlns:a16="http://schemas.microsoft.com/office/drawing/2014/main" id="{249EB89B-F0BD-1BB1-2711-9CA10685DD81}"/>
              </a:ext>
            </a:extLst>
          </p:cNvPr>
          <p:cNvSpPr txBox="1"/>
          <p:nvPr/>
        </p:nvSpPr>
        <p:spPr>
          <a:xfrm>
            <a:off x="382178" y="6401024"/>
            <a:ext cx="913266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せとうち</a:t>
            </a:r>
            <a:r>
              <a:rPr kumimoji="1" lang="en-US" altLang="ja-JP"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DMC</a:t>
            </a:r>
            <a:r>
              <a:rPr kumimoji="1" lang="ja-JP" altLang="en-US"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に加え、</a:t>
            </a:r>
            <a:r>
              <a:rPr kumimoji="1" lang="ja-JP" altLang="ja-JP"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地域DMC、旅行会社等の多様な流通パートナーと連携し</a:t>
            </a:r>
            <a:r>
              <a:rPr kumimoji="1" lang="ja-JP" altLang="en-US"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、国内外の市場への流通を促進する</a:t>
            </a:r>
          </a:p>
        </p:txBody>
      </p:sp>
      <p:sp>
        <p:nvSpPr>
          <p:cNvPr id="5" name="テキスト ボックス 4">
            <a:extLst>
              <a:ext uri="{FF2B5EF4-FFF2-40B4-BE49-F238E27FC236}">
                <a16:creationId xmlns:a16="http://schemas.microsoft.com/office/drawing/2014/main" id="{7C9DCA25-BBCF-5EEA-D1EC-A1020D462795}"/>
              </a:ext>
            </a:extLst>
          </p:cNvPr>
          <p:cNvSpPr txBox="1"/>
          <p:nvPr/>
        </p:nvSpPr>
        <p:spPr>
          <a:xfrm>
            <a:off x="382178" y="3818280"/>
            <a:ext cx="11844655"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〇</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流通戦略では、地域・商品・流通主体の連携と情報活用を支える広域連携基盤を形成するとともに、地域の商品を国内外の</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市場へつなぎ、市場から得られる情報を地域へ還元する事業機能を強化することで、地域価値が継続的に高まる循環を生み</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出す。 </a:t>
            </a:r>
            <a:endPar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7" name="四角形: 角を丸くする 6">
            <a:extLst>
              <a:ext uri="{FF2B5EF4-FFF2-40B4-BE49-F238E27FC236}">
                <a16:creationId xmlns:a16="http://schemas.microsoft.com/office/drawing/2014/main" id="{2F261EFD-A52B-A91E-9C2A-A5DDD52DA288}"/>
              </a:ext>
            </a:extLst>
          </p:cNvPr>
          <p:cNvSpPr/>
          <p:nvPr/>
        </p:nvSpPr>
        <p:spPr>
          <a:xfrm>
            <a:off x="311885" y="4650704"/>
            <a:ext cx="6381807" cy="1541255"/>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1</a:t>
            </a:r>
            <a:r>
              <a:rPr kumimoji="1" lang="ja-JP" altLang="en-US"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　広域連携デスティネーション・プラットフォーム</a:t>
            </a:r>
            <a:endParaRPr kumimoji="1" lang="en-US" altLang="ja-JP"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地域・商品・流通主体の連携と</a:t>
            </a:r>
            <a:endParaRPr kumimoji="1" lang="en-US" altLang="ja-JP"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情報活用を支える共通基盤</a:t>
            </a:r>
          </a:p>
        </p:txBody>
      </p:sp>
      <p:sp>
        <p:nvSpPr>
          <p:cNvPr id="9" name="四角形: 角を丸くする 8">
            <a:extLst>
              <a:ext uri="{FF2B5EF4-FFF2-40B4-BE49-F238E27FC236}">
                <a16:creationId xmlns:a16="http://schemas.microsoft.com/office/drawing/2014/main" id="{BB6D68B5-8745-B433-8504-3D2E0B125087}"/>
              </a:ext>
            </a:extLst>
          </p:cNvPr>
          <p:cNvSpPr/>
          <p:nvPr/>
        </p:nvSpPr>
        <p:spPr>
          <a:xfrm>
            <a:off x="8057883" y="4650704"/>
            <a:ext cx="4034886" cy="1541259"/>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６－２　</a:t>
            </a:r>
            <a:r>
              <a:rPr kumimoji="1" lang="en-US" altLang="ja-JP"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DMC</a:t>
            </a:r>
            <a:r>
              <a:rPr kumimoji="1" lang="ja-JP" altLang="en-US"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市場接続機能</a:t>
            </a:r>
            <a:endParaRPr kumimoji="1" lang="en-US" altLang="ja-JP"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地域の商品を国内外の市場へつなぎ、市場から得られる情報を</a:t>
            </a:r>
            <a:endParaRPr kumimoji="1" lang="en-US" altLang="ja-JP"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地域へ還元する主要な事業機能</a:t>
            </a:r>
            <a:endParaRPr kumimoji="1" lang="en-US" altLang="ja-JP" sz="18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cxnSp>
        <p:nvCxnSpPr>
          <p:cNvPr id="11" name="直線矢印コネクタ 10">
            <a:extLst>
              <a:ext uri="{FF2B5EF4-FFF2-40B4-BE49-F238E27FC236}">
                <a16:creationId xmlns:a16="http://schemas.microsoft.com/office/drawing/2014/main" id="{549E2C9D-E5AA-08A2-A745-239FE0745641}"/>
              </a:ext>
            </a:extLst>
          </p:cNvPr>
          <p:cNvCxnSpPr>
            <a:cxnSpLocks/>
          </p:cNvCxnSpPr>
          <p:nvPr/>
        </p:nvCxnSpPr>
        <p:spPr>
          <a:xfrm>
            <a:off x="6917352" y="5208403"/>
            <a:ext cx="1019175" cy="0"/>
          </a:xfrm>
          <a:prstGeom prst="straightConnector1">
            <a:avLst/>
          </a:prstGeom>
          <a:ln w="3810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3B104ADE-C8EE-8887-1ABC-385F03FAF85E}"/>
              </a:ext>
            </a:extLst>
          </p:cNvPr>
          <p:cNvCxnSpPr>
            <a:cxnSpLocks/>
          </p:cNvCxnSpPr>
          <p:nvPr/>
        </p:nvCxnSpPr>
        <p:spPr>
          <a:xfrm flipH="1">
            <a:off x="6898301" y="5806706"/>
            <a:ext cx="1057275" cy="0"/>
          </a:xfrm>
          <a:prstGeom prst="straightConnector1">
            <a:avLst/>
          </a:prstGeom>
          <a:ln w="3810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9A8D967C-7F37-0E45-AFBC-C8992FF7F1EC}"/>
              </a:ext>
            </a:extLst>
          </p:cNvPr>
          <p:cNvSpPr txBox="1"/>
          <p:nvPr/>
        </p:nvSpPr>
        <p:spPr>
          <a:xfrm>
            <a:off x="6949887" y="4512617"/>
            <a:ext cx="110799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地域の商品・</a:t>
            </a:r>
            <a:endParaRPr kumimoji="1" lang="en-US" altLang="ja-JP"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情報を活用</a:t>
            </a:r>
            <a:endParaRPr kumimoji="1" lang="ja-JP" altLang="en-US"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0" name="テキスト ボックス 19">
            <a:extLst>
              <a:ext uri="{FF2B5EF4-FFF2-40B4-BE49-F238E27FC236}">
                <a16:creationId xmlns:a16="http://schemas.microsoft.com/office/drawing/2014/main" id="{F5DE315D-9492-FD67-C652-DFD59BF88073}"/>
              </a:ext>
            </a:extLst>
          </p:cNvPr>
          <p:cNvSpPr txBox="1"/>
          <p:nvPr/>
        </p:nvSpPr>
        <p:spPr>
          <a:xfrm>
            <a:off x="6795999" y="6071391"/>
            <a:ext cx="126188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市場情報を還元</a:t>
            </a:r>
            <a:endParaRPr kumimoji="1" lang="en-US" altLang="ja-JP"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pic>
        <p:nvPicPr>
          <p:cNvPr id="10" name="図 9">
            <a:extLst>
              <a:ext uri="{FF2B5EF4-FFF2-40B4-BE49-F238E27FC236}">
                <a16:creationId xmlns:a16="http://schemas.microsoft.com/office/drawing/2014/main" id="{82952B19-D3D2-AEA3-16C5-18C19CC3597D}"/>
              </a:ext>
            </a:extLst>
          </p:cNvPr>
          <p:cNvPicPr>
            <a:picLocks noChangeAspect="1"/>
          </p:cNvPicPr>
          <p:nvPr/>
        </p:nvPicPr>
        <p:blipFill>
          <a:blip r:embed="rId3"/>
          <a:stretch>
            <a:fillRect/>
          </a:stretch>
        </p:blipFill>
        <p:spPr>
          <a:xfrm>
            <a:off x="311723" y="982730"/>
            <a:ext cx="11567160" cy="2552700"/>
          </a:xfrm>
          <a:prstGeom prst="rect">
            <a:avLst/>
          </a:prstGeom>
        </p:spPr>
      </p:pic>
    </p:spTree>
    <p:extLst>
      <p:ext uri="{BB962C8B-B14F-4D97-AF65-F5344CB8AC3E}">
        <p14:creationId xmlns:p14="http://schemas.microsoft.com/office/powerpoint/2010/main" val="1303787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FC915-9687-A4B4-8D33-EAD6B9A6994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A08357C-E723-6ED6-2FD5-313F469BB8CA}"/>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６ー１　広域連携デスティネーション・プラットフォームの構築　</a:t>
            </a:r>
            <a:endParaRPr kumimoji="1" lang="ja-JP" altLang="en-US" sz="2800" b="1"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CF0F09FF-6771-C698-DE80-8F80E168106D}"/>
              </a:ext>
            </a:extLst>
          </p:cNvPr>
          <p:cNvSpPr txBox="1"/>
          <p:nvPr/>
        </p:nvSpPr>
        <p:spPr>
          <a:xfrm>
            <a:off x="380022" y="2295243"/>
            <a:ext cx="7404361" cy="338554"/>
          </a:xfrm>
          <a:prstGeom prst="rect">
            <a:avLst/>
          </a:prstGeom>
          <a:solidFill>
            <a:schemeClr val="accent5">
              <a:lumMod val="60000"/>
              <a:lumOff val="40000"/>
            </a:schemeClr>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１　価値創造機能</a:t>
            </a:r>
          </a:p>
        </p:txBody>
      </p:sp>
      <p:sp>
        <p:nvSpPr>
          <p:cNvPr id="8" name="テキスト ボックス 7">
            <a:extLst>
              <a:ext uri="{FF2B5EF4-FFF2-40B4-BE49-F238E27FC236}">
                <a16:creationId xmlns:a16="http://schemas.microsoft.com/office/drawing/2014/main" id="{54A31031-FF74-353E-92BC-349A1E3C9E97}"/>
              </a:ext>
            </a:extLst>
          </p:cNvPr>
          <p:cNvSpPr txBox="1"/>
          <p:nvPr/>
        </p:nvSpPr>
        <p:spPr>
          <a:xfrm>
            <a:off x="312445" y="3300326"/>
            <a:ext cx="7404360" cy="338554"/>
          </a:xfrm>
          <a:prstGeom prst="rect">
            <a:avLst/>
          </a:prstGeom>
          <a:solidFill>
            <a:schemeClr val="accent5">
              <a:lumMod val="60000"/>
              <a:lumOff val="40000"/>
            </a:schemeClr>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２　流通連携機能</a:t>
            </a:r>
          </a:p>
        </p:txBody>
      </p:sp>
      <p:sp>
        <p:nvSpPr>
          <p:cNvPr id="10" name="テキスト ボックス 9">
            <a:extLst>
              <a:ext uri="{FF2B5EF4-FFF2-40B4-BE49-F238E27FC236}">
                <a16:creationId xmlns:a16="http://schemas.microsoft.com/office/drawing/2014/main" id="{544BC83E-C12E-EDFF-85BA-C2C5205739C6}"/>
              </a:ext>
            </a:extLst>
          </p:cNvPr>
          <p:cNvSpPr txBox="1"/>
          <p:nvPr/>
        </p:nvSpPr>
        <p:spPr>
          <a:xfrm>
            <a:off x="312444" y="4311343"/>
            <a:ext cx="7404361" cy="338554"/>
          </a:xfrm>
          <a:prstGeom prst="rect">
            <a:avLst/>
          </a:prstGeom>
          <a:solidFill>
            <a:schemeClr val="accent5">
              <a:lumMod val="60000"/>
              <a:lumOff val="40000"/>
            </a:schemeClr>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３　情報把握・活用機能</a:t>
            </a:r>
          </a:p>
        </p:txBody>
      </p:sp>
      <p:sp>
        <p:nvSpPr>
          <p:cNvPr id="16" name="テキスト ボックス 15">
            <a:extLst>
              <a:ext uri="{FF2B5EF4-FFF2-40B4-BE49-F238E27FC236}">
                <a16:creationId xmlns:a16="http://schemas.microsoft.com/office/drawing/2014/main" id="{F255CEE2-22C9-27F3-5541-5C6B7556CB6C}"/>
              </a:ext>
            </a:extLst>
          </p:cNvPr>
          <p:cNvSpPr txBox="1"/>
          <p:nvPr/>
        </p:nvSpPr>
        <p:spPr>
          <a:xfrm>
            <a:off x="269166" y="5308343"/>
            <a:ext cx="7403681" cy="338554"/>
          </a:xfrm>
          <a:prstGeom prst="rect">
            <a:avLst/>
          </a:prstGeom>
          <a:solidFill>
            <a:schemeClr val="accent5">
              <a:lumMod val="60000"/>
              <a:lumOff val="40000"/>
            </a:schemeClr>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４　ブランド・品質向上機能</a:t>
            </a:r>
          </a:p>
        </p:txBody>
      </p:sp>
      <p:sp>
        <p:nvSpPr>
          <p:cNvPr id="18" name="テキスト ボックス 17">
            <a:extLst>
              <a:ext uri="{FF2B5EF4-FFF2-40B4-BE49-F238E27FC236}">
                <a16:creationId xmlns:a16="http://schemas.microsoft.com/office/drawing/2014/main" id="{B8757788-A06F-E331-40D2-F14D482FE9BA}"/>
              </a:ext>
            </a:extLst>
          </p:cNvPr>
          <p:cNvSpPr txBox="1"/>
          <p:nvPr/>
        </p:nvSpPr>
        <p:spPr>
          <a:xfrm>
            <a:off x="100645" y="694614"/>
            <a:ext cx="12302474"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〇せ</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とうちDMOが広域連携のハブとなり、地域・商品・流通主体の連携と市場情報の活用を支え、地域価値を継続的に高める広域</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連携プラットフォームの形成をめざす。</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本プラットフォームは、特定のシステムや単一の事業主体を意味するものではなく、地域・商品・流通主体の連携と情報活用を</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支える機能及び仕組みとして形成する。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〇既存のせとうち</a:t>
            </a:r>
            <a:r>
              <a:rPr lang="en-US" altLang="ja-JP" sz="1600" dirty="0">
                <a:solidFill>
                  <a:prstClr val="black"/>
                </a:solidFill>
                <a:latin typeface="游ゴシック" panose="020F0502020204030204"/>
                <a:ea typeface="游ゴシック" panose="020B0400000000000000" pitchFamily="50" charset="-128"/>
              </a:rPr>
              <a:t>DMO</a:t>
            </a:r>
            <a:r>
              <a:rPr lang="ja-JP" altLang="en-US" sz="1600" dirty="0">
                <a:solidFill>
                  <a:prstClr val="black"/>
                </a:solidFill>
                <a:latin typeface="游ゴシック" panose="020F0502020204030204"/>
                <a:ea typeface="游ゴシック" panose="020B0400000000000000" pitchFamily="50" charset="-128"/>
              </a:rPr>
              <a:t>メンバーズ、地域</a:t>
            </a:r>
            <a:r>
              <a:rPr lang="en-US" altLang="ja-JP" sz="1600" dirty="0">
                <a:solidFill>
                  <a:prstClr val="black"/>
                </a:solidFill>
                <a:latin typeface="游ゴシック" panose="020F0502020204030204"/>
                <a:ea typeface="游ゴシック" panose="020B0400000000000000" pitchFamily="50" charset="-128"/>
              </a:rPr>
              <a:t>DMO</a:t>
            </a:r>
            <a:r>
              <a:rPr lang="ja-JP" altLang="en-US" sz="1600" dirty="0">
                <a:solidFill>
                  <a:prstClr val="black"/>
                </a:solidFill>
                <a:latin typeface="游ゴシック" panose="020F0502020204030204"/>
                <a:ea typeface="游ゴシック" panose="020B0400000000000000" pitchFamily="50" charset="-128"/>
              </a:rPr>
              <a:t>、自治体、民間事業者等のネットワークや会議体を活用し、段階的に連携機能</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の形成、高度化を図る。</a:t>
            </a:r>
          </a:p>
        </p:txBody>
      </p:sp>
      <p:sp>
        <p:nvSpPr>
          <p:cNvPr id="23" name="テキスト ボックス 22">
            <a:extLst>
              <a:ext uri="{FF2B5EF4-FFF2-40B4-BE49-F238E27FC236}">
                <a16:creationId xmlns:a16="http://schemas.microsoft.com/office/drawing/2014/main" id="{C3BC7451-81B2-48E5-6EF4-5D75F1C1EB09}"/>
              </a:ext>
            </a:extLst>
          </p:cNvPr>
          <p:cNvSpPr txBox="1"/>
          <p:nvPr/>
        </p:nvSpPr>
        <p:spPr>
          <a:xfrm>
            <a:off x="312444" y="4683935"/>
            <a:ext cx="11878876"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地域・商品・流通・市場等の情報を把握・活用し、商品・サービスの改善や</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マーケティング、広域観光戦略の高度化につなげる</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7" name="テキスト ボックス 26">
            <a:extLst>
              <a:ext uri="{FF2B5EF4-FFF2-40B4-BE49-F238E27FC236}">
                <a16:creationId xmlns:a16="http://schemas.microsoft.com/office/drawing/2014/main" id="{A558E947-CDBD-EDF0-AE29-83EF9DF35856}"/>
              </a:ext>
            </a:extLst>
          </p:cNvPr>
          <p:cNvSpPr txBox="1"/>
          <p:nvPr/>
        </p:nvSpPr>
        <p:spPr>
          <a:xfrm>
            <a:off x="312444" y="5699003"/>
            <a:ext cx="1107397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〇せとうちならではの価値・世界観を共有し、品質向上と一貫した情報発信によって広域ブランドの価値を高める。</a:t>
            </a:r>
          </a:p>
        </p:txBody>
      </p:sp>
      <p:sp>
        <p:nvSpPr>
          <p:cNvPr id="29" name="テキスト ボックス 28">
            <a:extLst>
              <a:ext uri="{FF2B5EF4-FFF2-40B4-BE49-F238E27FC236}">
                <a16:creationId xmlns:a16="http://schemas.microsoft.com/office/drawing/2014/main" id="{D8FCF7A3-A3FC-C9F7-074D-0F155F057083}"/>
              </a:ext>
            </a:extLst>
          </p:cNvPr>
          <p:cNvSpPr txBox="1"/>
          <p:nvPr/>
        </p:nvSpPr>
        <p:spPr>
          <a:xfrm>
            <a:off x="269166" y="3696478"/>
            <a:ext cx="769702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多様な流通主体が参画し、地域の商品・サービスを国内外の市場へつなぐこと</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のできる連携環境を形成する。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5EB29007-8E0A-FC7A-E10F-FA85D5A9468E}"/>
              </a:ext>
            </a:extLst>
          </p:cNvPr>
          <p:cNvSpPr txBox="1"/>
          <p:nvPr/>
        </p:nvSpPr>
        <p:spPr>
          <a:xfrm>
            <a:off x="257573" y="2653613"/>
            <a:ext cx="805519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〇地域資源を継続的に発掘・磨き上げ、せとうちならではの高付加価値な旅行商品</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・体験の創出につなげる。</a:t>
            </a:r>
          </a:p>
        </p:txBody>
      </p:sp>
      <p:sp>
        <p:nvSpPr>
          <p:cNvPr id="6" name="テキスト ボックス 5">
            <a:extLst>
              <a:ext uri="{FF2B5EF4-FFF2-40B4-BE49-F238E27FC236}">
                <a16:creationId xmlns:a16="http://schemas.microsoft.com/office/drawing/2014/main" id="{B5C99B6B-3E28-6F78-DEC0-581FC222B61C}"/>
              </a:ext>
            </a:extLst>
          </p:cNvPr>
          <p:cNvSpPr txBox="1"/>
          <p:nvPr/>
        </p:nvSpPr>
        <p:spPr>
          <a:xfrm>
            <a:off x="467214" y="6152754"/>
            <a:ext cx="1125757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※DMCとの関係：せとうちDMCは、本プラットフォームを活用して地域の商品を国内外の市場へつなぎ、市場から</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得られる情報を地域や商品・サービスの改善に還元する主要な事業機能を担う</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pic>
        <p:nvPicPr>
          <p:cNvPr id="4" name="図 3">
            <a:extLst>
              <a:ext uri="{FF2B5EF4-FFF2-40B4-BE49-F238E27FC236}">
                <a16:creationId xmlns:a16="http://schemas.microsoft.com/office/drawing/2014/main" id="{347703C6-815B-C347-84BB-596B4A4BE791}"/>
              </a:ext>
            </a:extLst>
          </p:cNvPr>
          <p:cNvPicPr>
            <a:picLocks noChangeAspect="1"/>
          </p:cNvPicPr>
          <p:nvPr/>
        </p:nvPicPr>
        <p:blipFill>
          <a:blip r:embed="rId3"/>
          <a:stretch>
            <a:fillRect/>
          </a:stretch>
        </p:blipFill>
        <p:spPr>
          <a:xfrm>
            <a:off x="7906832" y="2562041"/>
            <a:ext cx="4193728" cy="2069788"/>
          </a:xfrm>
          <a:prstGeom prst="rect">
            <a:avLst/>
          </a:prstGeom>
        </p:spPr>
      </p:pic>
      <p:sp>
        <p:nvSpPr>
          <p:cNvPr id="9" name="スライド番号プレースホルダー 8">
            <a:extLst>
              <a:ext uri="{FF2B5EF4-FFF2-40B4-BE49-F238E27FC236}">
                <a16:creationId xmlns:a16="http://schemas.microsoft.com/office/drawing/2014/main" id="{AC2F338F-8218-0989-3DEA-8D8041F723E4}"/>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84741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BAF6E-0B85-FD2A-8308-540111297B0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18F1DB5-5C78-F48D-B462-40FB493BD036}"/>
              </a:ext>
            </a:extLst>
          </p:cNvPr>
          <p:cNvSpPr>
            <a:spLocks noGrp="1"/>
          </p:cNvSpPr>
          <p:nvPr>
            <p:ph type="title"/>
          </p:nvPr>
        </p:nvSpPr>
        <p:spPr>
          <a:xfrm>
            <a:off x="-6895" y="32127"/>
            <a:ext cx="11567160" cy="618385"/>
          </a:xfrm>
        </p:spPr>
        <p:txBody>
          <a:bodyPr/>
          <a:lstStyle/>
          <a:p>
            <a:r>
              <a:rPr lang="ja-JP" altLang="en-US" sz="2800" b="1" dirty="0">
                <a:latin typeface="Meiryo UI" panose="020B0604030504040204" pitchFamily="50" charset="-128"/>
                <a:ea typeface="Meiryo UI" panose="020B0604030504040204" pitchFamily="50" charset="-128"/>
              </a:rPr>
              <a:t>　６ー２　せとうち</a:t>
            </a:r>
            <a:r>
              <a:rPr lang="en-US" altLang="ja-JP" sz="2800" b="1" dirty="0">
                <a:latin typeface="Meiryo UI" panose="020B0604030504040204" pitchFamily="50" charset="-128"/>
                <a:ea typeface="Meiryo UI" panose="020B0604030504040204" pitchFamily="50" charset="-128"/>
              </a:rPr>
              <a:t>DMC</a:t>
            </a:r>
            <a:r>
              <a:rPr lang="ja-JP" altLang="en-US" sz="2800" b="1" dirty="0">
                <a:latin typeface="Meiryo UI" panose="020B0604030504040204" pitchFamily="50" charset="-128"/>
                <a:ea typeface="Meiryo UI" panose="020B0604030504040204" pitchFamily="50" charset="-128"/>
              </a:rPr>
              <a:t>による市場接続機能の強化</a:t>
            </a:r>
            <a:endParaRPr kumimoji="1" lang="ja-JP" altLang="en-US" sz="2800" b="1" dirty="0">
              <a:latin typeface="Meiryo UI" panose="020B0604030504040204" pitchFamily="50" charset="-128"/>
              <a:ea typeface="Meiryo UI" panose="020B0604030504040204" pitchFamily="50" charset="-128"/>
            </a:endParaRPr>
          </a:p>
        </p:txBody>
      </p:sp>
      <p:sp>
        <p:nvSpPr>
          <p:cNvPr id="4" name="スライド番号プレースホルダー 8">
            <a:extLst>
              <a:ext uri="{FF2B5EF4-FFF2-40B4-BE49-F238E27FC236}">
                <a16:creationId xmlns:a16="http://schemas.microsoft.com/office/drawing/2014/main" id="{74914F5D-3E71-2AF6-C891-0077E92E7803}"/>
              </a:ext>
            </a:extLst>
          </p:cNvPr>
          <p:cNvSpPr txBox="1">
            <a:spLocks/>
          </p:cNvSpPr>
          <p:nvPr/>
        </p:nvSpPr>
        <p:spPr>
          <a:xfrm>
            <a:off x="10834773" y="6570012"/>
            <a:ext cx="1044110" cy="216023"/>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87B4B3-D25D-4BFF-BDB6-05763ADBCEA8}"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5B7D6A01-B433-9C36-BDDF-C54E1D988E56}"/>
              </a:ext>
            </a:extLst>
          </p:cNvPr>
          <p:cNvSpPr txBox="1"/>
          <p:nvPr/>
        </p:nvSpPr>
        <p:spPr>
          <a:xfrm>
            <a:off x="266441" y="1545561"/>
            <a:ext cx="6032760" cy="338554"/>
          </a:xfrm>
          <a:prstGeom prst="rect">
            <a:avLst/>
          </a:prstGeom>
          <a:solidFill>
            <a:schemeClr val="accent5">
              <a:lumMod val="60000"/>
              <a:lumOff val="40000"/>
            </a:schemeClr>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１　</a:t>
            </a:r>
            <a:r>
              <a:rPr kumimoji="1" lang="ja-JP" altLang="ja-JP" sz="16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高付加価値旅行市場との接続ネットワークの</a:t>
            </a:r>
            <a:r>
              <a:rPr kumimoji="1" lang="ja-JP" altLang="en-US" sz="16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形成</a:t>
            </a:r>
          </a:p>
        </p:txBody>
      </p:sp>
      <p:sp>
        <p:nvSpPr>
          <p:cNvPr id="7" name="テキスト ボックス 6">
            <a:extLst>
              <a:ext uri="{FF2B5EF4-FFF2-40B4-BE49-F238E27FC236}">
                <a16:creationId xmlns:a16="http://schemas.microsoft.com/office/drawing/2014/main" id="{5741D2B5-2AB3-DAB8-3D98-2EBAFEA04801}"/>
              </a:ext>
            </a:extLst>
          </p:cNvPr>
          <p:cNvSpPr txBox="1"/>
          <p:nvPr/>
        </p:nvSpPr>
        <p:spPr>
          <a:xfrm>
            <a:off x="294309" y="1889384"/>
            <a:ext cx="11767225" cy="961289"/>
          </a:xfrm>
          <a:prstGeom prst="rect">
            <a:avLst/>
          </a:prstGeom>
          <a:noFill/>
        </p:spPr>
        <p:txBody>
          <a:bodyPr wrap="square">
            <a:spAutoFit/>
          </a:bodyPr>
          <a:lstStyle/>
          <a:p>
            <a:pPr marL="0" marR="0" lvl="0" indent="0" algn="l" defTabSz="914400" rtl="0" eaLnBrk="1" fontAlgn="auto" latinLnBrk="0" hangingPunct="1">
              <a:lnSpc>
                <a:spcPts val="2300"/>
              </a:lnSpc>
              <a:spcBef>
                <a:spcPts val="0"/>
              </a:spcBef>
              <a:spcAft>
                <a:spcPts val="0"/>
              </a:spcAft>
              <a:buClrTx/>
              <a:buSzTx/>
              <a:buFontTx/>
              <a:buNone/>
              <a:tabLst/>
              <a:defRPr/>
            </a:pP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〇高付加価値旅行市場とのつながりを広げ、地域の商品・サービスを継続的に市場へつなぐネットワークの形成をめざす。</a:t>
            </a:r>
            <a:b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b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国内外の旅行会社、ランドオペレーター、地域</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DMC</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等に加え、高付加価値旅行コンソーシアム及びその加盟旅行会社等も</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23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市場接続先の一つとして捉え、連携可能性を検証しながら、関係構築や商談機会の創出等のアプローチを段階的に進める。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9" name="テキスト ボックス 8">
            <a:extLst>
              <a:ext uri="{FF2B5EF4-FFF2-40B4-BE49-F238E27FC236}">
                <a16:creationId xmlns:a16="http://schemas.microsoft.com/office/drawing/2014/main" id="{D07A9C9F-4F2E-3ADF-5DE5-ECE2CF02BA92}"/>
              </a:ext>
            </a:extLst>
          </p:cNvPr>
          <p:cNvSpPr txBox="1"/>
          <p:nvPr/>
        </p:nvSpPr>
        <p:spPr>
          <a:xfrm>
            <a:off x="266441" y="4384399"/>
            <a:ext cx="6032760" cy="338554"/>
          </a:xfrm>
          <a:prstGeom prst="rect">
            <a:avLst/>
          </a:prstGeom>
          <a:solidFill>
            <a:schemeClr val="accent5">
              <a:lumMod val="60000"/>
              <a:lumOff val="40000"/>
            </a:schemeClr>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３　市場情報の地域への還元　　</a:t>
            </a:r>
          </a:p>
        </p:txBody>
      </p:sp>
      <p:sp>
        <p:nvSpPr>
          <p:cNvPr id="11" name="テキスト ボックス 10">
            <a:extLst>
              <a:ext uri="{FF2B5EF4-FFF2-40B4-BE49-F238E27FC236}">
                <a16:creationId xmlns:a16="http://schemas.microsoft.com/office/drawing/2014/main" id="{0D8C7640-B431-DF53-9113-CCA9F30C952C}"/>
              </a:ext>
            </a:extLst>
          </p:cNvPr>
          <p:cNvSpPr txBox="1"/>
          <p:nvPr/>
        </p:nvSpPr>
        <p:spPr>
          <a:xfrm>
            <a:off x="62246" y="735943"/>
            <a:ext cx="12231354" cy="666336"/>
          </a:xfrm>
          <a:prstGeom prst="rect">
            <a:avLst/>
          </a:prstGeom>
          <a:noFill/>
        </p:spPr>
        <p:txBody>
          <a:bodyPr wrap="square">
            <a:spAutoFit/>
          </a:bodyPr>
          <a:lstStyle/>
          <a:p>
            <a:pPr marL="0" marR="0" lvl="0" indent="0" algn="l" defTabSz="914400" rtl="0" eaLnBrk="1" fontAlgn="auto" latinLnBrk="0" hangingPunct="1">
              <a:lnSpc>
                <a:spcPts val="23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広域連携デスティネーション・プラットフォームを活用し、地域の商品を国内外の市場へつなぎ、市場から得られる情報を地域</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23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へ還元する主要な事業機能として、せとうちDMC機能を強化する。</a:t>
            </a:r>
            <a:endPar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 name="テキスト ボックス 12">
            <a:extLst>
              <a:ext uri="{FF2B5EF4-FFF2-40B4-BE49-F238E27FC236}">
                <a16:creationId xmlns:a16="http://schemas.microsoft.com/office/drawing/2014/main" id="{A726EEC4-C57D-0465-A2C3-6869FB0C9AC8}"/>
              </a:ext>
            </a:extLst>
          </p:cNvPr>
          <p:cNvSpPr txBox="1"/>
          <p:nvPr/>
        </p:nvSpPr>
        <p:spPr>
          <a:xfrm>
            <a:off x="294309" y="4717684"/>
            <a:ext cx="11767225" cy="961289"/>
          </a:xfrm>
          <a:prstGeom prst="rect">
            <a:avLst/>
          </a:prstGeom>
          <a:noFill/>
        </p:spPr>
        <p:txBody>
          <a:bodyPr wrap="square">
            <a:spAutoFit/>
          </a:bodyPr>
          <a:lstStyle/>
          <a:p>
            <a:pPr marL="0" marR="0" lvl="0" indent="0" algn="l" defTabSz="914400" rtl="0" eaLnBrk="1" fontAlgn="auto" latinLnBrk="0" hangingPunct="1">
              <a:lnSpc>
                <a:spcPts val="2300"/>
              </a:lnSpc>
              <a:spcBef>
                <a:spcPts val="0"/>
              </a:spcBef>
              <a:spcAft>
                <a:spcPts val="0"/>
              </a:spcAft>
              <a:buClrTx/>
              <a:buSzTx/>
              <a:buFontTx/>
              <a:buNone/>
              <a:tabLst/>
              <a:defRPr/>
            </a:pP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〇市場との接点を通じて得られた情報をプラットフォーム</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を通じて地域に共有し</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、地域や商品・サービスの継続的な改善に</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2300"/>
              </a:lnSpc>
              <a:spcBef>
                <a:spcPts val="0"/>
              </a:spcBef>
              <a:spcAft>
                <a:spcPts val="0"/>
              </a:spcAft>
              <a:buClrTx/>
              <a:buSzTx/>
              <a:buFontTx/>
              <a:buNone/>
              <a:tabLst/>
              <a:defRPr/>
            </a:pPr>
            <a:r>
              <a:rPr lang="ja-JP" altLang="en-US" sz="1600" dirty="0">
                <a:solidFill>
                  <a:prstClr val="black"/>
                </a:solidFill>
                <a:latin typeface="游ゴシック" panose="020F0502020204030204"/>
                <a:ea typeface="游ゴシック" panose="020B0400000000000000" pitchFamily="50" charset="-128"/>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つなげる。</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2300"/>
              </a:lnSpc>
              <a:spcBef>
                <a:spcPts val="0"/>
              </a:spcBef>
              <a:spcAft>
                <a:spcPts val="0"/>
              </a:spcAft>
              <a:buClrTx/>
              <a:buSzTx/>
              <a:buFontTx/>
              <a:buNone/>
              <a:tabLst/>
              <a:defRPr/>
            </a:pP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 name="テキスト ボックス 11">
            <a:extLst>
              <a:ext uri="{FF2B5EF4-FFF2-40B4-BE49-F238E27FC236}">
                <a16:creationId xmlns:a16="http://schemas.microsoft.com/office/drawing/2014/main" id="{AE02BFCC-D040-500C-771A-CECE25C8EAE3}"/>
              </a:ext>
            </a:extLst>
          </p:cNvPr>
          <p:cNvSpPr txBox="1"/>
          <p:nvPr/>
        </p:nvSpPr>
        <p:spPr>
          <a:xfrm>
            <a:off x="266441" y="2964980"/>
            <a:ext cx="6032760" cy="338554"/>
          </a:xfrm>
          <a:prstGeom prst="rect">
            <a:avLst/>
          </a:prstGeom>
          <a:solidFill>
            <a:schemeClr val="accent5">
              <a:lumMod val="60000"/>
              <a:lumOff val="40000"/>
            </a:schemeClr>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２　</a:t>
            </a:r>
            <a:r>
              <a:rPr kumimoji="1" lang="ja-JP" altLang="ja-JP" sz="16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商品企画・市場接続機能の高度化</a:t>
            </a:r>
            <a:endParaRPr kumimoji="1" lang="ja-JP" altLang="en-US" sz="16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15" name="テキスト ボックス 14">
            <a:extLst>
              <a:ext uri="{FF2B5EF4-FFF2-40B4-BE49-F238E27FC236}">
                <a16:creationId xmlns:a16="http://schemas.microsoft.com/office/drawing/2014/main" id="{A5F2638C-3517-2290-F26B-980E2AF8EE9A}"/>
              </a:ext>
            </a:extLst>
          </p:cNvPr>
          <p:cNvSpPr txBox="1"/>
          <p:nvPr/>
        </p:nvSpPr>
        <p:spPr>
          <a:xfrm>
            <a:off x="294309" y="3303534"/>
            <a:ext cx="11514168" cy="961289"/>
          </a:xfrm>
          <a:prstGeom prst="rect">
            <a:avLst/>
          </a:prstGeom>
          <a:noFill/>
        </p:spPr>
        <p:txBody>
          <a:bodyPr wrap="square">
            <a:spAutoFit/>
          </a:bodyPr>
          <a:lstStyle/>
          <a:p>
            <a:pPr marL="0" marR="0" lvl="0" indent="0" algn="l" defTabSz="914400" rtl="0" eaLnBrk="1" fontAlgn="auto" latinLnBrk="0" hangingPunct="1">
              <a:lnSpc>
                <a:spcPts val="2300"/>
              </a:lnSpc>
              <a:spcBef>
                <a:spcPts val="0"/>
              </a:spcBef>
              <a:spcAft>
                <a:spcPts val="0"/>
              </a:spcAft>
              <a:buClrTx/>
              <a:buSzTx/>
              <a:buFontTx/>
              <a:buNone/>
              <a:tabLst/>
              <a:defRPr/>
            </a:pP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〇地域資源の価値を市場ニーズに適した旅行商品として企画し、国内外の流通パートナーとの連携を通じて市場への接続を</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ts val="23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a:t>
            </a: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図る。</a:t>
            </a:r>
            <a:b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br>
            <a:r>
              <a:rPr kumimoji="1" lang="ja-JP"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〇市場環境や市場ニーズの変化を踏まえ、商品企画や市場接続の方法を継続的に検証・見直す。</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0738049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F2CC"/>
        </a:solidFill>
        <a:ln>
          <a:solidFill>
            <a:srgbClr val="FF0000"/>
          </a:solid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4380</TotalTime>
  <Words>8013</Words>
  <Application>Microsoft Office PowerPoint</Application>
  <PresentationFormat>ワイド画面</PresentationFormat>
  <Paragraphs>902</Paragraphs>
  <Slides>28</Slides>
  <Notes>27</Notes>
  <HiddenSlides>0</HiddenSlides>
  <MMClips>0</MMClips>
  <ScaleCrop>false</ScaleCrop>
  <HeadingPairs>
    <vt:vector size="6" baseType="variant">
      <vt:variant>
        <vt:lpstr>使用されているフォント</vt:lpstr>
      </vt:variant>
      <vt:variant>
        <vt:i4>12</vt:i4>
      </vt:variant>
      <vt:variant>
        <vt:lpstr>テーマ</vt:lpstr>
      </vt:variant>
      <vt:variant>
        <vt:i4>2</vt:i4>
      </vt:variant>
      <vt:variant>
        <vt:lpstr>スライド タイトル</vt:lpstr>
      </vt:variant>
      <vt:variant>
        <vt:i4>28</vt:i4>
      </vt:variant>
    </vt:vector>
  </HeadingPairs>
  <TitlesOfParts>
    <vt:vector size="42" baseType="lpstr">
      <vt:lpstr>BIZ UDPゴシック</vt:lpstr>
      <vt:lpstr>BIZ UDゴシック</vt:lpstr>
      <vt:lpstr>HGPｺﾞｼｯｸM</vt:lpstr>
      <vt:lpstr>Meiryo UI</vt:lpstr>
      <vt:lpstr>MJ-UD新ゴ Pr6N DB</vt:lpstr>
      <vt:lpstr>ＭＳ 明朝</vt:lpstr>
      <vt:lpstr>メイリオ</vt:lpstr>
      <vt:lpstr>游ゴシック</vt:lpstr>
      <vt:lpstr>游ゴシック</vt:lpstr>
      <vt:lpstr>游ゴシック Light</vt:lpstr>
      <vt:lpstr>Arial</vt:lpstr>
      <vt:lpstr>Times New Roman</vt:lpstr>
      <vt:lpstr>Office テーマ</vt:lpstr>
      <vt:lpstr>3_Office テーマ</vt:lpstr>
      <vt:lpstr>PowerPoint プレゼンテーション</vt:lpstr>
      <vt:lpstr>　せとうちエリア広域連携観光戦略【正式版】の策定</vt:lpstr>
      <vt:lpstr>　１　ブランドコンセプト</vt:lpstr>
      <vt:lpstr>　１　ブランドコンセプト</vt:lpstr>
      <vt:lpstr>　 ２　ターゲット</vt:lpstr>
      <vt:lpstr>　２　ターゲット　　</vt:lpstr>
      <vt:lpstr>　２　ターゲット</vt:lpstr>
      <vt:lpstr>　２　ターゲット</vt:lpstr>
      <vt:lpstr>PowerPoint プレゼンテーション</vt:lpstr>
      <vt:lpstr>　２　ターゲット</vt:lpstr>
      <vt:lpstr>　 ３　マーケティング編　～戦略の見直し～</vt:lpstr>
      <vt:lpstr>　 ３　マーケティング編　～戦略設定の考え方①・SWOT分析～</vt:lpstr>
      <vt:lpstr>　 ３　マーケティング編　～戦略設定の考え方②・マーケティングミックス(４P)戦略～</vt:lpstr>
      <vt:lpstr>　３　マーケティング編　～戦略設定の考え方③・高付加価値旅行者誘致戦略～</vt:lpstr>
      <vt:lpstr>　 ３　マーケティング編　～戦略の見直しの視点～</vt:lpstr>
      <vt:lpstr>　３　マーケティング編　～戦略アプローチの新たな機軸～</vt:lpstr>
      <vt:lpstr>　４　施策の検討　～６つのコア成長施策～</vt:lpstr>
      <vt:lpstr>　４　施策の検討　～施策体系の整理　　Ⅰ　地域の魅力づくり戦略～</vt:lpstr>
      <vt:lpstr>　４ー１　地域分散誘客・繁閑平準化</vt:lpstr>
      <vt:lpstr>　４ー１　地域分散誘客・繁閑平準化</vt:lpstr>
      <vt:lpstr>　 ４－２　　せとうちクルーズ戦略に基づく取組の推進</vt:lpstr>
      <vt:lpstr>　 ４－２　　せとうちクルーズ戦略に基づく取組の推進</vt:lpstr>
      <vt:lpstr>　５　施策の検討　～施策体系の整理　　Ⅱ　誘客戦略～</vt:lpstr>
      <vt:lpstr>　５ー１　世界トレンドに適応した新たなプロモーション</vt:lpstr>
      <vt:lpstr>　５ー２　新ゲートウェイからの広域周遊ルートのプロモーション</vt:lpstr>
      <vt:lpstr>　６　施策の検討　～施策体系の整理　　Ⅲ　流通戦略～</vt:lpstr>
      <vt:lpstr>　６ー１　広域連携デスティネーション・プラットフォームの構築　</vt:lpstr>
      <vt:lpstr>　６ー２　せとうちDMCによる市場接続機能の強化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gota</dc:creator>
  <cp:lastModifiedBy>憲秀 東尾</cp:lastModifiedBy>
  <cp:revision>733</cp:revision>
  <cp:lastPrinted>2026-09-10T05:22:37Z</cp:lastPrinted>
  <dcterms:created xsi:type="dcterms:W3CDTF">2019-02-21T03:33:42Z</dcterms:created>
  <dcterms:modified xsi:type="dcterms:W3CDTF">2026-10-09T02:39:37Z</dcterms:modified>
</cp:coreProperties>
</file>