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7" r:id="rId1"/>
    <p:sldMasterId id="2147483700" r:id="rId2"/>
  </p:sldMasterIdLst>
  <p:notesMasterIdLst>
    <p:notesMasterId r:id="rId11"/>
  </p:notesMasterIdLst>
  <p:handoutMasterIdLst>
    <p:handoutMasterId r:id="rId12"/>
  </p:handoutMasterIdLst>
  <p:sldIdLst>
    <p:sldId id="339" r:id="rId3"/>
    <p:sldId id="342" r:id="rId4"/>
    <p:sldId id="347" r:id="rId5"/>
    <p:sldId id="340" r:id="rId6"/>
    <p:sldId id="341" r:id="rId7"/>
    <p:sldId id="343" r:id="rId8"/>
    <p:sldId id="345" r:id="rId9"/>
    <p:sldId id="344" r:id="rId10"/>
  </p:sldIdLst>
  <p:sldSz cx="6858000" cy="9906000" type="A4"/>
  <p:notesSz cx="6735763" cy="9866313"/>
  <p:defaultTextStyle>
    <a:defPPr>
      <a:defRPr lang="ja-JP"/>
    </a:defPPr>
    <a:lvl1pPr marL="0" algn="l" defTabSz="957816" rtl="0" eaLnBrk="1" latinLnBrk="0" hangingPunct="1">
      <a:defRPr kumimoji="1" sz="1885" kern="1200">
        <a:solidFill>
          <a:schemeClr val="tx1"/>
        </a:solidFill>
        <a:latin typeface="+mn-lt"/>
        <a:ea typeface="+mn-ea"/>
        <a:cs typeface="+mn-cs"/>
      </a:defRPr>
    </a:lvl1pPr>
    <a:lvl2pPr marL="478908" algn="l" defTabSz="957816" rtl="0" eaLnBrk="1" latinLnBrk="0" hangingPunct="1">
      <a:defRPr kumimoji="1" sz="1885" kern="1200">
        <a:solidFill>
          <a:schemeClr val="tx1"/>
        </a:solidFill>
        <a:latin typeface="+mn-lt"/>
        <a:ea typeface="+mn-ea"/>
        <a:cs typeface="+mn-cs"/>
      </a:defRPr>
    </a:lvl2pPr>
    <a:lvl3pPr marL="957816" algn="l" defTabSz="957816" rtl="0" eaLnBrk="1" latinLnBrk="0" hangingPunct="1">
      <a:defRPr kumimoji="1" sz="1885" kern="1200">
        <a:solidFill>
          <a:schemeClr val="tx1"/>
        </a:solidFill>
        <a:latin typeface="+mn-lt"/>
        <a:ea typeface="+mn-ea"/>
        <a:cs typeface="+mn-cs"/>
      </a:defRPr>
    </a:lvl3pPr>
    <a:lvl4pPr marL="1436724" algn="l" defTabSz="957816" rtl="0" eaLnBrk="1" latinLnBrk="0" hangingPunct="1">
      <a:defRPr kumimoji="1" sz="1885" kern="1200">
        <a:solidFill>
          <a:schemeClr val="tx1"/>
        </a:solidFill>
        <a:latin typeface="+mn-lt"/>
        <a:ea typeface="+mn-ea"/>
        <a:cs typeface="+mn-cs"/>
      </a:defRPr>
    </a:lvl4pPr>
    <a:lvl5pPr marL="1915631" algn="l" defTabSz="957816" rtl="0" eaLnBrk="1" latinLnBrk="0" hangingPunct="1">
      <a:defRPr kumimoji="1" sz="1885" kern="1200">
        <a:solidFill>
          <a:schemeClr val="tx1"/>
        </a:solidFill>
        <a:latin typeface="+mn-lt"/>
        <a:ea typeface="+mn-ea"/>
        <a:cs typeface="+mn-cs"/>
      </a:defRPr>
    </a:lvl5pPr>
    <a:lvl6pPr marL="2394539" algn="l" defTabSz="957816" rtl="0" eaLnBrk="1" latinLnBrk="0" hangingPunct="1">
      <a:defRPr kumimoji="1" sz="1885" kern="1200">
        <a:solidFill>
          <a:schemeClr val="tx1"/>
        </a:solidFill>
        <a:latin typeface="+mn-lt"/>
        <a:ea typeface="+mn-ea"/>
        <a:cs typeface="+mn-cs"/>
      </a:defRPr>
    </a:lvl6pPr>
    <a:lvl7pPr marL="2873447" algn="l" defTabSz="957816" rtl="0" eaLnBrk="1" latinLnBrk="0" hangingPunct="1">
      <a:defRPr kumimoji="1" sz="1885" kern="1200">
        <a:solidFill>
          <a:schemeClr val="tx1"/>
        </a:solidFill>
        <a:latin typeface="+mn-lt"/>
        <a:ea typeface="+mn-ea"/>
        <a:cs typeface="+mn-cs"/>
      </a:defRPr>
    </a:lvl7pPr>
    <a:lvl8pPr marL="3352355" algn="l" defTabSz="957816" rtl="0" eaLnBrk="1" latinLnBrk="0" hangingPunct="1">
      <a:defRPr kumimoji="1" sz="1885" kern="1200">
        <a:solidFill>
          <a:schemeClr val="tx1"/>
        </a:solidFill>
        <a:latin typeface="+mn-lt"/>
        <a:ea typeface="+mn-ea"/>
        <a:cs typeface="+mn-cs"/>
      </a:defRPr>
    </a:lvl8pPr>
    <a:lvl9pPr marL="3831263" algn="l" defTabSz="957816" rtl="0" eaLnBrk="1" latinLnBrk="0" hangingPunct="1">
      <a:defRPr kumimoji="1" sz="1885"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120" userDrawn="1">
          <p15:clr>
            <a:srgbClr val="A4A3A4"/>
          </p15:clr>
        </p15:guide>
        <p15:guide id="2" pos="216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K-18" initials="S" lastIdx="0" clrIdx="0">
    <p:extLst>
      <p:ext uri="{19B8F6BF-5375-455C-9EA6-DF929625EA0E}">
        <p15:presenceInfo xmlns:p15="http://schemas.microsoft.com/office/powerpoint/2012/main" userId="SK-18" providerId="None"/>
      </p:ext>
    </p:extLst>
  </p:cmAuthor>
  <p:cmAuthor id="2" name="SK-20" initials="S" lastIdx="1" clrIdx="1">
    <p:extLst>
      <p:ext uri="{19B8F6BF-5375-455C-9EA6-DF929625EA0E}">
        <p15:presenceInfo xmlns:p15="http://schemas.microsoft.com/office/powerpoint/2012/main" userId="SK-20"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3D9F6"/>
    <a:srgbClr val="FFFFFF"/>
    <a:srgbClr val="D75C5C"/>
    <a:srgbClr val="D89393"/>
    <a:srgbClr val="5B9BD5"/>
    <a:srgbClr val="338DCD"/>
    <a:srgbClr val="BF9000"/>
    <a:srgbClr val="FFC000"/>
    <a:srgbClr val="CC00FF"/>
    <a:srgbClr val="FFE48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35758FB7-9AC5-4552-8A53-C91805E547FA}" styleName="テーマ スタイル 1 - アクセント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08FB837D-C827-4EFA-A057-4D05807E0F7C}" styleName="テーマ スタイル 1 - アクセント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69CF1AB2-1976-4502-BF36-3FF5EA218861}" styleName="中間スタイル 4 - アクセント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C4B1156A-380E-4F78-BDF5-A606A8083BF9}" styleName="中間スタイル 4 - アクセント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淡色スタイル 2 - アクセント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5A111915-BE36-4E01-A7E5-04B1672EAD32}" styleName="淡色スタイル 2 - アクセント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2D5ABB26-0587-4C30-8999-92F81FD0307C}" styleName="スタイルなし、表のグリッド線なし">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FABFCF23-3B69-468F-B69F-88F6DE6A72F2}" styleName="中間スタイル 1 - アクセント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BDBED569-4797-4DF1-A0F4-6AAB3CD982D8}" styleName="淡色スタイル 3 - アクセント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5FD0F851-EC5A-4D38-B0AD-8093EC10F338}" styleName="淡色スタイル 1 - アクセント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8799B23B-EC83-4686-B30A-512413B5E67A}" styleName="淡色スタイル 3 - アクセント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9300" autoAdjust="0"/>
    <p:restoredTop sz="95126" autoAdjust="0"/>
  </p:normalViewPr>
  <p:slideViewPr>
    <p:cSldViewPr snapToGrid="0" showGuides="1">
      <p:cViewPr varScale="1">
        <p:scale>
          <a:sx n="77" d="100"/>
          <a:sy n="77" d="100"/>
        </p:scale>
        <p:origin x="3516" y="96"/>
      </p:cViewPr>
      <p:guideLst>
        <p:guide orient="horz" pos="3120"/>
        <p:guide pos="2160"/>
      </p:guideLst>
    </p:cSldViewPr>
  </p:slideViewPr>
  <p:notesTextViewPr>
    <p:cViewPr>
      <p:scale>
        <a:sx n="400" d="100"/>
        <a:sy n="400" d="100"/>
      </p:scale>
      <p:origin x="0" y="0"/>
    </p:cViewPr>
  </p:notesTextViewPr>
  <p:sorterViewPr>
    <p:cViewPr>
      <p:scale>
        <a:sx n="100" d="100"/>
        <a:sy n="100" d="100"/>
      </p:scale>
      <p:origin x="0" y="0"/>
    </p:cViewPr>
  </p:sorterViewPr>
  <p:notesViewPr>
    <p:cSldViewPr snapToGrid="0">
      <p:cViewPr varScale="1">
        <p:scale>
          <a:sx n="60" d="100"/>
          <a:sy n="60" d="100"/>
        </p:scale>
        <p:origin x="3288" y="3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commentAuthors" Target="commentAuthor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handoutMaster" Target="handoutMasters/handoutMaster1.xml"/><Relationship Id="rId17"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viewProps" Target="viewProps.xml"/><Relationship Id="rId10" Type="http://schemas.openxmlformats.org/officeDocument/2006/relationships/slide" Target="slides/slide8.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8" y="9"/>
            <a:ext cx="2918227" cy="493929"/>
          </a:xfrm>
          <a:prstGeom prst="rect">
            <a:avLst/>
          </a:prstGeom>
        </p:spPr>
        <p:txBody>
          <a:bodyPr vert="horz" lIns="87707" tIns="43856" rIns="87707" bIns="43856"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3816035" y="9"/>
            <a:ext cx="2918227" cy="493929"/>
          </a:xfrm>
          <a:prstGeom prst="rect">
            <a:avLst/>
          </a:prstGeom>
        </p:spPr>
        <p:txBody>
          <a:bodyPr vert="horz" lIns="87707" tIns="43856" rIns="87707" bIns="43856" rtlCol="0"/>
          <a:lstStyle>
            <a:lvl1pPr algn="r">
              <a:defRPr sz="1200"/>
            </a:lvl1pPr>
          </a:lstStyle>
          <a:p>
            <a:fld id="{F979793C-9966-4A40-AEDC-9A0DE07D66C9}" type="datetimeFigureOut">
              <a:rPr kumimoji="1" lang="ja-JP" altLang="en-US" smtClean="0"/>
              <a:pPr/>
              <a:t>2023/12/5</a:t>
            </a:fld>
            <a:endParaRPr kumimoji="1" lang="ja-JP" altLang="en-US"/>
          </a:p>
        </p:txBody>
      </p:sp>
      <p:sp>
        <p:nvSpPr>
          <p:cNvPr id="4" name="フッター プレースホルダー 3"/>
          <p:cNvSpPr>
            <a:spLocks noGrp="1"/>
          </p:cNvSpPr>
          <p:nvPr>
            <p:ph type="ftr" sz="quarter" idx="2"/>
          </p:nvPr>
        </p:nvSpPr>
        <p:spPr>
          <a:xfrm>
            <a:off x="8" y="9372392"/>
            <a:ext cx="2918227" cy="493929"/>
          </a:xfrm>
          <a:prstGeom prst="rect">
            <a:avLst/>
          </a:prstGeom>
        </p:spPr>
        <p:txBody>
          <a:bodyPr vert="horz" lIns="87707" tIns="43856" rIns="87707" bIns="43856"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3816035" y="9372392"/>
            <a:ext cx="2918227" cy="493929"/>
          </a:xfrm>
          <a:prstGeom prst="rect">
            <a:avLst/>
          </a:prstGeom>
        </p:spPr>
        <p:txBody>
          <a:bodyPr vert="horz" lIns="87707" tIns="43856" rIns="87707" bIns="43856" rtlCol="0" anchor="b"/>
          <a:lstStyle>
            <a:lvl1pPr algn="r">
              <a:defRPr sz="1200"/>
            </a:lvl1pPr>
          </a:lstStyle>
          <a:p>
            <a:fld id="{34AEB4D6-196D-4397-8AEC-8CF60105BFEF}" type="slidenum">
              <a:rPr kumimoji="1" lang="ja-JP" altLang="en-US" smtClean="0"/>
              <a:pPr/>
              <a:t>‹#›</a:t>
            </a:fld>
            <a:endParaRPr kumimoji="1" lang="ja-JP" altLang="en-US"/>
          </a:p>
        </p:txBody>
      </p:sp>
    </p:spTree>
    <p:extLst>
      <p:ext uri="{BB962C8B-B14F-4D97-AF65-F5344CB8AC3E}">
        <p14:creationId xmlns:p14="http://schemas.microsoft.com/office/powerpoint/2010/main" val="325982352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9" y="10"/>
            <a:ext cx="2918831" cy="495029"/>
          </a:xfrm>
          <a:prstGeom prst="rect">
            <a:avLst/>
          </a:prstGeom>
        </p:spPr>
        <p:txBody>
          <a:bodyPr vert="horz" lIns="91367" tIns="45683" rIns="91367" bIns="45683" rtlCol="0"/>
          <a:lstStyle>
            <a:lvl1pPr algn="l">
              <a:defRPr sz="1200"/>
            </a:lvl1pPr>
          </a:lstStyle>
          <a:p>
            <a:endParaRPr kumimoji="1" lang="ja-JP" altLang="en-US"/>
          </a:p>
        </p:txBody>
      </p:sp>
      <p:sp>
        <p:nvSpPr>
          <p:cNvPr id="3" name="日付プレースホルダー 2"/>
          <p:cNvSpPr>
            <a:spLocks noGrp="1"/>
          </p:cNvSpPr>
          <p:nvPr>
            <p:ph type="dt" idx="1"/>
          </p:nvPr>
        </p:nvSpPr>
        <p:spPr>
          <a:xfrm>
            <a:off x="3815378" y="10"/>
            <a:ext cx="2918831" cy="495029"/>
          </a:xfrm>
          <a:prstGeom prst="rect">
            <a:avLst/>
          </a:prstGeom>
        </p:spPr>
        <p:txBody>
          <a:bodyPr vert="horz" lIns="91367" tIns="45683" rIns="91367" bIns="45683" rtlCol="0"/>
          <a:lstStyle>
            <a:lvl1pPr algn="r">
              <a:defRPr sz="1200"/>
            </a:lvl1pPr>
          </a:lstStyle>
          <a:p>
            <a:fld id="{0FFD2373-A11F-484A-B768-7569EE542F0C}" type="datetimeFigureOut">
              <a:rPr kumimoji="1" lang="ja-JP" altLang="en-US" smtClean="0"/>
              <a:pPr/>
              <a:t>2023/12/5</a:t>
            </a:fld>
            <a:endParaRPr kumimoji="1" lang="ja-JP" altLang="en-US"/>
          </a:p>
        </p:txBody>
      </p:sp>
      <p:sp>
        <p:nvSpPr>
          <p:cNvPr id="4" name="スライド イメージ プレースホルダー 3"/>
          <p:cNvSpPr>
            <a:spLocks noGrp="1" noRot="1" noChangeAspect="1"/>
          </p:cNvSpPr>
          <p:nvPr>
            <p:ph type="sldImg" idx="2"/>
          </p:nvPr>
        </p:nvSpPr>
        <p:spPr>
          <a:xfrm>
            <a:off x="2216150" y="1233488"/>
            <a:ext cx="2303463" cy="3328987"/>
          </a:xfrm>
          <a:prstGeom prst="rect">
            <a:avLst/>
          </a:prstGeom>
          <a:noFill/>
          <a:ln w="12700">
            <a:solidFill>
              <a:prstClr val="black"/>
            </a:solidFill>
          </a:ln>
        </p:spPr>
        <p:txBody>
          <a:bodyPr vert="horz" lIns="91367" tIns="45683" rIns="91367" bIns="45683" rtlCol="0" anchor="ctr"/>
          <a:lstStyle/>
          <a:p>
            <a:endParaRPr lang="ja-JP" altLang="en-US"/>
          </a:p>
        </p:txBody>
      </p:sp>
      <p:sp>
        <p:nvSpPr>
          <p:cNvPr id="5" name="ノート プレースホルダー 4"/>
          <p:cNvSpPr>
            <a:spLocks noGrp="1"/>
          </p:cNvSpPr>
          <p:nvPr>
            <p:ph type="body" sz="quarter" idx="3"/>
          </p:nvPr>
        </p:nvSpPr>
        <p:spPr>
          <a:xfrm>
            <a:off x="673577" y="4748172"/>
            <a:ext cx="5388610" cy="3884861"/>
          </a:xfrm>
          <a:prstGeom prst="rect">
            <a:avLst/>
          </a:prstGeom>
        </p:spPr>
        <p:txBody>
          <a:bodyPr vert="horz" lIns="91367" tIns="45683" rIns="91367" bIns="45683"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9" y="9371288"/>
            <a:ext cx="2918831" cy="495028"/>
          </a:xfrm>
          <a:prstGeom prst="rect">
            <a:avLst/>
          </a:prstGeom>
        </p:spPr>
        <p:txBody>
          <a:bodyPr vert="horz" lIns="91367" tIns="45683" rIns="91367" bIns="45683"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15378" y="9371288"/>
            <a:ext cx="2918831" cy="495028"/>
          </a:xfrm>
          <a:prstGeom prst="rect">
            <a:avLst/>
          </a:prstGeom>
        </p:spPr>
        <p:txBody>
          <a:bodyPr vert="horz" lIns="91367" tIns="45683" rIns="91367" bIns="45683" rtlCol="0" anchor="b"/>
          <a:lstStyle>
            <a:lvl1pPr algn="r">
              <a:defRPr sz="1200"/>
            </a:lvl1pPr>
          </a:lstStyle>
          <a:p>
            <a:fld id="{62A15F7C-5CD5-49F6-97AE-E9D3A5D3A82E}" type="slidenum">
              <a:rPr kumimoji="1" lang="ja-JP" altLang="en-US" smtClean="0"/>
              <a:pPr/>
              <a:t>‹#›</a:t>
            </a:fld>
            <a:endParaRPr kumimoji="1" lang="ja-JP" altLang="en-US"/>
          </a:p>
        </p:txBody>
      </p:sp>
      <p:sp>
        <p:nvSpPr>
          <p:cNvPr id="8" name="正方形/長方形 7">
            <a:extLst>
              <a:ext uri="{FF2B5EF4-FFF2-40B4-BE49-F238E27FC236}">
                <a16:creationId xmlns:a16="http://schemas.microsoft.com/office/drawing/2014/main" id="{57C604E4-AA12-33B7-5CCA-CB47E8FB227A}"/>
              </a:ext>
            </a:extLst>
          </p:cNvPr>
          <p:cNvSpPr/>
          <p:nvPr/>
        </p:nvSpPr>
        <p:spPr>
          <a:xfrm>
            <a:off x="921830" y="-16418"/>
            <a:ext cx="5936171" cy="472878"/>
          </a:xfrm>
          <a:prstGeom prst="rect">
            <a:avLst/>
          </a:prstGeom>
          <a:solidFill>
            <a:srgbClr val="6EBCD4">
              <a:alpha val="4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4" tIns="45717" rIns="91434" bIns="45717" rtlCol="0" anchor="ctr"/>
          <a:lstStyle/>
          <a:p>
            <a:pPr algn="ctr"/>
            <a:endParaRPr kumimoji="1" lang="ja-JP" altLang="en-US"/>
          </a:p>
        </p:txBody>
      </p:sp>
    </p:spTree>
    <p:extLst>
      <p:ext uri="{BB962C8B-B14F-4D97-AF65-F5344CB8AC3E}">
        <p14:creationId xmlns:p14="http://schemas.microsoft.com/office/powerpoint/2010/main" val="342943023"/>
      </p:ext>
    </p:extLst>
  </p:cSld>
  <p:clrMap bg1="lt1" tx1="dk1" bg2="lt2" tx2="dk2" accent1="accent1" accent2="accent2" accent3="accent3" accent4="accent4" accent5="accent5" accent6="accent6" hlink="hlink" folHlink="folHlink"/>
  <p:notesStyle>
    <a:lvl1pPr marL="0" algn="l" defTabSz="957816" rtl="0" eaLnBrk="1" latinLnBrk="0" hangingPunct="1">
      <a:defRPr kumimoji="1" sz="1257" kern="1200">
        <a:solidFill>
          <a:schemeClr val="tx1"/>
        </a:solidFill>
        <a:latin typeface="+mn-lt"/>
        <a:ea typeface="+mn-ea"/>
        <a:cs typeface="+mn-cs"/>
      </a:defRPr>
    </a:lvl1pPr>
    <a:lvl2pPr marL="478908" algn="l" defTabSz="957816" rtl="0" eaLnBrk="1" latinLnBrk="0" hangingPunct="1">
      <a:defRPr kumimoji="1" sz="1257" kern="1200">
        <a:solidFill>
          <a:schemeClr val="tx1"/>
        </a:solidFill>
        <a:latin typeface="+mn-lt"/>
        <a:ea typeface="+mn-ea"/>
        <a:cs typeface="+mn-cs"/>
      </a:defRPr>
    </a:lvl2pPr>
    <a:lvl3pPr marL="957816" algn="l" defTabSz="957816" rtl="0" eaLnBrk="1" latinLnBrk="0" hangingPunct="1">
      <a:defRPr kumimoji="1" sz="1257" kern="1200">
        <a:solidFill>
          <a:schemeClr val="tx1"/>
        </a:solidFill>
        <a:latin typeface="+mn-lt"/>
        <a:ea typeface="+mn-ea"/>
        <a:cs typeface="+mn-cs"/>
      </a:defRPr>
    </a:lvl3pPr>
    <a:lvl4pPr marL="1436724" algn="l" defTabSz="957816" rtl="0" eaLnBrk="1" latinLnBrk="0" hangingPunct="1">
      <a:defRPr kumimoji="1" sz="1257" kern="1200">
        <a:solidFill>
          <a:schemeClr val="tx1"/>
        </a:solidFill>
        <a:latin typeface="+mn-lt"/>
        <a:ea typeface="+mn-ea"/>
        <a:cs typeface="+mn-cs"/>
      </a:defRPr>
    </a:lvl4pPr>
    <a:lvl5pPr marL="1915631" algn="l" defTabSz="957816" rtl="0" eaLnBrk="1" latinLnBrk="0" hangingPunct="1">
      <a:defRPr kumimoji="1" sz="1257" kern="1200">
        <a:solidFill>
          <a:schemeClr val="tx1"/>
        </a:solidFill>
        <a:latin typeface="+mn-lt"/>
        <a:ea typeface="+mn-ea"/>
        <a:cs typeface="+mn-cs"/>
      </a:defRPr>
    </a:lvl5pPr>
    <a:lvl6pPr marL="2394539" algn="l" defTabSz="957816" rtl="0" eaLnBrk="1" latinLnBrk="0" hangingPunct="1">
      <a:defRPr kumimoji="1" sz="1257" kern="1200">
        <a:solidFill>
          <a:schemeClr val="tx1"/>
        </a:solidFill>
        <a:latin typeface="+mn-lt"/>
        <a:ea typeface="+mn-ea"/>
        <a:cs typeface="+mn-cs"/>
      </a:defRPr>
    </a:lvl6pPr>
    <a:lvl7pPr marL="2873447" algn="l" defTabSz="957816" rtl="0" eaLnBrk="1" latinLnBrk="0" hangingPunct="1">
      <a:defRPr kumimoji="1" sz="1257" kern="1200">
        <a:solidFill>
          <a:schemeClr val="tx1"/>
        </a:solidFill>
        <a:latin typeface="+mn-lt"/>
        <a:ea typeface="+mn-ea"/>
        <a:cs typeface="+mn-cs"/>
      </a:defRPr>
    </a:lvl7pPr>
    <a:lvl8pPr marL="3352355" algn="l" defTabSz="957816" rtl="0" eaLnBrk="1" latinLnBrk="0" hangingPunct="1">
      <a:defRPr kumimoji="1" sz="1257" kern="1200">
        <a:solidFill>
          <a:schemeClr val="tx1"/>
        </a:solidFill>
        <a:latin typeface="+mn-lt"/>
        <a:ea typeface="+mn-ea"/>
        <a:cs typeface="+mn-cs"/>
      </a:defRPr>
    </a:lvl8pPr>
    <a:lvl9pPr marL="3831263" algn="l" defTabSz="957816" rtl="0" eaLnBrk="1" latinLnBrk="0" hangingPunct="1">
      <a:defRPr kumimoji="1" sz="1257"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2_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dirty="0"/>
              <a:t>マスター タイトルの書式設定</a:t>
            </a:r>
            <a:endParaRPr lang="en-US" dirty="0"/>
          </a:p>
        </p:txBody>
      </p:sp>
      <p:sp>
        <p:nvSpPr>
          <p:cNvPr id="3" name="Content Placeholder 2"/>
          <p:cNvSpPr>
            <a:spLocks noGrp="1"/>
          </p:cNvSpPr>
          <p:nvPr>
            <p:ph idx="1"/>
          </p:nvPr>
        </p:nvSpPr>
        <p:spPr/>
        <p:txBody>
          <a:body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endParaRPr lang="en-US" dirty="0"/>
          </a:p>
        </p:txBody>
      </p:sp>
      <p:sp>
        <p:nvSpPr>
          <p:cNvPr id="4" name="Date Placeholder 3"/>
          <p:cNvSpPr>
            <a:spLocks noGrp="1"/>
          </p:cNvSpPr>
          <p:nvPr>
            <p:ph type="dt" sz="half" idx="10"/>
          </p:nvPr>
        </p:nvSpPr>
        <p:spPr/>
        <p:txBody>
          <a:bodyPr/>
          <a:lstStyle/>
          <a:p>
            <a:fld id="{7472158A-E98F-4F59-A4ED-7B8F7179C12F}" type="datetime1">
              <a:rPr kumimoji="1" lang="ja-JP" altLang="en-US" smtClean="0"/>
              <a:t>2023/12/5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8D0CD507-CBC2-4C28-80FE-6B1475219B3C}" type="slidenum">
              <a:rPr kumimoji="1" lang="ja-JP" altLang="en-US" smtClean="0"/>
              <a:pPr/>
              <a:t>‹#›</a:t>
            </a:fld>
            <a:endParaRPr kumimoji="1" lang="ja-JP" altLang="en-US"/>
          </a:p>
        </p:txBody>
      </p:sp>
      <p:sp>
        <p:nvSpPr>
          <p:cNvPr id="8" name="Rectangle 70"/>
          <p:cNvSpPr>
            <a:spLocks noChangeArrowheads="1"/>
          </p:cNvSpPr>
          <p:nvPr userDrawn="1"/>
        </p:nvSpPr>
        <p:spPr bwMode="auto">
          <a:xfrm>
            <a:off x="152400" y="609600"/>
            <a:ext cx="685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ja-JP" altLang="en-US"/>
          </a:p>
        </p:txBody>
      </p:sp>
      <p:sp>
        <p:nvSpPr>
          <p:cNvPr id="9" name="Rectangle 72"/>
          <p:cNvSpPr>
            <a:spLocks noChangeArrowheads="1"/>
          </p:cNvSpPr>
          <p:nvPr userDrawn="1"/>
        </p:nvSpPr>
        <p:spPr bwMode="auto">
          <a:xfrm>
            <a:off x="152400" y="609600"/>
            <a:ext cx="685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ja-JP" altLang="ja-JP" sz="1000" b="0" i="0" u="none" strike="noStrike" cap="none" normalizeH="0" baseline="0">
              <a:ln>
                <a:noFill/>
              </a:ln>
              <a:solidFill>
                <a:schemeClr val="tx1"/>
              </a:solidFill>
              <a:effectLst/>
              <a:latin typeface="Century" panose="02040604050505020304" pitchFamily="18" charset="0"/>
              <a:ea typeface="ＭＳ 明朝" panose="02020609040205080304" pitchFamily="17" charset="-128"/>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br>
              <a:rPr kumimoji="0" lang="ja-JP" altLang="ja-JP" sz="1000" b="0" i="0" u="none" strike="noStrike" cap="none" normalizeH="0" baseline="0">
                <a:ln>
                  <a:noFill/>
                </a:ln>
                <a:solidFill>
                  <a:schemeClr val="tx1"/>
                </a:solidFill>
                <a:effectLst/>
                <a:latin typeface="Century" panose="02040604050505020304" pitchFamily="18" charset="0"/>
                <a:ea typeface="ＭＳ 明朝" panose="02020609040205080304" pitchFamily="17" charset="-128"/>
                <a:cs typeface="Times New Roman" panose="02020603050405020304" pitchFamily="18" charset="0"/>
              </a:rPr>
            </a:b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10" name="Rectangle 80"/>
          <p:cNvSpPr>
            <a:spLocks noChangeArrowheads="1"/>
          </p:cNvSpPr>
          <p:nvPr userDrawn="1"/>
        </p:nvSpPr>
        <p:spPr bwMode="auto">
          <a:xfrm>
            <a:off x="152400" y="609600"/>
            <a:ext cx="685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ja-JP" altLang="ja-JP" sz="1800" b="0" i="0" u="none" strike="noStrike" cap="none" normalizeH="0" baseline="0">
                <a:ln>
                  <a:noFill/>
                </a:ln>
                <a:solidFill>
                  <a:schemeClr val="tx1"/>
                </a:solidFill>
                <a:effectLst/>
                <a:latin typeface="Arial" panose="020B0604020202020204" pitchFamily="34" charset="0"/>
              </a:rPr>
            </a:br>
            <a:endParaRPr kumimoji="0" lang="ja-JP" altLang="ja-JP" sz="1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11" name="Rectangle 84"/>
          <p:cNvSpPr>
            <a:spLocks noChangeArrowheads="1"/>
          </p:cNvSpPr>
          <p:nvPr userDrawn="1"/>
        </p:nvSpPr>
        <p:spPr bwMode="auto">
          <a:xfrm>
            <a:off x="152400" y="609600"/>
            <a:ext cx="685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ja-JP" sz="1000" b="0" i="0" u="none" strike="noStrike" cap="none" normalizeH="0" baseline="0">
                <a:ln>
                  <a:noFill/>
                </a:ln>
                <a:solidFill>
                  <a:schemeClr val="tx1"/>
                </a:solidFill>
                <a:effectLst/>
                <a:latin typeface="Century" panose="02040604050505020304" pitchFamily="18" charset="0"/>
                <a:ea typeface="ＭＳ 明朝" panose="02020609040205080304" pitchFamily="17" charset="-128"/>
                <a:cs typeface="Times New Roman" panose="02020603050405020304" pitchFamily="18" charset="0"/>
              </a:rPr>
            </a:br>
            <a:endParaRPr kumimoji="0" lang="en-US" altLang="ja-JP" sz="1800" b="0" i="0" u="none" strike="noStrike" cap="none" normalizeH="0" baseline="0">
              <a:ln>
                <a:noFill/>
              </a:ln>
              <a:solidFill>
                <a:schemeClr val="tx1"/>
              </a:solidFill>
              <a:effectLst/>
              <a:latin typeface="Arial" panose="020B0604020202020204" pitchFamily="34" charset="0"/>
            </a:endParaRPr>
          </a:p>
        </p:txBody>
      </p:sp>
      <p:sp>
        <p:nvSpPr>
          <p:cNvPr id="12" name="Rectangle 92"/>
          <p:cNvSpPr>
            <a:spLocks noChangeArrowheads="1"/>
          </p:cNvSpPr>
          <p:nvPr userDrawn="1"/>
        </p:nvSpPr>
        <p:spPr bwMode="auto">
          <a:xfrm>
            <a:off x="152400" y="609600"/>
            <a:ext cx="685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ja-JP" altLang="ja-JP" sz="1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17" name="Rectangle 70"/>
          <p:cNvSpPr>
            <a:spLocks noChangeArrowheads="1"/>
          </p:cNvSpPr>
          <p:nvPr userDrawn="1"/>
        </p:nvSpPr>
        <p:spPr bwMode="auto">
          <a:xfrm>
            <a:off x="152400" y="609600"/>
            <a:ext cx="685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ja-JP" altLang="en-US"/>
          </a:p>
        </p:txBody>
      </p:sp>
      <p:sp>
        <p:nvSpPr>
          <p:cNvPr id="18" name="Rectangle 72"/>
          <p:cNvSpPr>
            <a:spLocks noChangeArrowheads="1"/>
          </p:cNvSpPr>
          <p:nvPr userDrawn="1"/>
        </p:nvSpPr>
        <p:spPr bwMode="auto">
          <a:xfrm>
            <a:off x="152400" y="609600"/>
            <a:ext cx="685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ja-JP" altLang="ja-JP" sz="1000" b="0" i="0" u="none" strike="noStrike" cap="none" normalizeH="0" baseline="0">
              <a:ln>
                <a:noFill/>
              </a:ln>
              <a:solidFill>
                <a:schemeClr val="tx1"/>
              </a:solidFill>
              <a:effectLst/>
              <a:latin typeface="Century" panose="02040604050505020304" pitchFamily="18" charset="0"/>
              <a:ea typeface="ＭＳ 明朝" panose="02020609040205080304" pitchFamily="17" charset="-128"/>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br>
              <a:rPr kumimoji="0" lang="ja-JP" altLang="ja-JP" sz="1000" b="0" i="0" u="none" strike="noStrike" cap="none" normalizeH="0" baseline="0">
                <a:ln>
                  <a:noFill/>
                </a:ln>
                <a:solidFill>
                  <a:schemeClr val="tx1"/>
                </a:solidFill>
                <a:effectLst/>
                <a:latin typeface="Century" panose="02040604050505020304" pitchFamily="18" charset="0"/>
                <a:ea typeface="ＭＳ 明朝" panose="02020609040205080304" pitchFamily="17" charset="-128"/>
                <a:cs typeface="Times New Roman" panose="02020603050405020304" pitchFamily="18" charset="0"/>
              </a:rPr>
            </a:b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19" name="Rectangle 80"/>
          <p:cNvSpPr>
            <a:spLocks noChangeArrowheads="1"/>
          </p:cNvSpPr>
          <p:nvPr userDrawn="1"/>
        </p:nvSpPr>
        <p:spPr bwMode="auto">
          <a:xfrm>
            <a:off x="152400" y="609600"/>
            <a:ext cx="685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ja-JP" altLang="ja-JP" sz="1800" b="0" i="0" u="none" strike="noStrike" cap="none" normalizeH="0" baseline="0">
                <a:ln>
                  <a:noFill/>
                </a:ln>
                <a:solidFill>
                  <a:schemeClr val="tx1"/>
                </a:solidFill>
                <a:effectLst/>
                <a:latin typeface="Arial" panose="020B0604020202020204" pitchFamily="34" charset="0"/>
              </a:rPr>
            </a:br>
            <a:endParaRPr kumimoji="0" lang="ja-JP" altLang="ja-JP" sz="1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20" name="Rectangle 84"/>
          <p:cNvSpPr>
            <a:spLocks noChangeArrowheads="1"/>
          </p:cNvSpPr>
          <p:nvPr userDrawn="1"/>
        </p:nvSpPr>
        <p:spPr bwMode="auto">
          <a:xfrm>
            <a:off x="152400" y="609600"/>
            <a:ext cx="685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ja-JP" sz="1000" b="0" i="0" u="none" strike="noStrike" cap="none" normalizeH="0" baseline="0">
                <a:ln>
                  <a:noFill/>
                </a:ln>
                <a:solidFill>
                  <a:schemeClr val="tx1"/>
                </a:solidFill>
                <a:effectLst/>
                <a:latin typeface="Century" panose="02040604050505020304" pitchFamily="18" charset="0"/>
                <a:ea typeface="ＭＳ 明朝" panose="02020609040205080304" pitchFamily="17" charset="-128"/>
                <a:cs typeface="Times New Roman" panose="02020603050405020304" pitchFamily="18" charset="0"/>
              </a:rPr>
            </a:br>
            <a:endParaRPr kumimoji="0" lang="en-US" altLang="ja-JP" sz="1800" b="0" i="0" u="none" strike="noStrike" cap="none" normalizeH="0" baseline="0">
              <a:ln>
                <a:noFill/>
              </a:ln>
              <a:solidFill>
                <a:schemeClr val="tx1"/>
              </a:solidFill>
              <a:effectLst/>
              <a:latin typeface="Arial" panose="020B0604020202020204" pitchFamily="34" charset="0"/>
            </a:endParaRPr>
          </a:p>
        </p:txBody>
      </p:sp>
      <p:sp>
        <p:nvSpPr>
          <p:cNvPr id="21" name="Rectangle 92"/>
          <p:cNvSpPr>
            <a:spLocks noChangeArrowheads="1"/>
          </p:cNvSpPr>
          <p:nvPr userDrawn="1"/>
        </p:nvSpPr>
        <p:spPr bwMode="auto">
          <a:xfrm>
            <a:off x="152400" y="609600"/>
            <a:ext cx="685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ja-JP" altLang="ja-JP" sz="1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ja-JP" altLang="ja-JP" sz="1800" b="0" i="0" u="none" strike="noStrike" cap="none" normalizeH="0" baseline="0">
              <a:ln>
                <a:noFill/>
              </a:ln>
              <a:solidFill>
                <a:schemeClr val="tx1"/>
              </a:solidFill>
              <a:effectLst/>
              <a:latin typeface="Arial" panose="020B0604020202020204" pitchFamily="34" charset="0"/>
            </a:endParaRPr>
          </a:p>
        </p:txBody>
      </p:sp>
      <p:pic>
        <p:nvPicPr>
          <p:cNvPr id="22" name="図 21"/>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545784" y="6961"/>
            <a:ext cx="325245" cy="461459"/>
          </a:xfrm>
          <a:prstGeom prst="rect">
            <a:avLst/>
          </a:prstGeom>
        </p:spPr>
      </p:pic>
      <p:pic>
        <p:nvPicPr>
          <p:cNvPr id="23" name="図 22"/>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 y="-4458"/>
            <a:ext cx="473932" cy="472878"/>
          </a:xfrm>
          <a:prstGeom prst="rect">
            <a:avLst/>
          </a:prstGeom>
        </p:spPr>
      </p:pic>
      <p:sp>
        <p:nvSpPr>
          <p:cNvPr id="7" name="正方形/長方形 6">
            <a:extLst>
              <a:ext uri="{FF2B5EF4-FFF2-40B4-BE49-F238E27FC236}">
                <a16:creationId xmlns:a16="http://schemas.microsoft.com/office/drawing/2014/main" id="{C6FB1FAC-5815-D89A-FEFE-3E744CDC07DC}"/>
              </a:ext>
            </a:extLst>
          </p:cNvPr>
          <p:cNvSpPr/>
          <p:nvPr userDrawn="1"/>
        </p:nvSpPr>
        <p:spPr>
          <a:xfrm>
            <a:off x="921829" y="-16418"/>
            <a:ext cx="5936171" cy="472878"/>
          </a:xfrm>
          <a:prstGeom prst="rect">
            <a:avLst/>
          </a:prstGeom>
          <a:solidFill>
            <a:srgbClr val="6EBCD4">
              <a:alpha val="4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9628413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473075" y="660400"/>
            <a:ext cx="2211388" cy="2311400"/>
          </a:xfrm>
        </p:spPr>
        <p:txBody>
          <a:bodyPr anchor="b"/>
          <a:lstStyle>
            <a:lvl1pPr>
              <a:defRPr sz="3200"/>
            </a:lvl1pPr>
          </a:lstStyle>
          <a:p>
            <a:r>
              <a:rPr kumimoji="1" lang="ja-JP" altLang="en-US"/>
              <a:t>マスター タイトルの書式設定</a:t>
            </a:r>
          </a:p>
        </p:txBody>
      </p:sp>
      <p:sp>
        <p:nvSpPr>
          <p:cNvPr id="3" name="図プレースホルダー 2"/>
          <p:cNvSpPr>
            <a:spLocks noGrp="1"/>
          </p:cNvSpPr>
          <p:nvPr>
            <p:ph type="pic" idx="1"/>
          </p:nvPr>
        </p:nvSpPr>
        <p:spPr>
          <a:xfrm>
            <a:off x="2916238" y="1425575"/>
            <a:ext cx="3471862" cy="7040563"/>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473075" y="2971800"/>
            <a:ext cx="2211388" cy="550545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E73D5E76-87C7-48DA-B016-4C226C79C604}" type="datetime1">
              <a:rPr kumimoji="1" lang="ja-JP" altLang="en-US" smtClean="0"/>
              <a:t>2023/12/5</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24877CF8-5154-4D87-8417-ED4BBFDB87DB}" type="slidenum">
              <a:rPr kumimoji="1" lang="ja-JP" altLang="en-US" smtClean="0"/>
              <a:pPr/>
              <a:t>‹#›</a:t>
            </a:fld>
            <a:endParaRPr kumimoji="1" lang="ja-JP" altLang="en-US"/>
          </a:p>
        </p:txBody>
      </p:sp>
    </p:spTree>
    <p:extLst>
      <p:ext uri="{BB962C8B-B14F-4D97-AF65-F5344CB8AC3E}">
        <p14:creationId xmlns:p14="http://schemas.microsoft.com/office/powerpoint/2010/main" val="28788639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DB78EE7D-2E67-416C-AF9A-D097A0337E72}" type="datetime1">
              <a:rPr kumimoji="1" lang="ja-JP" altLang="en-US" smtClean="0"/>
              <a:t>2023/12/5</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24877CF8-5154-4D87-8417-ED4BBFDB87DB}" type="slidenum">
              <a:rPr kumimoji="1" lang="ja-JP" altLang="en-US" smtClean="0"/>
              <a:pPr/>
              <a:t>‹#›</a:t>
            </a:fld>
            <a:endParaRPr kumimoji="1" lang="ja-JP" altLang="en-US"/>
          </a:p>
        </p:txBody>
      </p:sp>
    </p:spTree>
    <p:extLst>
      <p:ext uri="{BB962C8B-B14F-4D97-AF65-F5344CB8AC3E}">
        <p14:creationId xmlns:p14="http://schemas.microsoft.com/office/powerpoint/2010/main" val="28091389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4908550" y="527050"/>
            <a:ext cx="1477963" cy="8394700"/>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471488" y="527050"/>
            <a:ext cx="4284662" cy="8394700"/>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E78CA21D-7480-4371-8F18-B2DAC93E286F}" type="datetime1">
              <a:rPr kumimoji="1" lang="ja-JP" altLang="en-US" smtClean="0"/>
              <a:t>2023/12/5</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24877CF8-5154-4D87-8417-ED4BBFDB87DB}" type="slidenum">
              <a:rPr kumimoji="1" lang="ja-JP" altLang="en-US" smtClean="0"/>
              <a:pPr/>
              <a:t>‹#›</a:t>
            </a:fld>
            <a:endParaRPr kumimoji="1" lang="ja-JP" altLang="en-US"/>
          </a:p>
        </p:txBody>
      </p:sp>
    </p:spTree>
    <p:extLst>
      <p:ext uri="{BB962C8B-B14F-4D97-AF65-F5344CB8AC3E}">
        <p14:creationId xmlns:p14="http://schemas.microsoft.com/office/powerpoint/2010/main" val="133332354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514350" y="1621191"/>
            <a:ext cx="5829300" cy="3448756"/>
          </a:xfrm>
        </p:spPr>
        <p:txBody>
          <a:bodyPr anchor="b"/>
          <a:lstStyle>
            <a:lvl1pPr algn="ctr">
              <a:defRPr sz="4500"/>
            </a:lvl1pPr>
          </a:lstStyle>
          <a:p>
            <a:r>
              <a:rPr lang="ja-JP" altLang="en-US" dirty="0"/>
              <a:t>マスター タイトルの書式設定</a:t>
            </a:r>
            <a:endParaRPr lang="en-US" dirty="0"/>
          </a:p>
        </p:txBody>
      </p:sp>
      <p:sp>
        <p:nvSpPr>
          <p:cNvPr id="3" name="Subtitle 2"/>
          <p:cNvSpPr>
            <a:spLocks noGrp="1"/>
          </p:cNvSpPr>
          <p:nvPr>
            <p:ph type="subTitle" idx="1"/>
          </p:nvPr>
        </p:nvSpPr>
        <p:spPr>
          <a:xfrm>
            <a:off x="857250" y="5202944"/>
            <a:ext cx="5143500" cy="2391656"/>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4F3DD00B-E613-4575-BD39-BEB081E64339}" type="datetime1">
              <a:rPr lang="ja-JP" altLang="en-US" smtClean="0">
                <a:solidFill>
                  <a:prstClr val="black">
                    <a:tint val="75000"/>
                  </a:prstClr>
                </a:solidFill>
              </a:rPr>
              <a:t>2023/12/5</a:t>
            </a:fld>
            <a:endParaRPr lang="ja-JP"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ja-JP"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D0CD507-CBC2-4C28-80FE-6B1475219B3C}" type="slidenum">
              <a:rPr lang="ja-JP" altLang="en-US" smtClean="0">
                <a:solidFill>
                  <a:prstClr val="black">
                    <a:tint val="75000"/>
                  </a:prstClr>
                </a:solidFill>
              </a:rPr>
              <a:pPr/>
              <a:t>‹#›</a:t>
            </a:fld>
            <a:endParaRPr lang="ja-JP" altLang="en-US">
              <a:solidFill>
                <a:prstClr val="black">
                  <a:tint val="75000"/>
                </a:prstClr>
              </a:solidFill>
            </a:endParaRPr>
          </a:p>
        </p:txBody>
      </p:sp>
      <p:sp>
        <p:nvSpPr>
          <p:cNvPr id="7" name="Rectangle 63"/>
          <p:cNvSpPr>
            <a:spLocks noChangeArrowheads="1"/>
          </p:cNvSpPr>
          <p:nvPr userDrawn="1"/>
        </p:nvSpPr>
        <p:spPr bwMode="auto">
          <a:xfrm>
            <a:off x="737471" y="2761"/>
            <a:ext cx="6120529" cy="735831"/>
          </a:xfrm>
          <a:prstGeom prst="rect">
            <a:avLst/>
          </a:prstGeom>
          <a:solidFill>
            <a:srgbClr val="82CDE0"/>
          </a:solidFill>
          <a:ln>
            <a:noFill/>
          </a:ln>
          <a:effectLst/>
        </p:spPr>
        <p:txBody>
          <a:bodyPr vert="horz" wrap="square" lIns="91440" tIns="45720" rIns="91440" bIns="45720" numCol="1" anchor="ctr" anchorCtr="0" compatLnSpc="1">
            <a:prstTxWarp prst="textNoShape">
              <a:avLst/>
            </a:prstTxWarp>
            <a:noAutofit/>
          </a:bodyPr>
          <a:lstStyle/>
          <a:p>
            <a:endParaRPr lang="ja-JP" altLang="en-US">
              <a:solidFill>
                <a:prstClr val="black"/>
              </a:solidFill>
            </a:endParaRPr>
          </a:p>
        </p:txBody>
      </p:sp>
      <p:sp>
        <p:nvSpPr>
          <p:cNvPr id="8" name="Rectangle 70"/>
          <p:cNvSpPr>
            <a:spLocks noChangeArrowheads="1"/>
          </p:cNvSpPr>
          <p:nvPr userDrawn="1"/>
        </p:nvSpPr>
        <p:spPr bwMode="auto">
          <a:xfrm>
            <a:off x="152400" y="609600"/>
            <a:ext cx="685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ja-JP" altLang="en-US">
              <a:solidFill>
                <a:prstClr val="black"/>
              </a:solidFill>
            </a:endParaRPr>
          </a:p>
        </p:txBody>
      </p:sp>
      <p:sp>
        <p:nvSpPr>
          <p:cNvPr id="9" name="Rectangle 72"/>
          <p:cNvSpPr>
            <a:spLocks noChangeArrowheads="1"/>
          </p:cNvSpPr>
          <p:nvPr userDrawn="1"/>
        </p:nvSpPr>
        <p:spPr bwMode="auto">
          <a:xfrm>
            <a:off x="152400" y="609600"/>
            <a:ext cx="685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defTabSz="914400" eaLnBrk="0" fontAlgn="base" hangingPunct="0">
              <a:spcBef>
                <a:spcPct val="0"/>
              </a:spcBef>
              <a:spcAft>
                <a:spcPct val="0"/>
              </a:spcAft>
            </a:pPr>
            <a:endParaRPr kumimoji="0" lang="ja-JP" altLang="ja-JP" sz="1000">
              <a:solidFill>
                <a:prstClr val="black"/>
              </a:solidFill>
              <a:latin typeface="Century" panose="02040604050505020304" pitchFamily="18" charset="0"/>
              <a:ea typeface="ＭＳ 明朝" panose="02020609040205080304" pitchFamily="17" charset="-128"/>
              <a:cs typeface="Times New Roman" panose="02020603050405020304" pitchFamily="18" charset="0"/>
            </a:endParaRPr>
          </a:p>
          <a:p>
            <a:pPr defTabSz="914400" eaLnBrk="0" fontAlgn="base" hangingPunct="0">
              <a:spcBef>
                <a:spcPct val="0"/>
              </a:spcBef>
              <a:spcAft>
                <a:spcPct val="0"/>
              </a:spcAft>
            </a:pPr>
            <a:br>
              <a:rPr kumimoji="0" lang="ja-JP" altLang="ja-JP" sz="1000">
                <a:solidFill>
                  <a:prstClr val="black"/>
                </a:solidFill>
                <a:latin typeface="Century" panose="02040604050505020304" pitchFamily="18" charset="0"/>
                <a:ea typeface="ＭＳ 明朝" panose="02020609040205080304" pitchFamily="17" charset="-128"/>
                <a:cs typeface="Times New Roman" panose="02020603050405020304" pitchFamily="18" charset="0"/>
              </a:rPr>
            </a:br>
            <a:endParaRPr kumimoji="0" lang="ja-JP" altLang="ja-JP" sz="1800">
              <a:solidFill>
                <a:prstClr val="black"/>
              </a:solidFill>
              <a:latin typeface="Arial" panose="020B0604020202020204" pitchFamily="34" charset="0"/>
            </a:endParaRPr>
          </a:p>
        </p:txBody>
      </p:sp>
      <p:sp>
        <p:nvSpPr>
          <p:cNvPr id="10" name="Rectangle 80"/>
          <p:cNvSpPr>
            <a:spLocks noChangeArrowheads="1"/>
          </p:cNvSpPr>
          <p:nvPr userDrawn="1"/>
        </p:nvSpPr>
        <p:spPr bwMode="auto">
          <a:xfrm>
            <a:off x="152400" y="609600"/>
            <a:ext cx="685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defTabSz="914400" eaLnBrk="0" fontAlgn="base" hangingPunct="0">
              <a:spcBef>
                <a:spcPct val="0"/>
              </a:spcBef>
              <a:spcAft>
                <a:spcPct val="0"/>
              </a:spcAft>
            </a:pPr>
            <a:br>
              <a:rPr kumimoji="0" lang="ja-JP" altLang="ja-JP" sz="1800">
                <a:solidFill>
                  <a:prstClr val="black"/>
                </a:solidFill>
                <a:latin typeface="Arial" panose="020B0604020202020204" pitchFamily="34" charset="0"/>
              </a:rPr>
            </a:br>
            <a:endParaRPr kumimoji="0" lang="ja-JP" altLang="ja-JP" sz="1800">
              <a:solidFill>
                <a:prstClr val="black"/>
              </a:solidFill>
              <a:latin typeface="Arial" panose="020B0604020202020204" pitchFamily="34" charset="0"/>
            </a:endParaRPr>
          </a:p>
          <a:p>
            <a:pPr defTabSz="914400" eaLnBrk="0" fontAlgn="base" hangingPunct="0">
              <a:spcBef>
                <a:spcPct val="0"/>
              </a:spcBef>
              <a:spcAft>
                <a:spcPct val="0"/>
              </a:spcAft>
            </a:pPr>
            <a:endParaRPr kumimoji="0" lang="ja-JP" altLang="ja-JP" sz="1800">
              <a:solidFill>
                <a:prstClr val="black"/>
              </a:solidFill>
              <a:latin typeface="Arial" panose="020B0604020202020204" pitchFamily="34" charset="0"/>
            </a:endParaRPr>
          </a:p>
        </p:txBody>
      </p:sp>
      <p:sp>
        <p:nvSpPr>
          <p:cNvPr id="11" name="Rectangle 84"/>
          <p:cNvSpPr>
            <a:spLocks noChangeArrowheads="1"/>
          </p:cNvSpPr>
          <p:nvPr userDrawn="1"/>
        </p:nvSpPr>
        <p:spPr bwMode="auto">
          <a:xfrm>
            <a:off x="152400" y="609600"/>
            <a:ext cx="685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defTabSz="914400" eaLnBrk="0" fontAlgn="base" hangingPunct="0">
              <a:spcBef>
                <a:spcPct val="0"/>
              </a:spcBef>
              <a:spcAft>
                <a:spcPct val="0"/>
              </a:spcAft>
            </a:pPr>
            <a:br>
              <a:rPr kumimoji="0" lang="en-US" altLang="ja-JP" sz="1000">
                <a:solidFill>
                  <a:prstClr val="black"/>
                </a:solidFill>
                <a:latin typeface="Century" panose="02040604050505020304" pitchFamily="18" charset="0"/>
                <a:ea typeface="ＭＳ 明朝" panose="02020609040205080304" pitchFamily="17" charset="-128"/>
                <a:cs typeface="Times New Roman" panose="02020603050405020304" pitchFamily="18" charset="0"/>
              </a:rPr>
            </a:br>
            <a:endParaRPr kumimoji="0" lang="en-US" altLang="ja-JP" sz="1800">
              <a:solidFill>
                <a:prstClr val="black"/>
              </a:solidFill>
              <a:latin typeface="Arial" panose="020B0604020202020204" pitchFamily="34" charset="0"/>
            </a:endParaRPr>
          </a:p>
        </p:txBody>
      </p:sp>
      <p:sp>
        <p:nvSpPr>
          <p:cNvPr id="12" name="Rectangle 92"/>
          <p:cNvSpPr>
            <a:spLocks noChangeArrowheads="1"/>
          </p:cNvSpPr>
          <p:nvPr userDrawn="1"/>
        </p:nvSpPr>
        <p:spPr bwMode="auto">
          <a:xfrm>
            <a:off x="152400" y="609600"/>
            <a:ext cx="685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defTabSz="914400" eaLnBrk="0" fontAlgn="base" hangingPunct="0">
              <a:spcBef>
                <a:spcPct val="0"/>
              </a:spcBef>
              <a:spcAft>
                <a:spcPct val="0"/>
              </a:spcAft>
            </a:pPr>
            <a:endParaRPr kumimoji="0" lang="ja-JP" altLang="ja-JP" sz="1800">
              <a:solidFill>
                <a:prstClr val="black"/>
              </a:solidFill>
              <a:latin typeface="Arial" panose="020B0604020202020204" pitchFamily="34" charset="0"/>
            </a:endParaRPr>
          </a:p>
          <a:p>
            <a:pPr defTabSz="914400" eaLnBrk="0" fontAlgn="base" hangingPunct="0">
              <a:spcBef>
                <a:spcPct val="0"/>
              </a:spcBef>
              <a:spcAft>
                <a:spcPct val="0"/>
              </a:spcAft>
            </a:pPr>
            <a:endParaRPr kumimoji="0" lang="ja-JP" altLang="ja-JP" sz="1800">
              <a:solidFill>
                <a:prstClr val="black"/>
              </a:solidFill>
              <a:latin typeface="Arial" panose="020B0604020202020204" pitchFamily="34" charset="0"/>
            </a:endParaRPr>
          </a:p>
        </p:txBody>
      </p:sp>
      <p:sp>
        <p:nvSpPr>
          <p:cNvPr id="16" name="テキスト ボックス 2"/>
          <p:cNvSpPr txBox="1">
            <a:spLocks noChangeArrowheads="1"/>
          </p:cNvSpPr>
          <p:nvPr userDrawn="1"/>
        </p:nvSpPr>
        <p:spPr bwMode="auto">
          <a:xfrm>
            <a:off x="1605586" y="164402"/>
            <a:ext cx="3417518" cy="594360"/>
          </a:xfrm>
          <a:prstGeom prst="rect">
            <a:avLst/>
          </a:prstGeom>
          <a:noFill/>
          <a:ln w="9525">
            <a:noFill/>
            <a:miter lim="800000"/>
            <a:headEnd/>
            <a:tailEnd/>
          </a:ln>
        </p:spPr>
        <p:txBody>
          <a:bodyPr rot="0" vert="horz" wrap="square" lIns="91440" tIns="45720" rIns="91440" bIns="45720" anchor="t" anchorCtr="0">
            <a:noAutofit/>
          </a:bodyPr>
          <a:lstStyle/>
          <a:p>
            <a:r>
              <a:rPr lang="ja-JP" altLang="en-US" sz="2800" kern="100" spc="-150" dirty="0">
                <a:ln w="0"/>
                <a:gradFill>
                  <a:gsLst>
                    <a:gs pos="0">
                      <a:srgbClr val="4472C4">
                        <a:lumMod val="50000"/>
                      </a:srgbClr>
                    </a:gs>
                    <a:gs pos="50000">
                      <a:srgbClr val="4472C4"/>
                    </a:gs>
                    <a:gs pos="100000">
                      <a:srgbClr val="4472C4">
                        <a:lumMod val="60000"/>
                        <a:lumOff val="40000"/>
                      </a:srgbClr>
                    </a:gs>
                  </a:gsLst>
                  <a:lin ang="5400000"/>
                </a:gradFill>
                <a:effectLst>
                  <a:reflection blurRad="6350" stA="53000" endA="300" endPos="35500" dir="5400000" sy="-90000" algn="bl" rotWithShape="0"/>
                </a:effectLst>
                <a:latin typeface="メイリオ" panose="020B0604030504040204" pitchFamily="50" charset="-128"/>
                <a:ea typeface="メイリオ" panose="020B0604030504040204" pitchFamily="50" charset="-128"/>
                <a:cs typeface="メイリオ" panose="020B0604030504040204" pitchFamily="50" charset="-128"/>
              </a:rPr>
              <a:t>せとうち</a:t>
            </a:r>
            <a:r>
              <a:rPr lang="en-US" sz="2800" kern="100" spc="-150" dirty="0">
                <a:ln w="0"/>
                <a:gradFill>
                  <a:gsLst>
                    <a:gs pos="0">
                      <a:srgbClr val="4472C4">
                        <a:lumMod val="50000"/>
                      </a:srgbClr>
                    </a:gs>
                    <a:gs pos="50000">
                      <a:srgbClr val="4472C4"/>
                    </a:gs>
                    <a:gs pos="100000">
                      <a:srgbClr val="4472C4">
                        <a:lumMod val="60000"/>
                        <a:lumOff val="40000"/>
                      </a:srgbClr>
                    </a:gs>
                  </a:gsLst>
                  <a:lin ang="5400000"/>
                </a:gradFill>
                <a:effectLst>
                  <a:reflection blurRad="6350" stA="53000" endA="300" endPos="35500" dir="5400000" sy="-90000" algn="bl" rotWithShape="0"/>
                </a:effectLst>
                <a:latin typeface="メイリオ" panose="020B0604030504040204" pitchFamily="50" charset="-128"/>
                <a:ea typeface="メイリオ" panose="020B0604030504040204" pitchFamily="50" charset="-128"/>
                <a:cs typeface="メイリオ" panose="020B0604030504040204" pitchFamily="50" charset="-128"/>
              </a:rPr>
              <a:t>DMO N</a:t>
            </a:r>
            <a:r>
              <a:rPr lang="en-US" altLang="ja-JP" sz="2800" kern="100" spc="-150" dirty="0">
                <a:ln w="0"/>
                <a:gradFill>
                  <a:gsLst>
                    <a:gs pos="0">
                      <a:srgbClr val="4472C4">
                        <a:lumMod val="50000"/>
                      </a:srgbClr>
                    </a:gs>
                    <a:gs pos="50000">
                      <a:srgbClr val="4472C4"/>
                    </a:gs>
                    <a:gs pos="100000">
                      <a:srgbClr val="4472C4">
                        <a:lumMod val="60000"/>
                        <a:lumOff val="40000"/>
                      </a:srgbClr>
                    </a:gs>
                  </a:gsLst>
                  <a:lin ang="5400000"/>
                </a:gradFill>
                <a:effectLst>
                  <a:reflection blurRad="6350" stA="53000" endA="300" endPos="35500" dir="5400000" sy="-90000" algn="bl" rotWithShape="0"/>
                </a:effectLst>
                <a:latin typeface="メイリオ" panose="020B0604030504040204" pitchFamily="50" charset="-128"/>
                <a:ea typeface="メイリオ" panose="020B0604030504040204" pitchFamily="50" charset="-128"/>
                <a:cs typeface="メイリオ" panose="020B0604030504040204" pitchFamily="50" charset="-128"/>
              </a:rPr>
              <a:t>EWS</a:t>
            </a:r>
            <a:endParaRPr lang="ja-JP" altLang="en-US" sz="1100" kern="100" spc="-150" dirty="0">
              <a:ln w="0"/>
              <a:gradFill>
                <a:gsLst>
                  <a:gs pos="0">
                    <a:srgbClr val="4472C4">
                      <a:lumMod val="50000"/>
                    </a:srgbClr>
                  </a:gs>
                  <a:gs pos="50000">
                    <a:srgbClr val="4472C4"/>
                  </a:gs>
                  <a:gs pos="100000">
                    <a:srgbClr val="4472C4">
                      <a:lumMod val="60000"/>
                      <a:lumOff val="40000"/>
                    </a:srgbClr>
                  </a:gs>
                </a:gsLst>
                <a:lin ang="5400000"/>
              </a:gradFill>
              <a:effectLst>
                <a:reflection blurRad="6350" stA="53000" endA="300" endPos="35500" dir="5400000" sy="-90000" algn="bl" rotWithShape="0"/>
              </a:effectLst>
              <a:latin typeface="Century" panose="02040604050505020304" pitchFamily="18" charset="0"/>
              <a:ea typeface="ＭＳ 明朝" panose="02020609040205080304" pitchFamily="17" charset="-128"/>
              <a:cs typeface="Times New Roman" panose="02020603050405020304" pitchFamily="18" charset="0"/>
            </a:endParaRPr>
          </a:p>
        </p:txBody>
      </p:sp>
      <p:pic>
        <p:nvPicPr>
          <p:cNvPr id="15" name="図 14"/>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735305" y="0"/>
            <a:ext cx="579200" cy="738592"/>
          </a:xfrm>
          <a:prstGeom prst="rect">
            <a:avLst/>
          </a:prstGeom>
        </p:spPr>
      </p:pic>
      <p:pic>
        <p:nvPicPr>
          <p:cNvPr id="14" name="図 13"/>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 y="2762"/>
            <a:ext cx="737470" cy="735830"/>
          </a:xfrm>
          <a:prstGeom prst="rect">
            <a:avLst/>
          </a:prstGeom>
        </p:spPr>
      </p:pic>
    </p:spTree>
    <p:extLst>
      <p:ext uri="{BB962C8B-B14F-4D97-AF65-F5344CB8AC3E}">
        <p14:creationId xmlns:p14="http://schemas.microsoft.com/office/powerpoint/2010/main" val="53337998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1_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9A6B4677-0FB1-4934-A49C-781101DA84F0}" type="datetime1">
              <a:rPr lang="ja-JP" altLang="en-US" smtClean="0">
                <a:solidFill>
                  <a:prstClr val="black">
                    <a:tint val="75000"/>
                  </a:prstClr>
                </a:solidFill>
              </a:rPr>
              <a:t>2023/12/5</a:t>
            </a:fld>
            <a:endParaRPr lang="ja-JP"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ja-JP"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D0CD507-CBC2-4C28-80FE-6B1475219B3C}" type="slidenum">
              <a:rPr lang="ja-JP" altLang="en-US" smtClean="0">
                <a:solidFill>
                  <a:prstClr val="black">
                    <a:tint val="75000"/>
                  </a:prstClr>
                </a:solidFill>
              </a:rPr>
              <a:pPr/>
              <a:t>‹#›</a:t>
            </a:fld>
            <a:endParaRPr lang="ja-JP" altLang="en-US">
              <a:solidFill>
                <a:prstClr val="black">
                  <a:tint val="75000"/>
                </a:prstClr>
              </a:solidFill>
            </a:endParaRPr>
          </a:p>
        </p:txBody>
      </p:sp>
      <p:sp>
        <p:nvSpPr>
          <p:cNvPr id="8" name="Rectangle 70"/>
          <p:cNvSpPr>
            <a:spLocks noChangeArrowheads="1"/>
          </p:cNvSpPr>
          <p:nvPr userDrawn="1"/>
        </p:nvSpPr>
        <p:spPr bwMode="auto">
          <a:xfrm>
            <a:off x="152400" y="609600"/>
            <a:ext cx="685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ja-JP" altLang="en-US">
              <a:solidFill>
                <a:prstClr val="black"/>
              </a:solidFill>
            </a:endParaRPr>
          </a:p>
        </p:txBody>
      </p:sp>
      <p:sp>
        <p:nvSpPr>
          <p:cNvPr id="9" name="Rectangle 72"/>
          <p:cNvSpPr>
            <a:spLocks noChangeArrowheads="1"/>
          </p:cNvSpPr>
          <p:nvPr userDrawn="1"/>
        </p:nvSpPr>
        <p:spPr bwMode="auto">
          <a:xfrm>
            <a:off x="152400" y="609600"/>
            <a:ext cx="685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defTabSz="914400" eaLnBrk="0" fontAlgn="base" hangingPunct="0">
              <a:spcBef>
                <a:spcPct val="0"/>
              </a:spcBef>
              <a:spcAft>
                <a:spcPct val="0"/>
              </a:spcAft>
            </a:pPr>
            <a:endParaRPr kumimoji="0" lang="ja-JP" altLang="ja-JP" sz="1000">
              <a:solidFill>
                <a:prstClr val="black"/>
              </a:solidFill>
              <a:latin typeface="Century" panose="02040604050505020304" pitchFamily="18" charset="0"/>
              <a:ea typeface="ＭＳ 明朝" panose="02020609040205080304" pitchFamily="17" charset="-128"/>
              <a:cs typeface="Times New Roman" panose="02020603050405020304" pitchFamily="18" charset="0"/>
            </a:endParaRPr>
          </a:p>
          <a:p>
            <a:pPr defTabSz="914400" eaLnBrk="0" fontAlgn="base" hangingPunct="0">
              <a:spcBef>
                <a:spcPct val="0"/>
              </a:spcBef>
              <a:spcAft>
                <a:spcPct val="0"/>
              </a:spcAft>
            </a:pPr>
            <a:br>
              <a:rPr kumimoji="0" lang="ja-JP" altLang="ja-JP" sz="1000">
                <a:solidFill>
                  <a:prstClr val="black"/>
                </a:solidFill>
                <a:latin typeface="Century" panose="02040604050505020304" pitchFamily="18" charset="0"/>
                <a:ea typeface="ＭＳ 明朝" panose="02020609040205080304" pitchFamily="17" charset="-128"/>
                <a:cs typeface="Times New Roman" panose="02020603050405020304" pitchFamily="18" charset="0"/>
              </a:rPr>
            </a:br>
            <a:endParaRPr kumimoji="0" lang="ja-JP" altLang="ja-JP" sz="1800">
              <a:solidFill>
                <a:prstClr val="black"/>
              </a:solidFill>
              <a:latin typeface="Arial" panose="020B0604020202020204" pitchFamily="34" charset="0"/>
            </a:endParaRPr>
          </a:p>
        </p:txBody>
      </p:sp>
      <p:sp>
        <p:nvSpPr>
          <p:cNvPr id="10" name="Rectangle 80"/>
          <p:cNvSpPr>
            <a:spLocks noChangeArrowheads="1"/>
          </p:cNvSpPr>
          <p:nvPr userDrawn="1"/>
        </p:nvSpPr>
        <p:spPr bwMode="auto">
          <a:xfrm>
            <a:off x="152400" y="609600"/>
            <a:ext cx="685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defTabSz="914400" eaLnBrk="0" fontAlgn="base" hangingPunct="0">
              <a:spcBef>
                <a:spcPct val="0"/>
              </a:spcBef>
              <a:spcAft>
                <a:spcPct val="0"/>
              </a:spcAft>
            </a:pPr>
            <a:br>
              <a:rPr kumimoji="0" lang="ja-JP" altLang="ja-JP" sz="1800">
                <a:solidFill>
                  <a:prstClr val="black"/>
                </a:solidFill>
                <a:latin typeface="Arial" panose="020B0604020202020204" pitchFamily="34" charset="0"/>
              </a:rPr>
            </a:br>
            <a:endParaRPr kumimoji="0" lang="ja-JP" altLang="ja-JP" sz="1800">
              <a:solidFill>
                <a:prstClr val="black"/>
              </a:solidFill>
              <a:latin typeface="Arial" panose="020B0604020202020204" pitchFamily="34" charset="0"/>
            </a:endParaRPr>
          </a:p>
          <a:p>
            <a:pPr defTabSz="914400" eaLnBrk="0" fontAlgn="base" hangingPunct="0">
              <a:spcBef>
                <a:spcPct val="0"/>
              </a:spcBef>
              <a:spcAft>
                <a:spcPct val="0"/>
              </a:spcAft>
            </a:pPr>
            <a:endParaRPr kumimoji="0" lang="ja-JP" altLang="ja-JP" sz="1800">
              <a:solidFill>
                <a:prstClr val="black"/>
              </a:solidFill>
              <a:latin typeface="Arial" panose="020B0604020202020204" pitchFamily="34" charset="0"/>
            </a:endParaRPr>
          </a:p>
        </p:txBody>
      </p:sp>
      <p:sp>
        <p:nvSpPr>
          <p:cNvPr id="11" name="Rectangle 84"/>
          <p:cNvSpPr>
            <a:spLocks noChangeArrowheads="1"/>
          </p:cNvSpPr>
          <p:nvPr userDrawn="1"/>
        </p:nvSpPr>
        <p:spPr bwMode="auto">
          <a:xfrm>
            <a:off x="152400" y="609600"/>
            <a:ext cx="685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defTabSz="914400" eaLnBrk="0" fontAlgn="base" hangingPunct="0">
              <a:spcBef>
                <a:spcPct val="0"/>
              </a:spcBef>
              <a:spcAft>
                <a:spcPct val="0"/>
              </a:spcAft>
            </a:pPr>
            <a:br>
              <a:rPr kumimoji="0" lang="en-US" altLang="ja-JP" sz="1000">
                <a:solidFill>
                  <a:prstClr val="black"/>
                </a:solidFill>
                <a:latin typeface="Century" panose="02040604050505020304" pitchFamily="18" charset="0"/>
                <a:ea typeface="ＭＳ 明朝" panose="02020609040205080304" pitchFamily="17" charset="-128"/>
                <a:cs typeface="Times New Roman" panose="02020603050405020304" pitchFamily="18" charset="0"/>
              </a:rPr>
            </a:br>
            <a:endParaRPr kumimoji="0" lang="en-US" altLang="ja-JP" sz="1800">
              <a:solidFill>
                <a:prstClr val="black"/>
              </a:solidFill>
              <a:latin typeface="Arial" panose="020B0604020202020204" pitchFamily="34" charset="0"/>
            </a:endParaRPr>
          </a:p>
        </p:txBody>
      </p:sp>
      <p:sp>
        <p:nvSpPr>
          <p:cNvPr id="12" name="Rectangle 92"/>
          <p:cNvSpPr>
            <a:spLocks noChangeArrowheads="1"/>
          </p:cNvSpPr>
          <p:nvPr userDrawn="1"/>
        </p:nvSpPr>
        <p:spPr bwMode="auto">
          <a:xfrm>
            <a:off x="152400" y="609600"/>
            <a:ext cx="685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defTabSz="914400" eaLnBrk="0" fontAlgn="base" hangingPunct="0">
              <a:spcBef>
                <a:spcPct val="0"/>
              </a:spcBef>
              <a:spcAft>
                <a:spcPct val="0"/>
              </a:spcAft>
            </a:pPr>
            <a:endParaRPr kumimoji="0" lang="ja-JP" altLang="ja-JP" sz="1800">
              <a:solidFill>
                <a:prstClr val="black"/>
              </a:solidFill>
              <a:latin typeface="Arial" panose="020B0604020202020204" pitchFamily="34" charset="0"/>
            </a:endParaRPr>
          </a:p>
          <a:p>
            <a:pPr defTabSz="914400" eaLnBrk="0" fontAlgn="base" hangingPunct="0">
              <a:spcBef>
                <a:spcPct val="0"/>
              </a:spcBef>
              <a:spcAft>
                <a:spcPct val="0"/>
              </a:spcAft>
            </a:pPr>
            <a:endParaRPr kumimoji="0" lang="ja-JP" altLang="ja-JP" sz="1800">
              <a:solidFill>
                <a:prstClr val="black"/>
              </a:solidFill>
              <a:latin typeface="Arial" panose="020B0604020202020204" pitchFamily="34" charset="0"/>
            </a:endParaRPr>
          </a:p>
        </p:txBody>
      </p:sp>
      <p:sp>
        <p:nvSpPr>
          <p:cNvPr id="17" name="Rectangle 70"/>
          <p:cNvSpPr>
            <a:spLocks noChangeArrowheads="1"/>
          </p:cNvSpPr>
          <p:nvPr userDrawn="1"/>
        </p:nvSpPr>
        <p:spPr bwMode="auto">
          <a:xfrm>
            <a:off x="152400" y="609600"/>
            <a:ext cx="685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ja-JP" altLang="en-US">
              <a:solidFill>
                <a:prstClr val="black"/>
              </a:solidFill>
            </a:endParaRPr>
          </a:p>
        </p:txBody>
      </p:sp>
      <p:sp>
        <p:nvSpPr>
          <p:cNvPr id="18" name="Rectangle 72"/>
          <p:cNvSpPr>
            <a:spLocks noChangeArrowheads="1"/>
          </p:cNvSpPr>
          <p:nvPr userDrawn="1"/>
        </p:nvSpPr>
        <p:spPr bwMode="auto">
          <a:xfrm>
            <a:off x="152400" y="609600"/>
            <a:ext cx="685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defTabSz="914400" eaLnBrk="0" fontAlgn="base" hangingPunct="0">
              <a:spcBef>
                <a:spcPct val="0"/>
              </a:spcBef>
              <a:spcAft>
                <a:spcPct val="0"/>
              </a:spcAft>
            </a:pPr>
            <a:endParaRPr kumimoji="0" lang="ja-JP" altLang="ja-JP" sz="1000">
              <a:solidFill>
                <a:prstClr val="black"/>
              </a:solidFill>
              <a:latin typeface="Century" panose="02040604050505020304" pitchFamily="18" charset="0"/>
              <a:ea typeface="ＭＳ 明朝" panose="02020609040205080304" pitchFamily="17" charset="-128"/>
              <a:cs typeface="Times New Roman" panose="02020603050405020304" pitchFamily="18" charset="0"/>
            </a:endParaRPr>
          </a:p>
          <a:p>
            <a:pPr defTabSz="914400" eaLnBrk="0" fontAlgn="base" hangingPunct="0">
              <a:spcBef>
                <a:spcPct val="0"/>
              </a:spcBef>
              <a:spcAft>
                <a:spcPct val="0"/>
              </a:spcAft>
            </a:pPr>
            <a:br>
              <a:rPr kumimoji="0" lang="ja-JP" altLang="ja-JP" sz="1000">
                <a:solidFill>
                  <a:prstClr val="black"/>
                </a:solidFill>
                <a:latin typeface="Century" panose="02040604050505020304" pitchFamily="18" charset="0"/>
                <a:ea typeface="ＭＳ 明朝" panose="02020609040205080304" pitchFamily="17" charset="-128"/>
                <a:cs typeface="Times New Roman" panose="02020603050405020304" pitchFamily="18" charset="0"/>
              </a:rPr>
            </a:br>
            <a:endParaRPr kumimoji="0" lang="ja-JP" altLang="ja-JP" sz="1800">
              <a:solidFill>
                <a:prstClr val="black"/>
              </a:solidFill>
              <a:latin typeface="Arial" panose="020B0604020202020204" pitchFamily="34" charset="0"/>
            </a:endParaRPr>
          </a:p>
        </p:txBody>
      </p:sp>
      <p:sp>
        <p:nvSpPr>
          <p:cNvPr id="19" name="Rectangle 80"/>
          <p:cNvSpPr>
            <a:spLocks noChangeArrowheads="1"/>
          </p:cNvSpPr>
          <p:nvPr userDrawn="1"/>
        </p:nvSpPr>
        <p:spPr bwMode="auto">
          <a:xfrm>
            <a:off x="152400" y="609600"/>
            <a:ext cx="685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defTabSz="914400" eaLnBrk="0" fontAlgn="base" hangingPunct="0">
              <a:spcBef>
                <a:spcPct val="0"/>
              </a:spcBef>
              <a:spcAft>
                <a:spcPct val="0"/>
              </a:spcAft>
            </a:pPr>
            <a:br>
              <a:rPr kumimoji="0" lang="ja-JP" altLang="ja-JP" sz="1800">
                <a:solidFill>
                  <a:prstClr val="black"/>
                </a:solidFill>
                <a:latin typeface="Arial" panose="020B0604020202020204" pitchFamily="34" charset="0"/>
              </a:rPr>
            </a:br>
            <a:endParaRPr kumimoji="0" lang="ja-JP" altLang="ja-JP" sz="1800">
              <a:solidFill>
                <a:prstClr val="black"/>
              </a:solidFill>
              <a:latin typeface="Arial" panose="020B0604020202020204" pitchFamily="34" charset="0"/>
            </a:endParaRPr>
          </a:p>
          <a:p>
            <a:pPr defTabSz="914400" eaLnBrk="0" fontAlgn="base" hangingPunct="0">
              <a:spcBef>
                <a:spcPct val="0"/>
              </a:spcBef>
              <a:spcAft>
                <a:spcPct val="0"/>
              </a:spcAft>
            </a:pPr>
            <a:endParaRPr kumimoji="0" lang="ja-JP" altLang="ja-JP" sz="1800">
              <a:solidFill>
                <a:prstClr val="black"/>
              </a:solidFill>
              <a:latin typeface="Arial" panose="020B0604020202020204" pitchFamily="34" charset="0"/>
            </a:endParaRPr>
          </a:p>
        </p:txBody>
      </p:sp>
      <p:sp>
        <p:nvSpPr>
          <p:cNvPr id="20" name="Rectangle 84"/>
          <p:cNvSpPr>
            <a:spLocks noChangeArrowheads="1"/>
          </p:cNvSpPr>
          <p:nvPr userDrawn="1"/>
        </p:nvSpPr>
        <p:spPr bwMode="auto">
          <a:xfrm>
            <a:off x="152400" y="609600"/>
            <a:ext cx="685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defTabSz="914400" eaLnBrk="0" fontAlgn="base" hangingPunct="0">
              <a:spcBef>
                <a:spcPct val="0"/>
              </a:spcBef>
              <a:spcAft>
                <a:spcPct val="0"/>
              </a:spcAft>
            </a:pPr>
            <a:br>
              <a:rPr kumimoji="0" lang="en-US" altLang="ja-JP" sz="1000">
                <a:solidFill>
                  <a:prstClr val="black"/>
                </a:solidFill>
                <a:latin typeface="Century" panose="02040604050505020304" pitchFamily="18" charset="0"/>
                <a:ea typeface="ＭＳ 明朝" panose="02020609040205080304" pitchFamily="17" charset="-128"/>
                <a:cs typeface="Times New Roman" panose="02020603050405020304" pitchFamily="18" charset="0"/>
              </a:rPr>
            </a:br>
            <a:endParaRPr kumimoji="0" lang="en-US" altLang="ja-JP" sz="1800">
              <a:solidFill>
                <a:prstClr val="black"/>
              </a:solidFill>
              <a:latin typeface="Arial" panose="020B0604020202020204" pitchFamily="34" charset="0"/>
            </a:endParaRPr>
          </a:p>
        </p:txBody>
      </p:sp>
      <p:sp>
        <p:nvSpPr>
          <p:cNvPr id="21" name="Rectangle 92"/>
          <p:cNvSpPr>
            <a:spLocks noChangeArrowheads="1"/>
          </p:cNvSpPr>
          <p:nvPr userDrawn="1"/>
        </p:nvSpPr>
        <p:spPr bwMode="auto">
          <a:xfrm>
            <a:off x="152400" y="609600"/>
            <a:ext cx="685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defTabSz="914400" eaLnBrk="0" fontAlgn="base" hangingPunct="0">
              <a:spcBef>
                <a:spcPct val="0"/>
              </a:spcBef>
              <a:spcAft>
                <a:spcPct val="0"/>
              </a:spcAft>
            </a:pPr>
            <a:endParaRPr kumimoji="0" lang="ja-JP" altLang="ja-JP" sz="1800">
              <a:solidFill>
                <a:prstClr val="black"/>
              </a:solidFill>
              <a:latin typeface="Arial" panose="020B0604020202020204" pitchFamily="34" charset="0"/>
            </a:endParaRPr>
          </a:p>
          <a:p>
            <a:pPr defTabSz="914400" eaLnBrk="0" fontAlgn="base" hangingPunct="0">
              <a:spcBef>
                <a:spcPct val="0"/>
              </a:spcBef>
              <a:spcAft>
                <a:spcPct val="0"/>
              </a:spcAft>
            </a:pPr>
            <a:endParaRPr kumimoji="0" lang="ja-JP" altLang="ja-JP" sz="1800">
              <a:solidFill>
                <a:prstClr val="black"/>
              </a:solidFill>
              <a:latin typeface="Arial" panose="020B0604020202020204" pitchFamily="34" charset="0"/>
            </a:endParaRPr>
          </a:p>
        </p:txBody>
      </p:sp>
      <p:pic>
        <p:nvPicPr>
          <p:cNvPr id="22" name="図 21"/>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545784" y="6961"/>
            <a:ext cx="325245" cy="461459"/>
          </a:xfrm>
          <a:prstGeom prst="rect">
            <a:avLst/>
          </a:prstGeom>
        </p:spPr>
      </p:pic>
      <p:sp>
        <p:nvSpPr>
          <p:cNvPr id="7" name="正方形/長方形 6">
            <a:extLst>
              <a:ext uri="{FF2B5EF4-FFF2-40B4-BE49-F238E27FC236}">
                <a16:creationId xmlns:a16="http://schemas.microsoft.com/office/drawing/2014/main" id="{894FCAB6-CEC7-3C0A-22D8-88F82A3A478B}"/>
              </a:ext>
            </a:extLst>
          </p:cNvPr>
          <p:cNvSpPr/>
          <p:nvPr userDrawn="1"/>
        </p:nvSpPr>
        <p:spPr>
          <a:xfrm>
            <a:off x="921829" y="-16418"/>
            <a:ext cx="5936171" cy="472878"/>
          </a:xfrm>
          <a:prstGeom prst="rect">
            <a:avLst/>
          </a:prstGeom>
          <a:solidFill>
            <a:srgbClr val="6EBCD4">
              <a:alpha val="4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3" name="図 12">
            <a:extLst>
              <a:ext uri="{FF2B5EF4-FFF2-40B4-BE49-F238E27FC236}">
                <a16:creationId xmlns:a16="http://schemas.microsoft.com/office/drawing/2014/main" id="{FA37DE3C-904D-DA3D-5531-79F21533A952}"/>
              </a:ext>
            </a:extLst>
          </p:cNvPr>
          <p:cNvPicPr>
            <a:picLocks noChangeAspect="1"/>
          </p:cNvPicPr>
          <p:nvPr userDrawn="1"/>
        </p:nvPicPr>
        <p:blipFill>
          <a:blip r:embed="rId3"/>
          <a:stretch>
            <a:fillRect/>
          </a:stretch>
        </p:blipFill>
        <p:spPr>
          <a:xfrm>
            <a:off x="1" y="-6197"/>
            <a:ext cx="471488" cy="476180"/>
          </a:xfrm>
          <a:prstGeom prst="rect">
            <a:avLst/>
          </a:prstGeom>
        </p:spPr>
      </p:pic>
    </p:spTree>
    <p:extLst>
      <p:ext uri="{BB962C8B-B14F-4D97-AF65-F5344CB8AC3E}">
        <p14:creationId xmlns:p14="http://schemas.microsoft.com/office/powerpoint/2010/main" val="32958797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468313" y="2470150"/>
            <a:ext cx="5915025" cy="4119563"/>
          </a:xfrm>
        </p:spPr>
        <p:txBody>
          <a:bodyPr anchor="b"/>
          <a:lstStyle>
            <a:lvl1pPr>
              <a:defRPr sz="6000"/>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468313" y="6629400"/>
            <a:ext cx="5915025" cy="2166938"/>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p:cNvSpPr>
            <a:spLocks noGrp="1"/>
          </p:cNvSpPr>
          <p:nvPr>
            <p:ph type="dt" sz="half" idx="10"/>
          </p:nvPr>
        </p:nvSpPr>
        <p:spPr/>
        <p:txBody>
          <a:bodyPr/>
          <a:lstStyle/>
          <a:p>
            <a:fld id="{DDA7B739-4E03-49C0-8BEC-4E1C18508C5C}" type="datetime1">
              <a:rPr kumimoji="1" lang="ja-JP" altLang="en-US" smtClean="0"/>
              <a:t>2023/12/5</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24877CF8-5154-4D87-8417-ED4BBFDB87DB}" type="slidenum">
              <a:rPr kumimoji="1" lang="ja-JP" altLang="en-US" smtClean="0"/>
              <a:pPr/>
              <a:t>‹#›</a:t>
            </a:fld>
            <a:endParaRPr kumimoji="1" lang="ja-JP" altLang="en-US"/>
          </a:p>
        </p:txBody>
      </p:sp>
    </p:spTree>
    <p:extLst>
      <p:ext uri="{BB962C8B-B14F-4D97-AF65-F5344CB8AC3E}">
        <p14:creationId xmlns:p14="http://schemas.microsoft.com/office/powerpoint/2010/main" val="27718697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857250" y="1620838"/>
            <a:ext cx="5143500" cy="3449637"/>
          </a:xfrm>
        </p:spPr>
        <p:txBody>
          <a:bodyPr anchor="b"/>
          <a:lstStyle>
            <a:lvl1pPr algn="ctr">
              <a:defRPr sz="6000"/>
            </a:lvl1pPr>
          </a:lstStyle>
          <a:p>
            <a:r>
              <a:rPr kumimoji="1" lang="ja-JP" altLang="en-US"/>
              <a:t>マスター タイトルの書式設定</a:t>
            </a:r>
          </a:p>
        </p:txBody>
      </p:sp>
      <p:sp>
        <p:nvSpPr>
          <p:cNvPr id="3" name="サブタイトル 2"/>
          <p:cNvSpPr>
            <a:spLocks noGrp="1"/>
          </p:cNvSpPr>
          <p:nvPr>
            <p:ph type="subTitle" idx="1"/>
          </p:nvPr>
        </p:nvSpPr>
        <p:spPr>
          <a:xfrm>
            <a:off x="857250" y="5202238"/>
            <a:ext cx="5143500" cy="23923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p:cNvSpPr>
            <a:spLocks noGrp="1"/>
          </p:cNvSpPr>
          <p:nvPr>
            <p:ph type="dt" sz="half" idx="10"/>
          </p:nvPr>
        </p:nvSpPr>
        <p:spPr/>
        <p:txBody>
          <a:bodyPr/>
          <a:lstStyle/>
          <a:p>
            <a:fld id="{33D5CB4F-C5A2-470E-AD41-63E1B800A6B1}" type="datetime1">
              <a:rPr kumimoji="1" lang="ja-JP" altLang="en-US" smtClean="0"/>
              <a:t>2023/12/5</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24877CF8-5154-4D87-8417-ED4BBFDB87DB}" type="slidenum">
              <a:rPr kumimoji="1" lang="ja-JP" altLang="en-US" smtClean="0"/>
              <a:pPr/>
              <a:t>‹#›</a:t>
            </a:fld>
            <a:endParaRPr kumimoji="1" lang="ja-JP" altLang="en-US"/>
          </a:p>
        </p:txBody>
      </p:sp>
    </p:spTree>
    <p:extLst>
      <p:ext uri="{BB962C8B-B14F-4D97-AF65-F5344CB8AC3E}">
        <p14:creationId xmlns:p14="http://schemas.microsoft.com/office/powerpoint/2010/main" val="8030049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043B14B8-3FB2-403D-8ED1-4B694DC7E2EC}" type="datetime1">
              <a:rPr kumimoji="1" lang="ja-JP" altLang="en-US" smtClean="0"/>
              <a:t>2023/12/5</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24877CF8-5154-4D87-8417-ED4BBFDB87DB}" type="slidenum">
              <a:rPr kumimoji="1" lang="ja-JP" altLang="en-US" smtClean="0"/>
              <a:pPr/>
              <a:t>‹#›</a:t>
            </a:fld>
            <a:endParaRPr kumimoji="1" lang="ja-JP" altLang="en-US"/>
          </a:p>
        </p:txBody>
      </p:sp>
    </p:spTree>
    <p:extLst>
      <p:ext uri="{BB962C8B-B14F-4D97-AF65-F5344CB8AC3E}">
        <p14:creationId xmlns:p14="http://schemas.microsoft.com/office/powerpoint/2010/main" val="23625442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468313" y="2470150"/>
            <a:ext cx="5915025" cy="4119563"/>
          </a:xfrm>
        </p:spPr>
        <p:txBody>
          <a:bodyPr anchor="b"/>
          <a:lstStyle>
            <a:lvl1pPr>
              <a:defRPr sz="6000"/>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468313" y="6629400"/>
            <a:ext cx="5915025" cy="2166938"/>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p:cNvSpPr>
            <a:spLocks noGrp="1"/>
          </p:cNvSpPr>
          <p:nvPr>
            <p:ph type="dt" sz="half" idx="10"/>
          </p:nvPr>
        </p:nvSpPr>
        <p:spPr/>
        <p:txBody>
          <a:bodyPr/>
          <a:lstStyle/>
          <a:p>
            <a:fld id="{DDA7B739-4E03-49C0-8BEC-4E1C18508C5C}" type="datetime1">
              <a:rPr kumimoji="1" lang="ja-JP" altLang="en-US" smtClean="0"/>
              <a:t>2023/12/5</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24877CF8-5154-4D87-8417-ED4BBFDB87DB}" type="slidenum">
              <a:rPr kumimoji="1" lang="ja-JP" altLang="en-US" smtClean="0"/>
              <a:pPr/>
              <a:t>‹#›</a:t>
            </a:fld>
            <a:endParaRPr kumimoji="1" lang="ja-JP" altLang="en-US"/>
          </a:p>
        </p:txBody>
      </p:sp>
    </p:spTree>
    <p:extLst>
      <p:ext uri="{BB962C8B-B14F-4D97-AF65-F5344CB8AC3E}">
        <p14:creationId xmlns:p14="http://schemas.microsoft.com/office/powerpoint/2010/main" val="16230143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471488" y="2636838"/>
            <a:ext cx="2881312" cy="6284912"/>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3505200" y="2636838"/>
            <a:ext cx="2881313" cy="6284912"/>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p:txBody>
          <a:bodyPr/>
          <a:lstStyle/>
          <a:p>
            <a:fld id="{AC263797-C55B-4F30-86DA-71B1DE923997}" type="datetime1">
              <a:rPr kumimoji="1" lang="ja-JP" altLang="en-US" smtClean="0"/>
              <a:t>2023/12/5</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24877CF8-5154-4D87-8417-ED4BBFDB87DB}" type="slidenum">
              <a:rPr kumimoji="1" lang="ja-JP" altLang="en-US" smtClean="0"/>
              <a:pPr/>
              <a:t>‹#›</a:t>
            </a:fld>
            <a:endParaRPr kumimoji="1" lang="ja-JP" altLang="en-US"/>
          </a:p>
        </p:txBody>
      </p:sp>
    </p:spTree>
    <p:extLst>
      <p:ext uri="{BB962C8B-B14F-4D97-AF65-F5344CB8AC3E}">
        <p14:creationId xmlns:p14="http://schemas.microsoft.com/office/powerpoint/2010/main" val="4416934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73075" y="527050"/>
            <a:ext cx="5915025" cy="1914525"/>
          </a:xfrm>
        </p:spPr>
        <p:txBody>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473075" y="2428875"/>
            <a:ext cx="2900363" cy="1189038"/>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473075" y="3617913"/>
            <a:ext cx="2900363" cy="5322887"/>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3471863" y="2428875"/>
            <a:ext cx="2916237" cy="1189038"/>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3471863" y="3617913"/>
            <a:ext cx="2916237" cy="5322887"/>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p:txBody>
          <a:bodyPr/>
          <a:lstStyle/>
          <a:p>
            <a:fld id="{2E9E91C8-30CC-4464-827F-48F1788A13D5}" type="datetime1">
              <a:rPr kumimoji="1" lang="ja-JP" altLang="en-US" smtClean="0"/>
              <a:t>2023/12/5</a:t>
            </a:fld>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24877CF8-5154-4D87-8417-ED4BBFDB87DB}" type="slidenum">
              <a:rPr kumimoji="1" lang="ja-JP" altLang="en-US" smtClean="0"/>
              <a:pPr/>
              <a:t>‹#›</a:t>
            </a:fld>
            <a:endParaRPr kumimoji="1" lang="ja-JP" altLang="en-US"/>
          </a:p>
        </p:txBody>
      </p:sp>
    </p:spTree>
    <p:extLst>
      <p:ext uri="{BB962C8B-B14F-4D97-AF65-F5344CB8AC3E}">
        <p14:creationId xmlns:p14="http://schemas.microsoft.com/office/powerpoint/2010/main" val="15587882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fld id="{76E83462-E46C-4FB7-8D9F-1D2A5BCEF103}" type="datetime1">
              <a:rPr kumimoji="1" lang="ja-JP" altLang="en-US" smtClean="0"/>
              <a:t>2023/12/5</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24877CF8-5154-4D87-8417-ED4BBFDB87DB}" type="slidenum">
              <a:rPr kumimoji="1" lang="ja-JP" altLang="en-US" smtClean="0"/>
              <a:pPr/>
              <a:t>‹#›</a:t>
            </a:fld>
            <a:endParaRPr kumimoji="1" lang="ja-JP" altLang="en-US"/>
          </a:p>
        </p:txBody>
      </p:sp>
    </p:spTree>
    <p:extLst>
      <p:ext uri="{BB962C8B-B14F-4D97-AF65-F5344CB8AC3E}">
        <p14:creationId xmlns:p14="http://schemas.microsoft.com/office/powerpoint/2010/main" val="16644456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8EF14110-093E-426A-B645-FFEAB08A8D98}" type="datetime1">
              <a:rPr kumimoji="1" lang="ja-JP" altLang="en-US" smtClean="0"/>
              <a:t>2023/12/5</a:t>
            </a:fld>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24877CF8-5154-4D87-8417-ED4BBFDB87DB}" type="slidenum">
              <a:rPr kumimoji="1" lang="ja-JP" altLang="en-US" smtClean="0"/>
              <a:pPr/>
              <a:t>‹#›</a:t>
            </a:fld>
            <a:endParaRPr kumimoji="1" lang="ja-JP" altLang="en-US"/>
          </a:p>
        </p:txBody>
      </p:sp>
    </p:spTree>
    <p:extLst>
      <p:ext uri="{BB962C8B-B14F-4D97-AF65-F5344CB8AC3E}">
        <p14:creationId xmlns:p14="http://schemas.microsoft.com/office/powerpoint/2010/main" val="11024244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73075" y="660400"/>
            <a:ext cx="2211388" cy="2311400"/>
          </a:xfrm>
        </p:spPr>
        <p:txBody>
          <a:bodyPr anchor="b"/>
          <a:lstStyle>
            <a:lvl1pPr>
              <a:defRPr sz="3200"/>
            </a:lvl1pPr>
          </a:lstStyle>
          <a:p>
            <a:r>
              <a:rPr kumimoji="1" lang="ja-JP" altLang="en-US"/>
              <a:t>マスター タイトルの書式設定</a:t>
            </a:r>
          </a:p>
        </p:txBody>
      </p:sp>
      <p:sp>
        <p:nvSpPr>
          <p:cNvPr id="3" name="コンテンツ プレースホルダー 2"/>
          <p:cNvSpPr>
            <a:spLocks noGrp="1"/>
          </p:cNvSpPr>
          <p:nvPr>
            <p:ph idx="1"/>
          </p:nvPr>
        </p:nvSpPr>
        <p:spPr>
          <a:xfrm>
            <a:off x="2916238" y="1425575"/>
            <a:ext cx="3471862" cy="704056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473075" y="2971800"/>
            <a:ext cx="2211388" cy="550545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2FB8EF5F-FF34-4EDA-A982-4FFA68724EA0}" type="datetime1">
              <a:rPr kumimoji="1" lang="ja-JP" altLang="en-US" smtClean="0"/>
              <a:t>2023/12/5</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24877CF8-5154-4D87-8417-ED4BBFDB87DB}" type="slidenum">
              <a:rPr kumimoji="1" lang="ja-JP" altLang="en-US" smtClean="0"/>
              <a:pPr/>
              <a:t>‹#›</a:t>
            </a:fld>
            <a:endParaRPr kumimoji="1" lang="ja-JP" altLang="en-US"/>
          </a:p>
        </p:txBody>
      </p:sp>
    </p:spTree>
    <p:extLst>
      <p:ext uri="{BB962C8B-B14F-4D97-AF65-F5344CB8AC3E}">
        <p14:creationId xmlns:p14="http://schemas.microsoft.com/office/powerpoint/2010/main" val="24226373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slideLayout" Target="../slideLayouts/slideLayout14.xml"/><Relationship Id="rId1" Type="http://schemas.openxmlformats.org/officeDocument/2006/relationships/slideLayout" Target="../slideLayouts/slideLayout13.xml"/><Relationship Id="rId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71488" y="527050"/>
            <a:ext cx="5915025" cy="1914525"/>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471488" y="2636838"/>
            <a:ext cx="5915025" cy="6284912"/>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2"/>
          </p:nvPr>
        </p:nvSpPr>
        <p:spPr>
          <a:xfrm>
            <a:off x="471488" y="9182100"/>
            <a:ext cx="1543050" cy="527050"/>
          </a:xfrm>
          <a:prstGeom prst="rect">
            <a:avLst/>
          </a:prstGeom>
        </p:spPr>
        <p:txBody>
          <a:bodyPr vert="horz" lIns="91440" tIns="45720" rIns="91440" bIns="45720" rtlCol="0" anchor="ctr"/>
          <a:lstStyle>
            <a:lvl1pPr algn="l">
              <a:defRPr sz="1200">
                <a:solidFill>
                  <a:schemeClr val="tx1">
                    <a:tint val="75000"/>
                  </a:schemeClr>
                </a:solidFill>
              </a:defRPr>
            </a:lvl1pPr>
          </a:lstStyle>
          <a:p>
            <a:fld id="{486F4AFE-DFE5-4D74-AC37-35A0E9954617}" type="datetime1">
              <a:rPr kumimoji="1" lang="ja-JP" altLang="en-US" smtClean="0"/>
              <a:t>2023/12/5</a:t>
            </a:fld>
            <a:endParaRPr kumimoji="1" lang="ja-JP" altLang="en-US"/>
          </a:p>
        </p:txBody>
      </p:sp>
      <p:sp>
        <p:nvSpPr>
          <p:cNvPr id="5" name="フッター プレースホルダー 4"/>
          <p:cNvSpPr>
            <a:spLocks noGrp="1"/>
          </p:cNvSpPr>
          <p:nvPr>
            <p:ph type="ftr" sz="quarter" idx="3"/>
          </p:nvPr>
        </p:nvSpPr>
        <p:spPr>
          <a:xfrm>
            <a:off x="2271713" y="9182100"/>
            <a:ext cx="2314575" cy="52705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p:cNvSpPr>
            <a:spLocks noGrp="1"/>
          </p:cNvSpPr>
          <p:nvPr>
            <p:ph type="sldNum" sz="quarter" idx="4"/>
          </p:nvPr>
        </p:nvSpPr>
        <p:spPr>
          <a:xfrm>
            <a:off x="4843463" y="9182100"/>
            <a:ext cx="1543050" cy="527050"/>
          </a:xfrm>
          <a:prstGeom prst="rect">
            <a:avLst/>
          </a:prstGeom>
        </p:spPr>
        <p:txBody>
          <a:bodyPr vert="horz" lIns="91440" tIns="45720" rIns="91440" bIns="45720" rtlCol="0" anchor="ctr"/>
          <a:lstStyle>
            <a:lvl1pPr algn="r">
              <a:defRPr sz="1200">
                <a:solidFill>
                  <a:schemeClr val="tx1">
                    <a:tint val="75000"/>
                  </a:schemeClr>
                </a:solidFill>
              </a:defRPr>
            </a:lvl1pPr>
          </a:lstStyle>
          <a:p>
            <a:fld id="{24877CF8-5154-4D87-8417-ED4BBFDB87DB}" type="slidenum">
              <a:rPr kumimoji="1" lang="ja-JP" altLang="en-US" smtClean="0"/>
              <a:pPr/>
              <a:t>‹#›</a:t>
            </a:fld>
            <a:endParaRPr kumimoji="1" lang="ja-JP" altLang="en-US"/>
          </a:p>
        </p:txBody>
      </p:sp>
    </p:spTree>
    <p:extLst>
      <p:ext uri="{BB962C8B-B14F-4D97-AF65-F5344CB8AC3E}">
        <p14:creationId xmlns:p14="http://schemas.microsoft.com/office/powerpoint/2010/main" val="3127768393"/>
      </p:ext>
    </p:extLst>
  </p:cSld>
  <p:clrMap bg1="lt1" tx1="dk1" bg2="lt2" tx2="dk2" accent1="accent1" accent2="accent2" accent3="accent3" accent4="accent4" accent5="accent5" accent6="accent6" hlink="hlink" folHlink="folHlink"/>
  <p:sldLayoutIdLst>
    <p:sldLayoutId id="2147483699"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Lst>
  <p:hf hdr="0" ftr="0" dt="0"/>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1488" y="527405"/>
            <a:ext cx="5915025" cy="1914702"/>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471488" y="2637014"/>
            <a:ext cx="5915025" cy="6285266"/>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471488" y="9181397"/>
            <a:ext cx="1543050" cy="527403"/>
          </a:xfrm>
          <a:prstGeom prst="rect">
            <a:avLst/>
          </a:prstGeom>
        </p:spPr>
        <p:txBody>
          <a:bodyPr vert="horz" lIns="91440" tIns="45720" rIns="91440" bIns="45720" rtlCol="0" anchor="ctr"/>
          <a:lstStyle>
            <a:lvl1pPr algn="l">
              <a:defRPr sz="900">
                <a:solidFill>
                  <a:schemeClr val="tx1">
                    <a:tint val="75000"/>
                  </a:schemeClr>
                </a:solidFill>
              </a:defRPr>
            </a:lvl1pPr>
          </a:lstStyle>
          <a:p>
            <a:fld id="{ABAE2CB7-5510-48B1-9ADD-98550241103B}" type="datetime1">
              <a:rPr lang="ja-JP" altLang="en-US" smtClean="0">
                <a:solidFill>
                  <a:prstClr val="black">
                    <a:tint val="75000"/>
                  </a:prstClr>
                </a:solidFill>
              </a:rPr>
              <a:t>2023/12/5</a:t>
            </a:fld>
            <a:endParaRPr lang="ja-JP" altLang="en-US">
              <a:solidFill>
                <a:prstClr val="black">
                  <a:tint val="75000"/>
                </a:prstClr>
              </a:solidFill>
            </a:endParaRPr>
          </a:p>
        </p:txBody>
      </p:sp>
      <p:sp>
        <p:nvSpPr>
          <p:cNvPr id="5" name="Footer Placeholder 4"/>
          <p:cNvSpPr>
            <a:spLocks noGrp="1"/>
          </p:cNvSpPr>
          <p:nvPr>
            <p:ph type="ftr" sz="quarter" idx="3"/>
          </p:nvPr>
        </p:nvSpPr>
        <p:spPr>
          <a:xfrm>
            <a:off x="2271713" y="9181397"/>
            <a:ext cx="2314575" cy="527403"/>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ja-JP" altLang="en-US">
              <a:solidFill>
                <a:prstClr val="black">
                  <a:tint val="75000"/>
                </a:prstClr>
              </a:solidFill>
            </a:endParaRPr>
          </a:p>
        </p:txBody>
      </p:sp>
      <p:sp>
        <p:nvSpPr>
          <p:cNvPr id="6" name="Slide Number Placeholder 5"/>
          <p:cNvSpPr>
            <a:spLocks noGrp="1"/>
          </p:cNvSpPr>
          <p:nvPr>
            <p:ph type="sldNum" sz="quarter" idx="4"/>
          </p:nvPr>
        </p:nvSpPr>
        <p:spPr>
          <a:xfrm>
            <a:off x="4843463" y="9181397"/>
            <a:ext cx="1543050" cy="527403"/>
          </a:xfrm>
          <a:prstGeom prst="rect">
            <a:avLst/>
          </a:prstGeom>
        </p:spPr>
        <p:txBody>
          <a:bodyPr vert="horz" lIns="91440" tIns="45720" rIns="91440" bIns="45720" rtlCol="0" anchor="ctr"/>
          <a:lstStyle>
            <a:lvl1pPr algn="r">
              <a:defRPr sz="900">
                <a:solidFill>
                  <a:schemeClr val="tx1">
                    <a:tint val="75000"/>
                  </a:schemeClr>
                </a:solidFill>
              </a:defRPr>
            </a:lvl1pPr>
          </a:lstStyle>
          <a:p>
            <a:fld id="{8D0CD507-CBC2-4C28-80FE-6B1475219B3C}"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056786828"/>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Lst>
  <p:hf hdr="0" ftr="0" dt="0"/>
  <p:txStyles>
    <p:title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kumimoji="1"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kumimoji="1"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kumimoji="1"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p:bodyStyle>
    <p:otherStyle>
      <a:defPPr>
        <a:defRPr lang="en-US"/>
      </a:defPPr>
      <a:lvl1pPr marL="0" algn="l" defTabSz="685800" rtl="0" eaLnBrk="1" latinLnBrk="0" hangingPunct="1">
        <a:defRPr kumimoji="1" sz="1350" kern="1200">
          <a:solidFill>
            <a:schemeClr val="tx1"/>
          </a:solidFill>
          <a:latin typeface="+mn-lt"/>
          <a:ea typeface="+mn-ea"/>
          <a:cs typeface="+mn-cs"/>
        </a:defRPr>
      </a:lvl1pPr>
      <a:lvl2pPr marL="342900" algn="l" defTabSz="685800" rtl="0" eaLnBrk="1" latinLnBrk="0" hangingPunct="1">
        <a:defRPr kumimoji="1" sz="1350" kern="1200">
          <a:solidFill>
            <a:schemeClr val="tx1"/>
          </a:solidFill>
          <a:latin typeface="+mn-lt"/>
          <a:ea typeface="+mn-ea"/>
          <a:cs typeface="+mn-cs"/>
        </a:defRPr>
      </a:lvl2pPr>
      <a:lvl3pPr marL="685800" algn="l" defTabSz="685800" rtl="0" eaLnBrk="1" latinLnBrk="0" hangingPunct="1">
        <a:defRPr kumimoji="1" sz="1350" kern="1200">
          <a:solidFill>
            <a:schemeClr val="tx1"/>
          </a:solidFill>
          <a:latin typeface="+mn-lt"/>
          <a:ea typeface="+mn-ea"/>
          <a:cs typeface="+mn-cs"/>
        </a:defRPr>
      </a:lvl3pPr>
      <a:lvl4pPr marL="1028700" algn="l" defTabSz="685800" rtl="0" eaLnBrk="1" latinLnBrk="0" hangingPunct="1">
        <a:defRPr kumimoji="1" sz="1350" kern="1200">
          <a:solidFill>
            <a:schemeClr val="tx1"/>
          </a:solidFill>
          <a:latin typeface="+mn-lt"/>
          <a:ea typeface="+mn-ea"/>
          <a:cs typeface="+mn-cs"/>
        </a:defRPr>
      </a:lvl4pPr>
      <a:lvl5pPr marL="1371600" algn="l" defTabSz="685800" rtl="0" eaLnBrk="1" latinLnBrk="0" hangingPunct="1">
        <a:defRPr kumimoji="1" sz="1350" kern="1200">
          <a:solidFill>
            <a:schemeClr val="tx1"/>
          </a:solidFill>
          <a:latin typeface="+mn-lt"/>
          <a:ea typeface="+mn-ea"/>
          <a:cs typeface="+mn-cs"/>
        </a:defRPr>
      </a:lvl5pPr>
      <a:lvl6pPr marL="1714500" algn="l" defTabSz="685800" rtl="0" eaLnBrk="1" latinLnBrk="0" hangingPunct="1">
        <a:defRPr kumimoji="1" sz="1350" kern="1200">
          <a:solidFill>
            <a:schemeClr val="tx1"/>
          </a:solidFill>
          <a:latin typeface="+mn-lt"/>
          <a:ea typeface="+mn-ea"/>
          <a:cs typeface="+mn-cs"/>
        </a:defRPr>
      </a:lvl6pPr>
      <a:lvl7pPr marL="2057400" algn="l" defTabSz="685800" rtl="0" eaLnBrk="1" latinLnBrk="0" hangingPunct="1">
        <a:defRPr kumimoji="1" sz="1350" kern="1200">
          <a:solidFill>
            <a:schemeClr val="tx1"/>
          </a:solidFill>
          <a:latin typeface="+mn-lt"/>
          <a:ea typeface="+mn-ea"/>
          <a:cs typeface="+mn-cs"/>
        </a:defRPr>
      </a:lvl7pPr>
      <a:lvl8pPr marL="2400300" algn="l" defTabSz="685800" rtl="0" eaLnBrk="1" latinLnBrk="0" hangingPunct="1">
        <a:defRPr kumimoji="1" sz="1350" kern="1200">
          <a:solidFill>
            <a:schemeClr val="tx1"/>
          </a:solidFill>
          <a:latin typeface="+mn-lt"/>
          <a:ea typeface="+mn-ea"/>
          <a:cs typeface="+mn-cs"/>
        </a:defRPr>
      </a:lvl8pPr>
      <a:lvl9pPr marL="2743200" algn="l" defTabSz="685800" rtl="0" eaLnBrk="1" latinLnBrk="0" hangingPunct="1">
        <a:defRPr kumimoji="1"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setouchitourism.or.jp" TargetMode="External"/><Relationship Id="rId7"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Layout" Target="../slideLayouts/slideLayout15.xml"/><Relationship Id="rId6" Type="http://schemas.openxmlformats.org/officeDocument/2006/relationships/image" Target="../media/image7.png"/><Relationship Id="rId5" Type="http://schemas.openxmlformats.org/officeDocument/2006/relationships/hyperlink" Target="https://www.setouchi.travel/en/" TargetMode="External"/><Relationship Id="rId4" Type="http://schemas.openxmlformats.org/officeDocument/2006/relationships/hyperlink" Target="https://setouchitourism.or.jp/ja/"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4.xml"/><Relationship Id="rId5" Type="http://schemas.openxmlformats.org/officeDocument/2006/relationships/image" Target="../media/image12.jpeg"/><Relationship Id="rId4" Type="http://schemas.openxmlformats.org/officeDocument/2006/relationships/image" Target="../media/image11.png"/></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4.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4.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image" Target="../media/image19.jpeg"/><Relationship Id="rId7" Type="http://schemas.openxmlformats.org/officeDocument/2006/relationships/image" Target="../media/image23.jpeg"/><Relationship Id="rId2" Type="http://schemas.openxmlformats.org/officeDocument/2006/relationships/image" Target="../media/image18.jpeg"/><Relationship Id="rId1" Type="http://schemas.openxmlformats.org/officeDocument/2006/relationships/slideLayout" Target="../slideLayouts/slideLayout14.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 Id="rId9" Type="http://schemas.openxmlformats.org/officeDocument/2006/relationships/image" Target="../media/image25.jpeg"/></Relationships>
</file>

<file path=ppt/slides/_rels/slide5.xml.rels><?xml version="1.0" encoding="UTF-8" standalone="yes"?>
<Relationships xmlns="http://schemas.openxmlformats.org/package/2006/relationships"><Relationship Id="rId8" Type="http://schemas.openxmlformats.org/officeDocument/2006/relationships/image" Target="../media/image32.svg"/><Relationship Id="rId3" Type="http://schemas.openxmlformats.org/officeDocument/2006/relationships/image" Target="../media/image27.jpeg"/><Relationship Id="rId7" Type="http://schemas.openxmlformats.org/officeDocument/2006/relationships/image" Target="../media/image31.png"/><Relationship Id="rId2" Type="http://schemas.openxmlformats.org/officeDocument/2006/relationships/image" Target="../media/image26.jpeg"/><Relationship Id="rId1" Type="http://schemas.openxmlformats.org/officeDocument/2006/relationships/slideLayout" Target="../slideLayouts/slideLayout14.xml"/><Relationship Id="rId6" Type="http://schemas.openxmlformats.org/officeDocument/2006/relationships/image" Target="../media/image30.jpeg"/><Relationship Id="rId5" Type="http://schemas.openxmlformats.org/officeDocument/2006/relationships/image" Target="../media/image29.png"/><Relationship Id="rId10" Type="http://schemas.openxmlformats.org/officeDocument/2006/relationships/image" Target="../media/image34.jpeg"/><Relationship Id="rId4" Type="http://schemas.openxmlformats.org/officeDocument/2006/relationships/image" Target="../media/image28.jpeg"/><Relationship Id="rId9" Type="http://schemas.openxmlformats.org/officeDocument/2006/relationships/image" Target="../media/image33.jpeg"/></Relationships>
</file>

<file path=ppt/slides/_rels/slide6.xml.rels><?xml version="1.0" encoding="UTF-8" standalone="yes"?>
<Relationships xmlns="http://schemas.openxmlformats.org/package/2006/relationships"><Relationship Id="rId8" Type="http://schemas.openxmlformats.org/officeDocument/2006/relationships/image" Target="../media/image41.jpeg"/><Relationship Id="rId3" Type="http://schemas.openxmlformats.org/officeDocument/2006/relationships/image" Target="../media/image36.jpeg"/><Relationship Id="rId7" Type="http://schemas.openxmlformats.org/officeDocument/2006/relationships/image" Target="../media/image40.jpeg"/><Relationship Id="rId2" Type="http://schemas.openxmlformats.org/officeDocument/2006/relationships/image" Target="../media/image35.jpeg"/><Relationship Id="rId1" Type="http://schemas.openxmlformats.org/officeDocument/2006/relationships/slideLayout" Target="../slideLayouts/slideLayout14.xml"/><Relationship Id="rId6" Type="http://schemas.openxmlformats.org/officeDocument/2006/relationships/image" Target="../media/image39.jpeg"/><Relationship Id="rId5" Type="http://schemas.openxmlformats.org/officeDocument/2006/relationships/image" Target="../media/image38.jpeg"/><Relationship Id="rId10" Type="http://schemas.openxmlformats.org/officeDocument/2006/relationships/image" Target="../media/image43.jpeg"/><Relationship Id="rId4" Type="http://schemas.openxmlformats.org/officeDocument/2006/relationships/image" Target="../media/image37.jpeg"/><Relationship Id="rId9" Type="http://schemas.openxmlformats.org/officeDocument/2006/relationships/image" Target="../media/image42.jpeg"/></Relationships>
</file>

<file path=ppt/slides/_rels/slide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jpeg"/><Relationship Id="rId1" Type="http://schemas.openxmlformats.org/officeDocument/2006/relationships/slideLayout" Target="../slideLayouts/slideLayout14.xml"/><Relationship Id="rId4" Type="http://schemas.openxmlformats.org/officeDocument/2006/relationships/image" Target="../media/image46.png"/></Relationships>
</file>

<file path=ppt/slides/_rels/slide8.xml.rels><?xml version="1.0" encoding="UTF-8" standalone="yes"?>
<Relationships xmlns="http://schemas.openxmlformats.org/package/2006/relationships"><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image" Target="../media/image47.png"/><Relationship Id="rId1" Type="http://schemas.openxmlformats.org/officeDocument/2006/relationships/slideLayout" Target="../slideLayouts/slideLayout14.xml"/><Relationship Id="rId6" Type="http://schemas.openxmlformats.org/officeDocument/2006/relationships/image" Target="../media/image51.png"/><Relationship Id="rId5" Type="http://schemas.openxmlformats.org/officeDocument/2006/relationships/image" Target="../media/image50.jpeg"/><Relationship Id="rId4" Type="http://schemas.openxmlformats.org/officeDocument/2006/relationships/image" Target="../media/image4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正方形/長方形 9">
            <a:extLst>
              <a:ext uri="{FF2B5EF4-FFF2-40B4-BE49-F238E27FC236}">
                <a16:creationId xmlns:a16="http://schemas.microsoft.com/office/drawing/2014/main" id="{2C3AD189-B246-0E2A-4107-276B7FA2C86F}"/>
              </a:ext>
            </a:extLst>
          </p:cNvPr>
          <p:cNvSpPr/>
          <p:nvPr/>
        </p:nvSpPr>
        <p:spPr>
          <a:xfrm>
            <a:off x="0" y="205100"/>
            <a:ext cx="4331208" cy="685800"/>
          </a:xfrm>
          <a:prstGeom prst="rect">
            <a:avLst/>
          </a:prstGeom>
          <a:solidFill>
            <a:srgbClr val="6EBCD4">
              <a:alpha val="4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正方形/長方形 10">
            <a:extLst>
              <a:ext uri="{FF2B5EF4-FFF2-40B4-BE49-F238E27FC236}">
                <a16:creationId xmlns:a16="http://schemas.microsoft.com/office/drawing/2014/main" id="{27DFB7CE-CE1E-E773-34C9-17F04A7DCE50}"/>
              </a:ext>
            </a:extLst>
          </p:cNvPr>
          <p:cNvSpPr/>
          <p:nvPr/>
        </p:nvSpPr>
        <p:spPr>
          <a:xfrm>
            <a:off x="-13503" y="205100"/>
            <a:ext cx="790743" cy="5433861"/>
          </a:xfrm>
          <a:prstGeom prst="rect">
            <a:avLst/>
          </a:prstGeom>
          <a:solidFill>
            <a:srgbClr val="6EBCD4">
              <a:alpha val="4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正方形/長方形 12">
            <a:extLst>
              <a:ext uri="{FF2B5EF4-FFF2-40B4-BE49-F238E27FC236}">
                <a16:creationId xmlns:a16="http://schemas.microsoft.com/office/drawing/2014/main" id="{3975CEDF-E0D4-2C14-3FBF-EB81E9F91AF8}"/>
              </a:ext>
            </a:extLst>
          </p:cNvPr>
          <p:cNvSpPr/>
          <p:nvPr/>
        </p:nvSpPr>
        <p:spPr>
          <a:xfrm>
            <a:off x="6067257" y="1341120"/>
            <a:ext cx="790743" cy="335280"/>
          </a:xfrm>
          <a:prstGeom prst="rect">
            <a:avLst/>
          </a:prstGeom>
          <a:solidFill>
            <a:srgbClr val="8BC9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正方形/長方形 13">
            <a:extLst>
              <a:ext uri="{FF2B5EF4-FFF2-40B4-BE49-F238E27FC236}">
                <a16:creationId xmlns:a16="http://schemas.microsoft.com/office/drawing/2014/main" id="{E0A48F03-1BDC-1388-44FD-73A40CB3FFFF}"/>
              </a:ext>
            </a:extLst>
          </p:cNvPr>
          <p:cNvSpPr/>
          <p:nvPr/>
        </p:nvSpPr>
        <p:spPr>
          <a:xfrm>
            <a:off x="6067257" y="1051560"/>
            <a:ext cx="790743" cy="198120"/>
          </a:xfrm>
          <a:prstGeom prst="rect">
            <a:avLst/>
          </a:prstGeom>
          <a:solidFill>
            <a:srgbClr val="D3EB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テキスト ボックス 14">
            <a:extLst>
              <a:ext uri="{FF2B5EF4-FFF2-40B4-BE49-F238E27FC236}">
                <a16:creationId xmlns:a16="http://schemas.microsoft.com/office/drawing/2014/main" id="{8904DD84-75B8-E56F-9A62-CB9A0E2C475E}"/>
              </a:ext>
            </a:extLst>
          </p:cNvPr>
          <p:cNvSpPr txBox="1"/>
          <p:nvPr/>
        </p:nvSpPr>
        <p:spPr>
          <a:xfrm>
            <a:off x="1051785" y="938058"/>
            <a:ext cx="3982437" cy="923330"/>
          </a:xfrm>
          <a:prstGeom prst="rect">
            <a:avLst/>
          </a:prstGeom>
          <a:noFill/>
        </p:spPr>
        <p:txBody>
          <a:bodyPr wrap="none" rtlCol="0">
            <a:spAutoFit/>
          </a:bodyPr>
          <a:lstStyle/>
          <a:p>
            <a:r>
              <a:rPr kumimoji="1" lang="en-US" altLang="ja-JP" sz="5400" b="1" dirty="0">
                <a:solidFill>
                  <a:srgbClr val="002060"/>
                </a:solidFill>
                <a:latin typeface="Segoe UI Semibold" panose="020B0702040204020203" pitchFamily="34" charset="0"/>
                <a:cs typeface="Segoe UI Semibold" panose="020B0702040204020203" pitchFamily="34" charset="0"/>
              </a:rPr>
              <a:t>DMO</a:t>
            </a:r>
            <a:r>
              <a:rPr lang="ja-JP" altLang="en-US" sz="5400" b="1" dirty="0">
                <a:solidFill>
                  <a:srgbClr val="002060"/>
                </a:solidFill>
                <a:latin typeface="Segoe UI Semibold" panose="020B0702040204020203" pitchFamily="34" charset="0"/>
                <a:cs typeface="Segoe UI Semibold" panose="020B0702040204020203" pitchFamily="34" charset="0"/>
              </a:rPr>
              <a:t> </a:t>
            </a:r>
            <a:r>
              <a:rPr kumimoji="1" lang="en-US" altLang="ja-JP" sz="5400" b="1" dirty="0">
                <a:solidFill>
                  <a:srgbClr val="002060"/>
                </a:solidFill>
                <a:latin typeface="Segoe UI Semibold" panose="020B0702040204020203" pitchFamily="34" charset="0"/>
                <a:cs typeface="Segoe UI Semibold" panose="020B0702040204020203" pitchFamily="34" charset="0"/>
              </a:rPr>
              <a:t>NEWS</a:t>
            </a:r>
            <a:endParaRPr kumimoji="1" lang="ja-JP" altLang="en-US" sz="5400" b="1" dirty="0">
              <a:solidFill>
                <a:srgbClr val="002060"/>
              </a:solidFill>
              <a:latin typeface="Segoe UI Semibold" panose="020B0702040204020203" pitchFamily="34" charset="0"/>
              <a:cs typeface="Segoe UI Semibold" panose="020B0702040204020203" pitchFamily="34" charset="0"/>
            </a:endParaRPr>
          </a:p>
        </p:txBody>
      </p:sp>
      <p:sp>
        <p:nvSpPr>
          <p:cNvPr id="16" name="正方形/長方形 15">
            <a:extLst>
              <a:ext uri="{FF2B5EF4-FFF2-40B4-BE49-F238E27FC236}">
                <a16:creationId xmlns:a16="http://schemas.microsoft.com/office/drawing/2014/main" id="{D95629AF-A826-D7E3-04D9-9ADDAD84C744}"/>
              </a:ext>
            </a:extLst>
          </p:cNvPr>
          <p:cNvSpPr/>
          <p:nvPr/>
        </p:nvSpPr>
        <p:spPr>
          <a:xfrm>
            <a:off x="0" y="9311640"/>
            <a:ext cx="6858000" cy="594360"/>
          </a:xfrm>
          <a:prstGeom prst="rect">
            <a:avLst/>
          </a:prstGeom>
          <a:solidFill>
            <a:schemeClr val="accent1">
              <a:lumMod val="50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18" name="図 17">
            <a:extLst>
              <a:ext uri="{FF2B5EF4-FFF2-40B4-BE49-F238E27FC236}">
                <a16:creationId xmlns:a16="http://schemas.microsoft.com/office/drawing/2014/main" id="{F21E4843-78C7-FDCC-A5ED-ACD9594997F2}"/>
              </a:ext>
            </a:extLst>
          </p:cNvPr>
          <p:cNvPicPr>
            <a:picLocks noChangeAspect="1"/>
          </p:cNvPicPr>
          <p:nvPr/>
        </p:nvPicPr>
        <p:blipFill rotWithShape="1">
          <a:blip r:embed="rId2"/>
          <a:srcRect t="11284" r="4222" b="8411"/>
          <a:stretch/>
        </p:blipFill>
        <p:spPr>
          <a:xfrm>
            <a:off x="0" y="2409273"/>
            <a:ext cx="6847961" cy="3229688"/>
          </a:xfrm>
          <a:prstGeom prst="rect">
            <a:avLst/>
          </a:prstGeom>
        </p:spPr>
      </p:pic>
      <p:sp>
        <p:nvSpPr>
          <p:cNvPr id="12" name="正方形/長方形 11">
            <a:extLst>
              <a:ext uri="{FF2B5EF4-FFF2-40B4-BE49-F238E27FC236}">
                <a16:creationId xmlns:a16="http://schemas.microsoft.com/office/drawing/2014/main" id="{E6A05A8E-9B78-EA43-8607-7B286B182C8E}"/>
              </a:ext>
            </a:extLst>
          </p:cNvPr>
          <p:cNvSpPr/>
          <p:nvPr/>
        </p:nvSpPr>
        <p:spPr>
          <a:xfrm>
            <a:off x="6067257" y="1813560"/>
            <a:ext cx="790743" cy="3825401"/>
          </a:xfrm>
          <a:prstGeom prst="rect">
            <a:avLst/>
          </a:prstGeom>
          <a:solidFill>
            <a:srgbClr val="69A4BC">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1" name="テキスト ボックス 20">
            <a:extLst>
              <a:ext uri="{FF2B5EF4-FFF2-40B4-BE49-F238E27FC236}">
                <a16:creationId xmlns:a16="http://schemas.microsoft.com/office/drawing/2014/main" id="{9B6F0BB7-58EC-AD98-AB16-7300E309A060}"/>
              </a:ext>
            </a:extLst>
          </p:cNvPr>
          <p:cNvSpPr txBox="1"/>
          <p:nvPr/>
        </p:nvSpPr>
        <p:spPr>
          <a:xfrm>
            <a:off x="3032567" y="7248807"/>
            <a:ext cx="3724380" cy="2062103"/>
          </a:xfrm>
          <a:prstGeom prst="rect">
            <a:avLst/>
          </a:prstGeom>
          <a:noFill/>
        </p:spPr>
        <p:txBody>
          <a:bodyPr wrap="square">
            <a:spAutoFit/>
          </a:bodyPr>
          <a:lstStyle/>
          <a:p>
            <a:pPr>
              <a:lnSpc>
                <a:spcPts val="1400"/>
              </a:lnSpc>
            </a:pPr>
            <a:r>
              <a:rPr lang="ja-JP" altLang="en-US" sz="1100" dirty="0">
                <a:solidFill>
                  <a:srgbClr val="002060"/>
                </a:solidFill>
                <a:latin typeface="游ゴシック" panose="020B0400000000000000" pitchFamily="50" charset="-128"/>
                <a:ea typeface="游ゴシック" panose="020B0400000000000000" pitchFamily="50" charset="-128"/>
                <a:cs typeface="Segoe UI Semibold" panose="020B0702040204020203" pitchFamily="34" charset="0"/>
              </a:rPr>
              <a:t>「多島美」と呼ばれるキラキラと輝く海と大小</a:t>
            </a:r>
            <a:r>
              <a:rPr lang="en-US" altLang="ja-JP" sz="1100" dirty="0">
                <a:solidFill>
                  <a:srgbClr val="002060"/>
                </a:solidFill>
                <a:latin typeface="游ゴシック" panose="020B0400000000000000" pitchFamily="50" charset="-128"/>
                <a:ea typeface="游ゴシック" panose="020B0400000000000000" pitchFamily="50" charset="-128"/>
                <a:cs typeface="Segoe UI Semibold" panose="020B0702040204020203" pitchFamily="34" charset="0"/>
              </a:rPr>
              <a:t>700</a:t>
            </a:r>
            <a:r>
              <a:rPr lang="ja-JP" altLang="en-US" sz="1100" dirty="0">
                <a:solidFill>
                  <a:srgbClr val="002060"/>
                </a:solidFill>
                <a:latin typeface="游ゴシック" panose="020B0400000000000000" pitchFamily="50" charset="-128"/>
                <a:ea typeface="游ゴシック" panose="020B0400000000000000" pitchFamily="50" charset="-128"/>
                <a:cs typeface="Segoe UI Semibold" panose="020B0702040204020203" pitchFamily="34" charset="0"/>
              </a:rPr>
              <a:t>以上の島々、そしてそこに暮らす人々とともに息づき豊かな恵みをもたらす里山が織りなす景色、せとうち。</a:t>
            </a:r>
          </a:p>
          <a:p>
            <a:pPr>
              <a:lnSpc>
                <a:spcPts val="1400"/>
              </a:lnSpc>
            </a:pPr>
            <a:r>
              <a:rPr lang="ja-JP" altLang="en-US" sz="1100" dirty="0">
                <a:solidFill>
                  <a:srgbClr val="002060"/>
                </a:solidFill>
                <a:latin typeface="游ゴシック" panose="020B0400000000000000" pitchFamily="50" charset="-128"/>
                <a:ea typeface="游ゴシック" panose="020B0400000000000000" pitchFamily="50" charset="-128"/>
                <a:cs typeface="Segoe UI Semibold" panose="020B0702040204020203" pitchFamily="34" charset="0"/>
              </a:rPr>
              <a:t>わたしたちせとうち</a:t>
            </a:r>
            <a:r>
              <a:rPr lang="en-US" altLang="ja-JP" sz="1100" dirty="0">
                <a:solidFill>
                  <a:srgbClr val="002060"/>
                </a:solidFill>
                <a:latin typeface="游ゴシック" panose="020B0400000000000000" pitchFamily="50" charset="-128"/>
                <a:ea typeface="游ゴシック" panose="020B0400000000000000" pitchFamily="50" charset="-128"/>
                <a:cs typeface="Segoe UI Semibold" panose="020B0702040204020203" pitchFamily="34" charset="0"/>
              </a:rPr>
              <a:t>DMO</a:t>
            </a:r>
            <a:r>
              <a:rPr lang="ja-JP" altLang="en-US" sz="1100" dirty="0">
                <a:solidFill>
                  <a:srgbClr val="002060"/>
                </a:solidFill>
                <a:latin typeface="游ゴシック" panose="020B0400000000000000" pitchFamily="50" charset="-128"/>
                <a:ea typeface="游ゴシック" panose="020B0400000000000000" pitchFamily="50" charset="-128"/>
                <a:cs typeface="Segoe UI Semibold" panose="020B0702040204020203" pitchFamily="34" charset="0"/>
              </a:rPr>
              <a:t>はその恵まれた資源を「せとうちブランド」として確立し、地域経済活性化や豊かな地域社会の実現を目指し活動しています。</a:t>
            </a:r>
          </a:p>
          <a:p>
            <a:pPr>
              <a:lnSpc>
                <a:spcPts val="1400"/>
              </a:lnSpc>
            </a:pPr>
            <a:r>
              <a:rPr lang="ja-JP" altLang="en-US" sz="1100" dirty="0">
                <a:solidFill>
                  <a:srgbClr val="002060"/>
                </a:solidFill>
                <a:latin typeface="游ゴシック" panose="020B0400000000000000" pitchFamily="50" charset="-128"/>
                <a:ea typeface="游ゴシック" panose="020B0400000000000000" pitchFamily="50" charset="-128"/>
                <a:cs typeface="Segoe UI Semibold" panose="020B0702040204020203" pitchFamily="34" charset="0"/>
              </a:rPr>
              <a:t>その実現のため、せとうちエリアの自治体・観光関連事業者をはじめとする地域の皆さまと共に連携し、地域一丸となってせとうち広域での観光振興に取り組んでまいります。　　　　　　　</a:t>
            </a:r>
            <a:endParaRPr lang="en-US" altLang="ja-JP" sz="1100" dirty="0">
              <a:solidFill>
                <a:srgbClr val="002060"/>
              </a:solidFill>
              <a:latin typeface="游ゴシック" panose="020B0400000000000000" pitchFamily="50" charset="-128"/>
              <a:ea typeface="游ゴシック" panose="020B0400000000000000" pitchFamily="50" charset="-128"/>
              <a:cs typeface="Segoe UI Semibold" panose="020B0702040204020203" pitchFamily="34" charset="0"/>
            </a:endParaRPr>
          </a:p>
          <a:p>
            <a:pPr>
              <a:lnSpc>
                <a:spcPts val="1400"/>
              </a:lnSpc>
            </a:pPr>
            <a:r>
              <a:rPr lang="ja-JP" altLang="en-US" sz="1100" dirty="0">
                <a:solidFill>
                  <a:srgbClr val="002060"/>
                </a:solidFill>
                <a:latin typeface="游ゴシック" panose="020B0400000000000000" pitchFamily="50" charset="-128"/>
                <a:ea typeface="游ゴシック" panose="020B0400000000000000" pitchFamily="50" charset="-128"/>
                <a:cs typeface="Segoe UI Semibold" panose="020B0702040204020203" pitchFamily="34" charset="0"/>
              </a:rPr>
              <a:t>　　　　　　　　　　　　　　　　　　せとうち</a:t>
            </a:r>
            <a:r>
              <a:rPr lang="en-US" altLang="ja-JP" sz="1100" dirty="0">
                <a:solidFill>
                  <a:srgbClr val="002060"/>
                </a:solidFill>
                <a:latin typeface="游ゴシック" panose="020B0400000000000000" pitchFamily="50" charset="-128"/>
                <a:ea typeface="游ゴシック" panose="020B0400000000000000" pitchFamily="50" charset="-128"/>
                <a:cs typeface="Segoe UI Semibold" panose="020B0702040204020203" pitchFamily="34" charset="0"/>
              </a:rPr>
              <a:t>DMO</a:t>
            </a:r>
          </a:p>
        </p:txBody>
      </p:sp>
      <p:cxnSp>
        <p:nvCxnSpPr>
          <p:cNvPr id="23" name="直線コネクタ 22">
            <a:extLst>
              <a:ext uri="{FF2B5EF4-FFF2-40B4-BE49-F238E27FC236}">
                <a16:creationId xmlns:a16="http://schemas.microsoft.com/office/drawing/2014/main" id="{76C0D28D-6A9E-99A8-A6F0-3A42483D591E}"/>
              </a:ext>
            </a:extLst>
          </p:cNvPr>
          <p:cNvCxnSpPr/>
          <p:nvPr/>
        </p:nvCxnSpPr>
        <p:spPr>
          <a:xfrm>
            <a:off x="3032567" y="7176304"/>
            <a:ext cx="3815394"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24" name="テキスト ボックス 23">
            <a:extLst>
              <a:ext uri="{FF2B5EF4-FFF2-40B4-BE49-F238E27FC236}">
                <a16:creationId xmlns:a16="http://schemas.microsoft.com/office/drawing/2014/main" id="{27A5FD37-3062-CBE5-50B2-87790A6B2552}"/>
              </a:ext>
            </a:extLst>
          </p:cNvPr>
          <p:cNvSpPr txBox="1"/>
          <p:nvPr/>
        </p:nvSpPr>
        <p:spPr>
          <a:xfrm>
            <a:off x="3032567" y="6739943"/>
            <a:ext cx="1519968" cy="400110"/>
          </a:xfrm>
          <a:prstGeom prst="rect">
            <a:avLst/>
          </a:prstGeom>
          <a:noFill/>
        </p:spPr>
        <p:txBody>
          <a:bodyPr wrap="none" rtlCol="0">
            <a:spAutoFit/>
          </a:bodyPr>
          <a:lstStyle/>
          <a:p>
            <a:r>
              <a:rPr kumimoji="1" lang="en-US" altLang="ja-JP" sz="2000" b="1" dirty="0">
                <a:solidFill>
                  <a:schemeClr val="tx2"/>
                </a:solidFill>
                <a:latin typeface="Segoe UI Semibold" panose="020B0702040204020203" pitchFamily="34" charset="0"/>
                <a:cs typeface="Segoe UI Semibold" panose="020B0702040204020203" pitchFamily="34" charset="0"/>
              </a:rPr>
              <a:t>ABOUT</a:t>
            </a:r>
            <a:r>
              <a:rPr kumimoji="1" lang="ja-JP" altLang="en-US" sz="2000" b="1" dirty="0">
                <a:solidFill>
                  <a:schemeClr val="tx2"/>
                </a:solidFill>
                <a:latin typeface="Segoe UI Semibold" panose="020B0702040204020203" pitchFamily="34" charset="0"/>
                <a:cs typeface="Segoe UI Semibold" panose="020B0702040204020203" pitchFamily="34" charset="0"/>
              </a:rPr>
              <a:t>　</a:t>
            </a:r>
            <a:r>
              <a:rPr kumimoji="1" lang="en-US" altLang="ja-JP" sz="2000" b="1" dirty="0">
                <a:solidFill>
                  <a:schemeClr val="tx2"/>
                </a:solidFill>
                <a:latin typeface="Segoe UI Semibold" panose="020B0702040204020203" pitchFamily="34" charset="0"/>
                <a:cs typeface="Segoe UI Semibold" panose="020B0702040204020203" pitchFamily="34" charset="0"/>
              </a:rPr>
              <a:t>US</a:t>
            </a:r>
            <a:endParaRPr kumimoji="1" lang="ja-JP" altLang="en-US" sz="2000" b="1" dirty="0">
              <a:solidFill>
                <a:schemeClr val="tx2"/>
              </a:solidFill>
              <a:latin typeface="Segoe UI Semibold" panose="020B0702040204020203" pitchFamily="34" charset="0"/>
              <a:cs typeface="Segoe UI Semibold" panose="020B0702040204020203" pitchFamily="34" charset="0"/>
            </a:endParaRPr>
          </a:p>
        </p:txBody>
      </p:sp>
      <p:sp>
        <p:nvSpPr>
          <p:cNvPr id="25" name="正方形/長方形 24">
            <a:extLst>
              <a:ext uri="{FF2B5EF4-FFF2-40B4-BE49-F238E27FC236}">
                <a16:creationId xmlns:a16="http://schemas.microsoft.com/office/drawing/2014/main" id="{C6462EC4-1CBC-75BF-F99D-6A5BC5FE5517}"/>
              </a:ext>
            </a:extLst>
          </p:cNvPr>
          <p:cNvSpPr/>
          <p:nvPr/>
        </p:nvSpPr>
        <p:spPr>
          <a:xfrm>
            <a:off x="5289827" y="5264208"/>
            <a:ext cx="1172801" cy="980322"/>
          </a:xfrm>
          <a:prstGeom prst="rect">
            <a:avLst/>
          </a:prstGeom>
          <a:solidFill>
            <a:srgbClr val="6EBCD4">
              <a:alpha val="4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正方形/長方形 25">
            <a:extLst>
              <a:ext uri="{FF2B5EF4-FFF2-40B4-BE49-F238E27FC236}">
                <a16:creationId xmlns:a16="http://schemas.microsoft.com/office/drawing/2014/main" id="{B9945517-006E-1615-C4C8-48995090331A}"/>
              </a:ext>
            </a:extLst>
          </p:cNvPr>
          <p:cNvSpPr/>
          <p:nvPr/>
        </p:nvSpPr>
        <p:spPr>
          <a:xfrm>
            <a:off x="226331" y="4159392"/>
            <a:ext cx="1328339" cy="1261694"/>
          </a:xfrm>
          <a:prstGeom prst="rect">
            <a:avLst/>
          </a:prstGeom>
          <a:solidFill>
            <a:srgbClr val="6EBCD4">
              <a:alpha val="47000"/>
            </a:srgbClr>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テキスト ボックス 26">
            <a:extLst>
              <a:ext uri="{FF2B5EF4-FFF2-40B4-BE49-F238E27FC236}">
                <a16:creationId xmlns:a16="http://schemas.microsoft.com/office/drawing/2014/main" id="{BAD45A0E-270C-A958-3716-6851AEFB720D}"/>
              </a:ext>
            </a:extLst>
          </p:cNvPr>
          <p:cNvSpPr txBox="1"/>
          <p:nvPr/>
        </p:nvSpPr>
        <p:spPr>
          <a:xfrm>
            <a:off x="401378" y="4220757"/>
            <a:ext cx="949299" cy="1200329"/>
          </a:xfrm>
          <a:prstGeom prst="rect">
            <a:avLst/>
          </a:prstGeom>
          <a:noFill/>
        </p:spPr>
        <p:txBody>
          <a:bodyPr wrap="none" rtlCol="0">
            <a:spAutoFit/>
          </a:bodyPr>
          <a:lstStyle/>
          <a:p>
            <a:r>
              <a:rPr kumimoji="1" lang="en-US" altLang="ja-JP" sz="2800" b="1" dirty="0">
                <a:solidFill>
                  <a:schemeClr val="bg1"/>
                </a:solidFill>
              </a:rPr>
              <a:t>Vol</a:t>
            </a:r>
            <a:r>
              <a:rPr kumimoji="1" lang="ja-JP" altLang="en-US" sz="2800" b="1" dirty="0">
                <a:solidFill>
                  <a:schemeClr val="bg1"/>
                </a:solidFill>
              </a:rPr>
              <a:t>．</a:t>
            </a:r>
            <a:endParaRPr kumimoji="1" lang="en-US" altLang="ja-JP" sz="2800" b="1" dirty="0">
              <a:solidFill>
                <a:schemeClr val="bg1"/>
              </a:solidFill>
            </a:endParaRPr>
          </a:p>
          <a:p>
            <a:r>
              <a:rPr lang="en-US" altLang="ja-JP" sz="4400" b="1" dirty="0">
                <a:solidFill>
                  <a:schemeClr val="bg1"/>
                </a:solidFill>
                <a:latin typeface="Arial Black" panose="020B0A04020102020204" pitchFamily="34" charset="0"/>
              </a:rPr>
              <a:t>89</a:t>
            </a:r>
          </a:p>
        </p:txBody>
      </p:sp>
      <p:sp>
        <p:nvSpPr>
          <p:cNvPr id="29" name="テキスト ボックス 28">
            <a:extLst>
              <a:ext uri="{FF2B5EF4-FFF2-40B4-BE49-F238E27FC236}">
                <a16:creationId xmlns:a16="http://schemas.microsoft.com/office/drawing/2014/main" id="{AA0F2965-F52D-4496-C780-574644B2BA13}"/>
              </a:ext>
            </a:extLst>
          </p:cNvPr>
          <p:cNvSpPr txBox="1"/>
          <p:nvPr/>
        </p:nvSpPr>
        <p:spPr>
          <a:xfrm>
            <a:off x="1051785" y="1814525"/>
            <a:ext cx="4865690" cy="491160"/>
          </a:xfrm>
          <a:prstGeom prst="rect">
            <a:avLst/>
          </a:prstGeom>
          <a:noFill/>
        </p:spPr>
        <p:txBody>
          <a:bodyPr wrap="square">
            <a:spAutoFit/>
          </a:bodyPr>
          <a:lstStyle/>
          <a:p>
            <a:pPr>
              <a:lnSpc>
                <a:spcPts val="1600"/>
              </a:lnSpc>
            </a:pPr>
            <a:r>
              <a:rPr lang="ja-JP" altLang="en-US" sz="1100" dirty="0">
                <a:solidFill>
                  <a:srgbClr val="002060"/>
                </a:solidFill>
                <a:latin typeface="游ゴシック" panose="020B0400000000000000" pitchFamily="50" charset="-128"/>
                <a:ea typeface="游ゴシック" panose="020B0400000000000000" pitchFamily="50" charset="-128"/>
              </a:rPr>
              <a:t>地域や事業者の皆さまにせとうち</a:t>
            </a:r>
            <a:r>
              <a:rPr lang="en-US" altLang="ja-JP" sz="1100" dirty="0">
                <a:solidFill>
                  <a:srgbClr val="002060"/>
                </a:solidFill>
                <a:latin typeface="游ゴシック" panose="020B0400000000000000" pitchFamily="50" charset="-128"/>
                <a:ea typeface="游ゴシック" panose="020B0400000000000000" pitchFamily="50" charset="-128"/>
              </a:rPr>
              <a:t>DMO</a:t>
            </a:r>
            <a:r>
              <a:rPr lang="ja-JP" altLang="en-US" sz="1100" dirty="0">
                <a:solidFill>
                  <a:srgbClr val="002060"/>
                </a:solidFill>
                <a:latin typeface="游ゴシック" panose="020B0400000000000000" pitchFamily="50" charset="-128"/>
                <a:ea typeface="游ゴシック" panose="020B0400000000000000" pitchFamily="50" charset="-128"/>
              </a:rPr>
              <a:t>について理解を深めていただけるよう活動状況や観光関連情報を毎月お届けしていきます。</a:t>
            </a:r>
          </a:p>
        </p:txBody>
      </p:sp>
      <p:sp>
        <p:nvSpPr>
          <p:cNvPr id="31" name="テキスト ボックス 30">
            <a:extLst>
              <a:ext uri="{FF2B5EF4-FFF2-40B4-BE49-F238E27FC236}">
                <a16:creationId xmlns:a16="http://schemas.microsoft.com/office/drawing/2014/main" id="{14C38A7A-677C-53F7-1DFC-2E879DB27CE5}"/>
              </a:ext>
            </a:extLst>
          </p:cNvPr>
          <p:cNvSpPr txBox="1"/>
          <p:nvPr/>
        </p:nvSpPr>
        <p:spPr>
          <a:xfrm>
            <a:off x="226331" y="8054951"/>
            <a:ext cx="2126845" cy="805349"/>
          </a:xfrm>
          <a:prstGeom prst="rect">
            <a:avLst/>
          </a:prstGeom>
          <a:noFill/>
        </p:spPr>
        <p:txBody>
          <a:bodyPr wrap="square">
            <a:spAutoFit/>
          </a:bodyPr>
          <a:lstStyle/>
          <a:p>
            <a:pPr>
              <a:lnSpc>
                <a:spcPts val="1400"/>
              </a:lnSpc>
            </a:pPr>
            <a:r>
              <a:rPr lang="ja-JP" altLang="en-US" sz="900" dirty="0">
                <a:solidFill>
                  <a:srgbClr val="44546A"/>
                </a:solidFill>
                <a:latin typeface="游ゴシック" panose="020B0400000000000000" pitchFamily="50" charset="-128"/>
                <a:ea typeface="游ゴシック" panose="020B0400000000000000" pitchFamily="50" charset="-128"/>
              </a:rPr>
              <a:t>発行日：</a:t>
            </a:r>
            <a:r>
              <a:rPr lang="en-US" altLang="ja-JP" sz="900" dirty="0">
                <a:solidFill>
                  <a:srgbClr val="44546A"/>
                </a:solidFill>
                <a:latin typeface="游ゴシック" panose="020B0400000000000000" pitchFamily="50" charset="-128"/>
                <a:ea typeface="游ゴシック" panose="020B0400000000000000" pitchFamily="50" charset="-128"/>
              </a:rPr>
              <a:t>2023</a:t>
            </a:r>
            <a:r>
              <a:rPr lang="ja-JP" altLang="en-US" sz="900" dirty="0">
                <a:solidFill>
                  <a:srgbClr val="44546A"/>
                </a:solidFill>
                <a:latin typeface="游ゴシック" panose="020B0400000000000000" pitchFamily="50" charset="-128"/>
                <a:ea typeface="游ゴシック" panose="020B0400000000000000" pitchFamily="50" charset="-128"/>
              </a:rPr>
              <a:t>年</a:t>
            </a:r>
            <a:r>
              <a:rPr lang="en-US" altLang="ja-JP" sz="900" dirty="0">
                <a:solidFill>
                  <a:srgbClr val="44546A"/>
                </a:solidFill>
                <a:latin typeface="游ゴシック" panose="020B0400000000000000" pitchFamily="50" charset="-128"/>
                <a:ea typeface="游ゴシック" panose="020B0400000000000000" pitchFamily="50" charset="-128"/>
              </a:rPr>
              <a:t>12</a:t>
            </a:r>
            <a:r>
              <a:rPr lang="ja-JP" altLang="en-US" sz="900" dirty="0">
                <a:solidFill>
                  <a:srgbClr val="44546A"/>
                </a:solidFill>
                <a:latin typeface="游ゴシック" panose="020B0400000000000000" pitchFamily="50" charset="-128"/>
                <a:ea typeface="游ゴシック" panose="020B0400000000000000" pitchFamily="50" charset="-128"/>
              </a:rPr>
              <a:t>月</a:t>
            </a:r>
            <a:r>
              <a:rPr lang="en-US" altLang="ja-JP" sz="900" dirty="0">
                <a:solidFill>
                  <a:srgbClr val="44546A"/>
                </a:solidFill>
                <a:latin typeface="游ゴシック" panose="020B0400000000000000" pitchFamily="50" charset="-128"/>
                <a:ea typeface="游ゴシック" panose="020B0400000000000000" pitchFamily="50" charset="-128"/>
              </a:rPr>
              <a:t>5</a:t>
            </a:r>
            <a:r>
              <a:rPr lang="ja-JP" altLang="en-US" sz="900" dirty="0">
                <a:solidFill>
                  <a:srgbClr val="44546A"/>
                </a:solidFill>
                <a:latin typeface="游ゴシック" panose="020B0400000000000000" pitchFamily="50" charset="-128"/>
                <a:ea typeface="游ゴシック" panose="020B0400000000000000" pitchFamily="50" charset="-128"/>
              </a:rPr>
              <a:t>日</a:t>
            </a:r>
          </a:p>
          <a:p>
            <a:pPr>
              <a:lnSpc>
                <a:spcPts val="1400"/>
              </a:lnSpc>
            </a:pPr>
            <a:r>
              <a:rPr lang="ja-JP" altLang="en-US" sz="900" dirty="0">
                <a:solidFill>
                  <a:srgbClr val="44546A"/>
                </a:solidFill>
                <a:latin typeface="游ゴシック" panose="020B0400000000000000" pitchFamily="50" charset="-128"/>
                <a:ea typeface="游ゴシック" panose="020B0400000000000000" pitchFamily="50" charset="-128"/>
              </a:rPr>
              <a:t>発 行 ：せとうち</a:t>
            </a:r>
            <a:r>
              <a:rPr lang="en-US" altLang="ja-JP" sz="900" dirty="0">
                <a:solidFill>
                  <a:srgbClr val="44546A"/>
                </a:solidFill>
                <a:latin typeface="游ゴシック" panose="020B0400000000000000" pitchFamily="50" charset="-128"/>
                <a:ea typeface="游ゴシック" panose="020B0400000000000000" pitchFamily="50" charset="-128"/>
              </a:rPr>
              <a:t>DMO</a:t>
            </a:r>
          </a:p>
          <a:p>
            <a:pPr>
              <a:lnSpc>
                <a:spcPts val="1400"/>
              </a:lnSpc>
            </a:pPr>
            <a:r>
              <a:rPr lang="ja-JP" altLang="en-US" sz="900" dirty="0">
                <a:solidFill>
                  <a:srgbClr val="44546A"/>
                </a:solidFill>
                <a:latin typeface="游ゴシック" panose="020B0400000000000000" pitchFamily="50" charset="-128"/>
                <a:ea typeface="游ゴシック" panose="020B0400000000000000" pitchFamily="50" charset="-128"/>
              </a:rPr>
              <a:t>発行人：遠藤・穐本</a:t>
            </a:r>
          </a:p>
          <a:p>
            <a:pPr>
              <a:lnSpc>
                <a:spcPts val="1400"/>
              </a:lnSpc>
            </a:pPr>
            <a:r>
              <a:rPr lang="ja-JP" altLang="en-US" sz="900" dirty="0">
                <a:solidFill>
                  <a:srgbClr val="44546A"/>
                </a:solidFill>
                <a:latin typeface="游ゴシック" panose="020B0400000000000000" pitchFamily="50" charset="-128"/>
                <a:ea typeface="游ゴシック" panose="020B0400000000000000" pitchFamily="50" charset="-128"/>
              </a:rPr>
              <a:t>住 所 ：広島市中区基町</a:t>
            </a:r>
            <a:r>
              <a:rPr lang="en-US" altLang="ja-JP" sz="900" dirty="0">
                <a:solidFill>
                  <a:srgbClr val="44546A"/>
                </a:solidFill>
                <a:latin typeface="游ゴシック" panose="020B0400000000000000" pitchFamily="50" charset="-128"/>
                <a:ea typeface="游ゴシック" panose="020B0400000000000000" pitchFamily="50" charset="-128"/>
              </a:rPr>
              <a:t>10</a:t>
            </a:r>
            <a:r>
              <a:rPr lang="ja-JP" altLang="en-US" sz="900" dirty="0">
                <a:solidFill>
                  <a:srgbClr val="44546A"/>
                </a:solidFill>
                <a:latin typeface="游ゴシック" panose="020B0400000000000000" pitchFamily="50" charset="-128"/>
                <a:ea typeface="游ゴシック" panose="020B0400000000000000" pitchFamily="50" charset="-128"/>
              </a:rPr>
              <a:t>番</a:t>
            </a:r>
            <a:r>
              <a:rPr lang="en-US" altLang="ja-JP" sz="900" dirty="0">
                <a:solidFill>
                  <a:srgbClr val="44546A"/>
                </a:solidFill>
                <a:latin typeface="游ゴシック" panose="020B0400000000000000" pitchFamily="50" charset="-128"/>
                <a:ea typeface="游ゴシック" panose="020B0400000000000000" pitchFamily="50" charset="-128"/>
              </a:rPr>
              <a:t>3</a:t>
            </a:r>
            <a:r>
              <a:rPr lang="ja-JP" altLang="en-US" sz="900" dirty="0">
                <a:solidFill>
                  <a:srgbClr val="44546A"/>
                </a:solidFill>
                <a:latin typeface="游ゴシック" panose="020B0400000000000000" pitchFamily="50" charset="-128"/>
                <a:ea typeface="游ゴシック" panose="020B0400000000000000" pitchFamily="50" charset="-128"/>
              </a:rPr>
              <a:t>号</a:t>
            </a:r>
          </a:p>
        </p:txBody>
      </p:sp>
      <p:sp>
        <p:nvSpPr>
          <p:cNvPr id="38" name="Rectangle 8">
            <a:extLst>
              <a:ext uri="{FF2B5EF4-FFF2-40B4-BE49-F238E27FC236}">
                <a16:creationId xmlns:a16="http://schemas.microsoft.com/office/drawing/2014/main" id="{FBB31EC7-7C94-56C7-AB85-1268781AEB87}"/>
              </a:ext>
            </a:extLst>
          </p:cNvPr>
          <p:cNvSpPr>
            <a:spLocks noChangeArrowheads="1"/>
          </p:cNvSpPr>
          <p:nvPr/>
        </p:nvSpPr>
        <p:spPr bwMode="auto">
          <a:xfrm>
            <a:off x="4509176" y="9472403"/>
            <a:ext cx="2338781" cy="323165"/>
          </a:xfrm>
          <a:prstGeom prst="rect">
            <a:avLst/>
          </a:prstGeom>
          <a:noFill/>
          <a:ln>
            <a:noFill/>
          </a:ln>
          <a:effectLst/>
        </p:spPr>
        <p:txBody>
          <a:bodyPr vert="horz" wrap="square" lIns="0" tIns="0" rIns="0" bIns="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ja-JP" altLang="ja-JP" sz="1050" b="1" i="0" u="none" strike="noStrike" cap="none" normalizeH="0" baseline="0" dirty="0">
                <a:ln>
                  <a:noFill/>
                </a:ln>
                <a:solidFill>
                  <a:schemeClr val="bg1"/>
                </a:solidFill>
                <a:effectLst/>
                <a:latin typeface="游ゴシック" panose="020B0400000000000000" pitchFamily="50" charset="-128"/>
                <a:ea typeface="游ゴシック" panose="020B0400000000000000" pitchFamily="50" charset="-128"/>
              </a:rPr>
              <a:t>瀬戸内Finder</a:t>
            </a:r>
            <a:br>
              <a:rPr kumimoji="0" lang="ja-JP" altLang="ja-JP" sz="1050" b="0" i="0" u="none" strike="noStrike" cap="none" normalizeH="0" baseline="0" dirty="0">
                <a:ln>
                  <a:noFill/>
                </a:ln>
                <a:solidFill>
                  <a:schemeClr val="bg1"/>
                </a:solidFill>
                <a:effectLst/>
                <a:latin typeface="游ゴシック" panose="020B0400000000000000" pitchFamily="50" charset="-128"/>
                <a:ea typeface="游ゴシック" panose="020B0400000000000000" pitchFamily="50" charset="-128"/>
              </a:rPr>
            </a:br>
            <a:r>
              <a:rPr kumimoji="0" lang="en-US" altLang="ja-JP" sz="1050" b="1" i="0" u="sng" strike="noStrike" cap="none" normalizeH="0" baseline="0" dirty="0">
                <a:ln>
                  <a:noFill/>
                </a:ln>
                <a:solidFill>
                  <a:schemeClr val="bg1"/>
                </a:solidFill>
                <a:effectLst/>
                <a:latin typeface="游ゴシック" panose="020B0400000000000000" pitchFamily="50" charset="-128"/>
                <a:ea typeface="游ゴシック" panose="020B0400000000000000" pitchFamily="50" charset="-128"/>
              </a:rPr>
              <a:t>https://www.setouchi.travel/jp/</a:t>
            </a:r>
            <a:endParaRPr kumimoji="0" lang="ja-JP" altLang="ja-JP" sz="1050" b="1" i="0" u="sng" strike="noStrike" cap="none" normalizeH="0" baseline="0" dirty="0">
              <a:ln>
                <a:noFill/>
              </a:ln>
              <a:solidFill>
                <a:schemeClr val="bg1"/>
              </a:solidFill>
              <a:effectLst/>
              <a:latin typeface="游ゴシック" panose="020B0400000000000000" pitchFamily="50" charset="-128"/>
              <a:ea typeface="游ゴシック" panose="020B0400000000000000" pitchFamily="50" charset="-128"/>
            </a:endParaRPr>
          </a:p>
        </p:txBody>
      </p:sp>
      <p:sp>
        <p:nvSpPr>
          <p:cNvPr id="40" name="Rectangle 10">
            <a:extLst>
              <a:ext uri="{FF2B5EF4-FFF2-40B4-BE49-F238E27FC236}">
                <a16:creationId xmlns:a16="http://schemas.microsoft.com/office/drawing/2014/main" id="{44F81D2F-3E46-3891-E01F-0DFB1CFE8D86}"/>
              </a:ext>
            </a:extLst>
          </p:cNvPr>
          <p:cNvSpPr>
            <a:spLocks noChangeArrowheads="1"/>
          </p:cNvSpPr>
          <p:nvPr/>
        </p:nvSpPr>
        <p:spPr bwMode="auto">
          <a:xfrm>
            <a:off x="69555" y="9472403"/>
            <a:ext cx="2164054" cy="323165"/>
          </a:xfrm>
          <a:prstGeom prst="rect">
            <a:avLst/>
          </a:prstGeom>
          <a:noFill/>
          <a:ln>
            <a:noFill/>
          </a:ln>
          <a:effectLst/>
        </p:spPr>
        <p:txBody>
          <a:bodyPr vert="horz" wrap="none" lIns="0" tIns="0" rIns="0" bIns="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ja-JP" altLang="ja-JP" sz="1050" b="1" i="0" u="none" strike="noStrike" cap="none" normalizeH="0" baseline="0" dirty="0">
                <a:ln>
                  <a:noFill/>
                </a:ln>
                <a:solidFill>
                  <a:schemeClr val="bg1"/>
                </a:solidFill>
                <a:effectLst/>
                <a:latin typeface="游ゴシック" panose="020B0400000000000000" pitchFamily="50" charset="-128"/>
                <a:ea typeface="游ゴシック" panose="020B0400000000000000" pitchFamily="50" charset="-128"/>
              </a:rPr>
              <a:t>せとうちDMO</a:t>
            </a:r>
            <a:br>
              <a:rPr kumimoji="0" lang="ja-JP" altLang="ja-JP" sz="1050" b="1" i="0" u="none" strike="noStrike" cap="none" normalizeH="0" baseline="0" dirty="0">
                <a:ln>
                  <a:noFill/>
                </a:ln>
                <a:solidFill>
                  <a:schemeClr val="bg1"/>
                </a:solidFill>
                <a:effectLst/>
                <a:latin typeface="游ゴシック" panose="020B0400000000000000" pitchFamily="50" charset="-128"/>
                <a:ea typeface="游ゴシック" panose="020B0400000000000000" pitchFamily="50" charset="-128"/>
                <a:hlinkClick r:id="rId3" action="ppaction://hlinkfile">
                  <a:extLst>
                    <a:ext uri="{A12FA001-AC4F-418D-AE19-62706E023703}">
                      <ahyp:hlinkClr xmlns:ahyp="http://schemas.microsoft.com/office/drawing/2018/hyperlinkcolor" val="tx"/>
                    </a:ext>
                  </a:extLst>
                </a:hlinkClick>
              </a:rPr>
            </a:br>
            <a:r>
              <a:rPr kumimoji="0" lang="en-US" altLang="ja-JP" sz="1050" b="1" i="0" u="none" strike="noStrike" cap="none" normalizeH="0" baseline="0" dirty="0">
                <a:ln>
                  <a:noFill/>
                </a:ln>
                <a:solidFill>
                  <a:schemeClr val="bg1"/>
                </a:solidFill>
                <a:effectLst/>
                <a:latin typeface="游ゴシック" panose="020B0400000000000000" pitchFamily="50" charset="-128"/>
                <a:ea typeface="游ゴシック" panose="020B0400000000000000" pitchFamily="50" charset="-128"/>
                <a:hlinkClick r:id="rId4">
                  <a:extLst>
                    <a:ext uri="{A12FA001-AC4F-418D-AE19-62706E023703}">
                      <ahyp:hlinkClr xmlns:ahyp="http://schemas.microsoft.com/office/drawing/2018/hyperlinkcolor" val="tx"/>
                    </a:ext>
                  </a:extLst>
                </a:hlinkClick>
              </a:rPr>
              <a:t>https://setouchitourism.or.jp/ja/</a:t>
            </a:r>
            <a:endParaRPr kumimoji="0" lang="ja-JP" altLang="ja-JP" sz="1050" b="1" i="0" u="none" strike="noStrike" cap="none" normalizeH="0" baseline="0" dirty="0">
              <a:ln>
                <a:noFill/>
              </a:ln>
              <a:solidFill>
                <a:schemeClr val="bg1"/>
              </a:solidFill>
              <a:effectLst/>
              <a:latin typeface="游ゴシック" panose="020B0400000000000000" pitchFamily="50" charset="-128"/>
              <a:ea typeface="游ゴシック" panose="020B0400000000000000" pitchFamily="50" charset="-128"/>
            </a:endParaRPr>
          </a:p>
        </p:txBody>
      </p:sp>
      <p:sp>
        <p:nvSpPr>
          <p:cNvPr id="41" name="Rectangle 11">
            <a:extLst>
              <a:ext uri="{FF2B5EF4-FFF2-40B4-BE49-F238E27FC236}">
                <a16:creationId xmlns:a16="http://schemas.microsoft.com/office/drawing/2014/main" id="{C6613511-8A2E-40C2-4160-0B05DB722B23}"/>
              </a:ext>
            </a:extLst>
          </p:cNvPr>
          <p:cNvSpPr>
            <a:spLocks noChangeArrowheads="1"/>
          </p:cNvSpPr>
          <p:nvPr/>
        </p:nvSpPr>
        <p:spPr bwMode="auto">
          <a:xfrm>
            <a:off x="2122095" y="9480534"/>
            <a:ext cx="2603767" cy="323165"/>
          </a:xfrm>
          <a:prstGeom prst="rect">
            <a:avLst/>
          </a:prstGeom>
          <a:noFill/>
          <a:ln>
            <a:noFill/>
          </a:ln>
          <a:effectLst/>
        </p:spPr>
        <p:txBody>
          <a:bodyPr vert="horz" wrap="square" lIns="0" tIns="0" rIns="0" bIns="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ja-JP" altLang="ja-JP" sz="1050" b="1" i="0" u="none" strike="noStrike" cap="none" normalizeH="0" baseline="0" dirty="0">
                <a:ln>
                  <a:noFill/>
                </a:ln>
                <a:solidFill>
                  <a:schemeClr val="bg1"/>
                </a:solidFill>
                <a:effectLst/>
                <a:latin typeface="游ゴシック" panose="020B0400000000000000" pitchFamily="50" charset="-128"/>
                <a:ea typeface="游ゴシック" panose="020B0400000000000000" pitchFamily="50" charset="-128"/>
              </a:rPr>
              <a:t>SETOUCHI REFLECTION TRIP</a:t>
            </a:r>
            <a:br>
              <a:rPr kumimoji="0" lang="ja-JP" altLang="ja-JP" sz="1050" b="1" i="0" u="none" strike="noStrike" cap="none" normalizeH="0" baseline="0" dirty="0">
                <a:ln>
                  <a:noFill/>
                </a:ln>
                <a:solidFill>
                  <a:schemeClr val="bg1"/>
                </a:solidFill>
                <a:effectLst/>
                <a:latin typeface="游ゴシック" panose="020B0400000000000000" pitchFamily="50" charset="-128"/>
                <a:ea typeface="游ゴシック" panose="020B0400000000000000" pitchFamily="50" charset="-128"/>
              </a:rPr>
            </a:br>
            <a:r>
              <a:rPr kumimoji="0" lang="en-US" altLang="ja-JP" sz="1050" b="1" i="0" u="none" strike="noStrike" cap="none" normalizeH="0" baseline="0" dirty="0">
                <a:ln>
                  <a:noFill/>
                </a:ln>
                <a:solidFill>
                  <a:schemeClr val="bg1"/>
                </a:solidFill>
                <a:effectLst/>
                <a:latin typeface="游ゴシック" panose="020B0400000000000000" pitchFamily="50" charset="-128"/>
                <a:ea typeface="游ゴシック" panose="020B0400000000000000" pitchFamily="50" charset="-128"/>
                <a:hlinkClick r:id="rId5">
                  <a:extLst>
                    <a:ext uri="{A12FA001-AC4F-418D-AE19-62706E023703}">
                      <ahyp:hlinkClr xmlns:ahyp="http://schemas.microsoft.com/office/drawing/2018/hyperlinkcolor" val="tx"/>
                    </a:ext>
                  </a:extLst>
                </a:hlinkClick>
              </a:rPr>
              <a:t>https://www.setouchi.travel/en/</a:t>
            </a:r>
            <a:endParaRPr kumimoji="0" lang="ja-JP" altLang="ja-JP" sz="1050" b="1" i="0" u="none" strike="noStrike" cap="none" normalizeH="0" baseline="0" dirty="0">
              <a:ln>
                <a:noFill/>
              </a:ln>
              <a:solidFill>
                <a:schemeClr val="bg1"/>
              </a:solidFill>
              <a:effectLst/>
              <a:latin typeface="游ゴシック" panose="020B0400000000000000" pitchFamily="50" charset="-128"/>
              <a:ea typeface="游ゴシック" panose="020B0400000000000000" pitchFamily="50" charset="-128"/>
            </a:endParaRPr>
          </a:p>
        </p:txBody>
      </p:sp>
      <p:sp>
        <p:nvSpPr>
          <p:cNvPr id="43" name="テキスト ボックス 42">
            <a:extLst>
              <a:ext uri="{FF2B5EF4-FFF2-40B4-BE49-F238E27FC236}">
                <a16:creationId xmlns:a16="http://schemas.microsoft.com/office/drawing/2014/main" id="{CF904A4B-90B4-9930-CD82-E88D20217BFF}"/>
              </a:ext>
            </a:extLst>
          </p:cNvPr>
          <p:cNvSpPr txBox="1"/>
          <p:nvPr/>
        </p:nvSpPr>
        <p:spPr>
          <a:xfrm>
            <a:off x="-14133" y="5659930"/>
            <a:ext cx="5227615" cy="672492"/>
          </a:xfrm>
          <a:prstGeom prst="rect">
            <a:avLst/>
          </a:prstGeom>
          <a:noFill/>
        </p:spPr>
        <p:txBody>
          <a:bodyPr wrap="square">
            <a:spAutoFit/>
          </a:bodyPr>
          <a:lstStyle/>
          <a:p>
            <a:pPr algn="r"/>
            <a:r>
              <a:rPr lang="en-US" altLang="ja-JP" dirty="0">
                <a:solidFill>
                  <a:schemeClr val="accent5">
                    <a:lumMod val="75000"/>
                  </a:schemeClr>
                </a:solidFill>
                <a:latin typeface="Arial Black" panose="020B0A04020102020204" pitchFamily="34" charset="0"/>
                <a:ea typeface="游ゴシック" panose="020B0400000000000000" pitchFamily="50" charset="-128"/>
              </a:rPr>
              <a:t>“Japan's Inland Sea, SETOUCHI”</a:t>
            </a:r>
          </a:p>
          <a:p>
            <a:pPr algn="r"/>
            <a:r>
              <a:rPr lang="ja-JP" altLang="en-US" b="1" dirty="0">
                <a:solidFill>
                  <a:schemeClr val="accent5">
                    <a:lumMod val="75000"/>
                  </a:schemeClr>
                </a:solidFill>
                <a:latin typeface="Segoe UI Semibold" panose="020B0702040204020203" pitchFamily="34" charset="0"/>
                <a:ea typeface="游ゴシック" panose="020B0400000000000000" pitchFamily="50" charset="-128"/>
                <a:cs typeface="Segoe UI Semibold" panose="020B0702040204020203" pitchFamily="34" charset="0"/>
              </a:rPr>
              <a:t>世界に評された瀬戸内</a:t>
            </a:r>
          </a:p>
        </p:txBody>
      </p:sp>
      <p:pic>
        <p:nvPicPr>
          <p:cNvPr id="2" name="図 1">
            <a:extLst>
              <a:ext uri="{FF2B5EF4-FFF2-40B4-BE49-F238E27FC236}">
                <a16:creationId xmlns:a16="http://schemas.microsoft.com/office/drawing/2014/main" id="{48717A9D-CA1A-2703-F2F2-AE0C6072AA25}"/>
              </a:ext>
            </a:extLst>
          </p:cNvPr>
          <p:cNvPicPr>
            <a:picLocks noChangeAspect="1"/>
          </p:cNvPicPr>
          <p:nvPr/>
        </p:nvPicPr>
        <p:blipFill rotWithShape="1">
          <a:blip r:embed="rId6"/>
          <a:srcRect l="35111" t="23931" r="35778" b="21549"/>
          <a:stretch/>
        </p:blipFill>
        <p:spPr>
          <a:xfrm>
            <a:off x="1791797" y="6244530"/>
            <a:ext cx="1017602" cy="1347306"/>
          </a:xfrm>
          <a:prstGeom prst="rect">
            <a:avLst/>
          </a:prstGeom>
        </p:spPr>
      </p:pic>
      <p:sp>
        <p:nvSpPr>
          <p:cNvPr id="8" name="テキスト ボックス 7">
            <a:extLst>
              <a:ext uri="{FF2B5EF4-FFF2-40B4-BE49-F238E27FC236}">
                <a16:creationId xmlns:a16="http://schemas.microsoft.com/office/drawing/2014/main" id="{73CB3964-9740-4060-4338-F7888C2BA888}"/>
              </a:ext>
            </a:extLst>
          </p:cNvPr>
          <p:cNvSpPr txBox="1"/>
          <p:nvPr/>
        </p:nvSpPr>
        <p:spPr>
          <a:xfrm>
            <a:off x="918165" y="244836"/>
            <a:ext cx="2505814" cy="923330"/>
          </a:xfrm>
          <a:prstGeom prst="rect">
            <a:avLst/>
          </a:prstGeom>
          <a:noFill/>
        </p:spPr>
        <p:txBody>
          <a:bodyPr wrap="none" rtlCol="0">
            <a:spAutoFit/>
          </a:bodyPr>
          <a:lstStyle/>
          <a:p>
            <a:r>
              <a:rPr lang="ja-JP" altLang="en-US" sz="5400" b="1" dirty="0">
                <a:solidFill>
                  <a:srgbClr val="002060"/>
                </a:solidFill>
                <a:latin typeface="Segoe UI Semibold" panose="020B0702040204020203" pitchFamily="34" charset="0"/>
                <a:cs typeface="Segoe UI Semibold" panose="020B0702040204020203" pitchFamily="34" charset="0"/>
              </a:rPr>
              <a:t>せとうち</a:t>
            </a:r>
            <a:endParaRPr kumimoji="1" lang="ja-JP" altLang="en-US" sz="5400" b="1" dirty="0">
              <a:solidFill>
                <a:srgbClr val="002060"/>
              </a:solidFill>
              <a:latin typeface="Segoe UI Semibold" panose="020B0702040204020203" pitchFamily="34" charset="0"/>
              <a:cs typeface="Segoe UI Semibold" panose="020B0702040204020203" pitchFamily="34" charset="0"/>
            </a:endParaRPr>
          </a:p>
        </p:txBody>
      </p:sp>
      <p:pic>
        <p:nvPicPr>
          <p:cNvPr id="5" name="図 4">
            <a:extLst>
              <a:ext uri="{FF2B5EF4-FFF2-40B4-BE49-F238E27FC236}">
                <a16:creationId xmlns:a16="http://schemas.microsoft.com/office/drawing/2014/main" id="{1D0EDD4D-B8A7-FCFA-6283-D513CACB9852}"/>
              </a:ext>
            </a:extLst>
          </p:cNvPr>
          <p:cNvPicPr>
            <a:picLocks noChangeAspect="1"/>
          </p:cNvPicPr>
          <p:nvPr/>
        </p:nvPicPr>
        <p:blipFill rotWithShape="1">
          <a:blip r:embed="rId7"/>
          <a:srcRect l="23980" t="25199" r="50073" b="28209"/>
          <a:stretch/>
        </p:blipFill>
        <p:spPr>
          <a:xfrm>
            <a:off x="331878" y="6327685"/>
            <a:ext cx="1222791" cy="1234477"/>
          </a:xfrm>
          <a:prstGeom prst="rect">
            <a:avLst/>
          </a:prstGeom>
        </p:spPr>
      </p:pic>
    </p:spTree>
    <p:extLst>
      <p:ext uri="{BB962C8B-B14F-4D97-AF65-F5344CB8AC3E}">
        <p14:creationId xmlns:p14="http://schemas.microsoft.com/office/powerpoint/2010/main" val="15456328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四角形: 角を丸くする 17">
            <a:extLst>
              <a:ext uri="{FF2B5EF4-FFF2-40B4-BE49-F238E27FC236}">
                <a16:creationId xmlns:a16="http://schemas.microsoft.com/office/drawing/2014/main" id="{205933D3-5D92-5F48-E6F2-C16F3CBA7C9F}"/>
              </a:ext>
            </a:extLst>
          </p:cNvPr>
          <p:cNvSpPr/>
          <p:nvPr/>
        </p:nvSpPr>
        <p:spPr>
          <a:xfrm>
            <a:off x="4257327" y="9521974"/>
            <a:ext cx="1919151" cy="342802"/>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四角形: 角を丸くする 8">
            <a:extLst>
              <a:ext uri="{FF2B5EF4-FFF2-40B4-BE49-F238E27FC236}">
                <a16:creationId xmlns:a16="http://schemas.microsoft.com/office/drawing/2014/main" id="{0062C6F1-88A8-4E35-53C7-B1147FB04541}"/>
              </a:ext>
            </a:extLst>
          </p:cNvPr>
          <p:cNvSpPr/>
          <p:nvPr/>
        </p:nvSpPr>
        <p:spPr>
          <a:xfrm>
            <a:off x="4155080" y="4809105"/>
            <a:ext cx="1879074" cy="355563"/>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四角形: 角を丸くする 15">
            <a:extLst>
              <a:ext uri="{FF2B5EF4-FFF2-40B4-BE49-F238E27FC236}">
                <a16:creationId xmlns:a16="http://schemas.microsoft.com/office/drawing/2014/main" id="{DD7F18C5-80DF-C291-4689-EE50F7456149}"/>
              </a:ext>
            </a:extLst>
          </p:cNvPr>
          <p:cNvSpPr/>
          <p:nvPr/>
        </p:nvSpPr>
        <p:spPr>
          <a:xfrm>
            <a:off x="994506" y="9521974"/>
            <a:ext cx="1919151" cy="342802"/>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四角形: 角を丸くする 12">
            <a:extLst>
              <a:ext uri="{FF2B5EF4-FFF2-40B4-BE49-F238E27FC236}">
                <a16:creationId xmlns:a16="http://schemas.microsoft.com/office/drawing/2014/main" id="{1A6128C6-C503-6BAB-A310-FDCAEB75CE4B}"/>
              </a:ext>
            </a:extLst>
          </p:cNvPr>
          <p:cNvSpPr/>
          <p:nvPr/>
        </p:nvSpPr>
        <p:spPr>
          <a:xfrm>
            <a:off x="1083789" y="4797498"/>
            <a:ext cx="1879074" cy="355563"/>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テキスト ボックス 2">
            <a:extLst>
              <a:ext uri="{FF2B5EF4-FFF2-40B4-BE49-F238E27FC236}">
                <a16:creationId xmlns:a16="http://schemas.microsoft.com/office/drawing/2014/main" id="{5831DC37-D6BD-11E5-270F-27CBEF958100}"/>
              </a:ext>
            </a:extLst>
          </p:cNvPr>
          <p:cNvSpPr txBox="1">
            <a:spLocks noChangeArrowheads="1"/>
          </p:cNvSpPr>
          <p:nvPr/>
        </p:nvSpPr>
        <p:spPr bwMode="auto">
          <a:xfrm>
            <a:off x="4041022" y="87025"/>
            <a:ext cx="2822491" cy="252881"/>
          </a:xfrm>
          <a:prstGeom prst="rect">
            <a:avLst/>
          </a:prstGeom>
          <a:noFill/>
          <a:ln w="9525">
            <a:noFill/>
            <a:miter lim="800000"/>
            <a:headEnd/>
            <a:tailEnd/>
          </a:ln>
        </p:spPr>
        <p:txBody>
          <a:bodyPr rot="0" vert="horz" wrap="square" lIns="91440" tIns="45720" rIns="91440" bIns="45720" anchor="t" anchorCtr="0">
            <a:noAutofit/>
          </a:bodyPr>
          <a:lstStyle/>
          <a:p>
            <a:pPr>
              <a:spcAft>
                <a:spcPts val="0"/>
              </a:spcAft>
            </a:pPr>
            <a:r>
              <a:rPr lang="ja-JP" sz="1600" b="1" kern="100" spc="-150" dirty="0">
                <a:ln w="0"/>
                <a:solidFill>
                  <a:srgbClr val="174087"/>
                </a:solidFill>
                <a:effectLst>
                  <a:reflection blurRad="6350" stA="53000" endA="300" endPos="35500" dir="5400000" sy="-90000" algn="bl" rotWithShape="0"/>
                </a:effectLst>
                <a:latin typeface="游ゴシック" panose="020B0400000000000000" pitchFamily="50" charset="-128"/>
                <a:ea typeface="游ゴシック" panose="020B0400000000000000" pitchFamily="50" charset="-128"/>
                <a:cs typeface="メイリオ" panose="020B0604030504040204" pitchFamily="50" charset="-128"/>
              </a:rPr>
              <a:t>せとうち</a:t>
            </a:r>
            <a:r>
              <a:rPr lang="en-US" sz="1600" b="1" kern="100" spc="-150" dirty="0">
                <a:ln w="0"/>
                <a:solidFill>
                  <a:srgbClr val="174087"/>
                </a:solidFill>
                <a:effectLst>
                  <a:reflection blurRad="6350" stA="53000" endA="300" endPos="35500" dir="5400000" sy="-90000" algn="bl" rotWithShape="0"/>
                </a:effectLst>
                <a:latin typeface="游ゴシック" panose="020B0400000000000000" pitchFamily="50" charset="-128"/>
                <a:ea typeface="游ゴシック" panose="020B0400000000000000" pitchFamily="50" charset="-128"/>
                <a:cs typeface="メイリオ" panose="020B0604030504040204" pitchFamily="50" charset="-128"/>
              </a:rPr>
              <a:t>DMO N</a:t>
            </a:r>
            <a:r>
              <a:rPr lang="en-US" altLang="ja-JP" sz="1600" b="1" kern="100" spc="-150" dirty="0">
                <a:ln w="0"/>
                <a:solidFill>
                  <a:srgbClr val="174087"/>
                </a:solidFill>
                <a:effectLst>
                  <a:reflection blurRad="6350" stA="53000" endA="300" endPos="35500" dir="5400000" sy="-90000" algn="bl" rotWithShape="0"/>
                </a:effectLst>
                <a:latin typeface="游ゴシック" panose="020B0400000000000000" pitchFamily="50" charset="-128"/>
                <a:ea typeface="游ゴシック" panose="020B0400000000000000" pitchFamily="50" charset="-128"/>
                <a:cs typeface="メイリオ" panose="020B0604030504040204" pitchFamily="50" charset="-128"/>
              </a:rPr>
              <a:t>EWS</a:t>
            </a:r>
            <a:r>
              <a:rPr lang="ja-JP" altLang="en-US" sz="1600" b="1" kern="100" spc="-150" dirty="0">
                <a:ln w="0"/>
                <a:solidFill>
                  <a:srgbClr val="174087"/>
                </a:solidFill>
                <a:effectLst>
                  <a:reflection blurRad="6350" stA="53000" endA="300" endPos="35500" dir="5400000" sy="-90000" algn="bl" rotWithShape="0"/>
                </a:effectLst>
                <a:latin typeface="游ゴシック" panose="020B0400000000000000" pitchFamily="50" charset="-128"/>
                <a:ea typeface="游ゴシック" panose="020B0400000000000000" pitchFamily="50" charset="-128"/>
                <a:cs typeface="メイリオ" panose="020B0604030504040204" pitchFamily="50" charset="-128"/>
              </a:rPr>
              <a:t>　</a:t>
            </a:r>
            <a:r>
              <a:rPr lang="en-US" altLang="ja-JP" sz="1600" b="1" kern="100" spc="-150" dirty="0">
                <a:ln w="0"/>
                <a:solidFill>
                  <a:srgbClr val="174087"/>
                </a:solidFill>
                <a:effectLst>
                  <a:reflection blurRad="6350" stA="53000" endA="300" endPos="35500" dir="5400000" sy="-90000" algn="bl" rotWithShape="0"/>
                </a:effectLst>
                <a:latin typeface="游ゴシック" panose="020B0400000000000000" pitchFamily="50" charset="-128"/>
                <a:ea typeface="游ゴシック" panose="020B0400000000000000" pitchFamily="50" charset="-128"/>
                <a:cs typeface="メイリオ" panose="020B0604030504040204" pitchFamily="50" charset="-128"/>
              </a:rPr>
              <a:t>Vol.089</a:t>
            </a:r>
          </a:p>
        </p:txBody>
      </p:sp>
      <p:sp>
        <p:nvSpPr>
          <p:cNvPr id="14" name="テキスト ボックス 13">
            <a:extLst>
              <a:ext uri="{FF2B5EF4-FFF2-40B4-BE49-F238E27FC236}">
                <a16:creationId xmlns:a16="http://schemas.microsoft.com/office/drawing/2014/main" id="{F1798ABA-18F3-2EF3-5FF6-6B099BBB42B5}"/>
              </a:ext>
            </a:extLst>
          </p:cNvPr>
          <p:cNvSpPr txBox="1"/>
          <p:nvPr/>
        </p:nvSpPr>
        <p:spPr>
          <a:xfrm>
            <a:off x="5216903" y="320924"/>
            <a:ext cx="1706793" cy="188487"/>
          </a:xfrm>
          <a:prstGeom prst="rect">
            <a:avLst/>
          </a:prstGeom>
          <a:noFill/>
        </p:spPr>
        <p:txBody>
          <a:bodyPr wrap="square" rtlCol="0">
            <a:spAutoFit/>
          </a:bodyPr>
          <a:lstStyle/>
          <a:p>
            <a:r>
              <a:rPr lang="en-US" altLang="ja-JP" sz="600" dirty="0"/>
              <a:t>※</a:t>
            </a:r>
            <a:r>
              <a:rPr lang="ja-JP" altLang="en-US" sz="600" dirty="0"/>
              <a:t>文章・画像等の</a:t>
            </a:r>
            <a:r>
              <a:rPr kumimoji="1" lang="ja-JP" altLang="en-US" sz="600" dirty="0"/>
              <a:t>無断転用</a:t>
            </a:r>
            <a:r>
              <a:rPr lang="ja-JP" altLang="en-US" sz="600" dirty="0"/>
              <a:t>はお断りします。</a:t>
            </a:r>
            <a:endParaRPr kumimoji="1" lang="ja-JP" altLang="en-US" sz="600" dirty="0"/>
          </a:p>
        </p:txBody>
      </p:sp>
      <p:sp>
        <p:nvSpPr>
          <p:cNvPr id="22" name="テキスト ボックス 21">
            <a:extLst>
              <a:ext uri="{FF2B5EF4-FFF2-40B4-BE49-F238E27FC236}">
                <a16:creationId xmlns:a16="http://schemas.microsoft.com/office/drawing/2014/main" id="{C4A367DD-551D-425E-AB15-EE80054AD8C9}"/>
              </a:ext>
            </a:extLst>
          </p:cNvPr>
          <p:cNvSpPr txBox="1"/>
          <p:nvPr/>
        </p:nvSpPr>
        <p:spPr>
          <a:xfrm>
            <a:off x="300387" y="827517"/>
            <a:ext cx="6423128" cy="1844672"/>
          </a:xfrm>
          <a:prstGeom prst="rect">
            <a:avLst/>
          </a:prstGeom>
          <a:noFill/>
        </p:spPr>
        <p:txBody>
          <a:bodyPr wrap="square">
            <a:spAutoFit/>
          </a:bodyPr>
          <a:lstStyle/>
          <a:p>
            <a:pPr>
              <a:lnSpc>
                <a:spcPct val="150000"/>
              </a:lnSpc>
            </a:pPr>
            <a:r>
              <a:rPr lang="ja-JP" altLang="en-US" sz="1100" kern="100" dirty="0">
                <a:effectLst/>
                <a:latin typeface="游ゴシック" panose="020B0400000000000000" pitchFamily="50" charset="-128"/>
                <a:ea typeface="游ゴシック" panose="020B0400000000000000" pitchFamily="50" charset="-128"/>
                <a:cs typeface="Times New Roman" panose="02020603050405020304" pitchFamily="18" charset="0"/>
              </a:rPr>
              <a:t>　せとうち</a:t>
            </a:r>
            <a:r>
              <a:rPr lang="en-US" altLang="ja-JP" sz="1100" kern="100" dirty="0">
                <a:effectLst/>
                <a:latin typeface="游ゴシック" panose="020B0400000000000000" pitchFamily="50" charset="-128"/>
                <a:ea typeface="游ゴシック" panose="020B0400000000000000" pitchFamily="50" charset="-128"/>
                <a:cs typeface="Times New Roman" panose="02020603050405020304" pitchFamily="18" charset="0"/>
              </a:rPr>
              <a:t>DMO</a:t>
            </a:r>
            <a:r>
              <a:rPr lang="ja-JP" altLang="en-US" sz="1100" kern="100" dirty="0">
                <a:effectLst/>
                <a:latin typeface="游ゴシック" panose="020B0400000000000000" pitchFamily="50" charset="-128"/>
                <a:ea typeface="游ゴシック" panose="020B0400000000000000" pitchFamily="50" charset="-128"/>
                <a:cs typeface="Times New Roman" panose="02020603050405020304" pitchFamily="18" charset="0"/>
              </a:rPr>
              <a:t>では、</a:t>
            </a:r>
            <a:r>
              <a:rPr lang="en-US" altLang="ja-JP" sz="1100" kern="100" dirty="0">
                <a:effectLst/>
                <a:latin typeface="游ゴシック" panose="020B0400000000000000" pitchFamily="50" charset="-128"/>
                <a:ea typeface="游ゴシック" panose="020B0400000000000000" pitchFamily="50" charset="-128"/>
                <a:cs typeface="Times New Roman" panose="02020603050405020304" pitchFamily="18" charset="0"/>
              </a:rPr>
              <a:t>10</a:t>
            </a:r>
            <a:r>
              <a:rPr lang="ja-JP" altLang="en-US" sz="1100" kern="100" dirty="0">
                <a:effectLst/>
                <a:latin typeface="游ゴシック" panose="020B0400000000000000" pitchFamily="50" charset="-128"/>
                <a:ea typeface="游ゴシック" panose="020B0400000000000000" pitchFamily="50" charset="-128"/>
                <a:cs typeface="Times New Roman" panose="02020603050405020304" pitchFamily="18" charset="0"/>
              </a:rPr>
              <a:t>月</a:t>
            </a:r>
            <a:r>
              <a:rPr lang="en-US" altLang="ja-JP" sz="1100" kern="100" dirty="0">
                <a:effectLst/>
                <a:latin typeface="游ゴシック" panose="020B0400000000000000" pitchFamily="50" charset="-128"/>
                <a:ea typeface="游ゴシック" panose="020B0400000000000000" pitchFamily="50" charset="-128"/>
                <a:cs typeface="Times New Roman" panose="02020603050405020304" pitchFamily="18" charset="0"/>
              </a:rPr>
              <a:t>26</a:t>
            </a:r>
            <a:r>
              <a:rPr lang="ja-JP" altLang="en-US" sz="1100" kern="100" dirty="0">
                <a:effectLst/>
                <a:latin typeface="游ゴシック" panose="020B0400000000000000" pitchFamily="50" charset="-128"/>
                <a:ea typeface="游ゴシック" panose="020B0400000000000000" pitchFamily="50" charset="-128"/>
                <a:cs typeface="Times New Roman" panose="02020603050405020304" pitchFamily="18" charset="0"/>
              </a:rPr>
              <a:t>日</a:t>
            </a:r>
            <a:r>
              <a:rPr lang="en-US" altLang="ja-JP" sz="1100" kern="100" dirty="0">
                <a:effectLst/>
                <a:latin typeface="游ゴシック" panose="020B0400000000000000" pitchFamily="50" charset="-128"/>
                <a:ea typeface="游ゴシック" panose="020B0400000000000000" pitchFamily="50" charset="-128"/>
                <a:cs typeface="Times New Roman" panose="02020603050405020304" pitchFamily="18" charset="0"/>
              </a:rPr>
              <a:t>(</a:t>
            </a:r>
            <a:r>
              <a:rPr lang="ja-JP" altLang="en-US" sz="1100" kern="100" dirty="0">
                <a:effectLst/>
                <a:latin typeface="游ゴシック" panose="020B0400000000000000" pitchFamily="50" charset="-128"/>
                <a:ea typeface="游ゴシック" panose="020B0400000000000000" pitchFamily="50" charset="-128"/>
                <a:cs typeface="Times New Roman" panose="02020603050405020304" pitchFamily="18" charset="0"/>
              </a:rPr>
              <a:t>木</a:t>
            </a:r>
            <a:r>
              <a:rPr lang="en-US" altLang="ja-JP" sz="1100" kern="100" dirty="0">
                <a:effectLst/>
                <a:latin typeface="游ゴシック" panose="020B0400000000000000" pitchFamily="50" charset="-128"/>
                <a:ea typeface="游ゴシック" panose="020B0400000000000000" pitchFamily="50" charset="-128"/>
                <a:cs typeface="Times New Roman" panose="02020603050405020304" pitchFamily="18" charset="0"/>
              </a:rPr>
              <a:t>)</a:t>
            </a:r>
            <a:r>
              <a:rPr lang="ja-JP" altLang="en-US" sz="1100" kern="100" dirty="0">
                <a:effectLst/>
                <a:latin typeface="游ゴシック" panose="020B0400000000000000" pitchFamily="50" charset="-128"/>
                <a:ea typeface="游ゴシック" panose="020B0400000000000000" pitchFamily="50" charset="-128"/>
                <a:cs typeface="Times New Roman" panose="02020603050405020304" pitchFamily="18" charset="0"/>
              </a:rPr>
              <a:t>から</a:t>
            </a:r>
            <a:r>
              <a:rPr lang="en-US" altLang="ja-JP" sz="1100" kern="100" dirty="0">
                <a:effectLst/>
                <a:latin typeface="游ゴシック" panose="020B0400000000000000" pitchFamily="50" charset="-128"/>
                <a:ea typeface="游ゴシック" panose="020B0400000000000000" pitchFamily="50" charset="-128"/>
                <a:cs typeface="Times New Roman" panose="02020603050405020304" pitchFamily="18" charset="0"/>
              </a:rPr>
              <a:t>10</a:t>
            </a:r>
            <a:r>
              <a:rPr lang="ja-JP" altLang="en-US" sz="1100" kern="100" dirty="0">
                <a:effectLst/>
                <a:latin typeface="游ゴシック" panose="020B0400000000000000" pitchFamily="50" charset="-128"/>
                <a:ea typeface="游ゴシック" panose="020B0400000000000000" pitchFamily="50" charset="-128"/>
                <a:cs typeface="Times New Roman" panose="02020603050405020304" pitchFamily="18" charset="0"/>
              </a:rPr>
              <a:t>月</a:t>
            </a:r>
            <a:r>
              <a:rPr lang="en-US" altLang="ja-JP" sz="1100" kern="100" dirty="0">
                <a:effectLst/>
                <a:latin typeface="游ゴシック" panose="020B0400000000000000" pitchFamily="50" charset="-128"/>
                <a:ea typeface="游ゴシック" panose="020B0400000000000000" pitchFamily="50" charset="-128"/>
                <a:cs typeface="Times New Roman" panose="02020603050405020304" pitchFamily="18" charset="0"/>
              </a:rPr>
              <a:t>28</a:t>
            </a:r>
            <a:r>
              <a:rPr lang="ja-JP" altLang="en-US" sz="1100" kern="100" dirty="0">
                <a:effectLst/>
                <a:latin typeface="游ゴシック" panose="020B0400000000000000" pitchFamily="50" charset="-128"/>
                <a:ea typeface="游ゴシック" panose="020B0400000000000000" pitchFamily="50" charset="-128"/>
                <a:cs typeface="Times New Roman" panose="02020603050405020304" pitchFamily="18" charset="0"/>
              </a:rPr>
              <a:t>日</a:t>
            </a:r>
            <a:r>
              <a:rPr lang="en-US" altLang="ja-JP" sz="1100" kern="100" dirty="0">
                <a:effectLst/>
                <a:latin typeface="游ゴシック" panose="020B0400000000000000" pitchFamily="50" charset="-128"/>
                <a:ea typeface="游ゴシック" panose="020B0400000000000000" pitchFamily="50" charset="-128"/>
                <a:cs typeface="Times New Roman" panose="02020603050405020304" pitchFamily="18" charset="0"/>
              </a:rPr>
              <a:t>(</a:t>
            </a:r>
            <a:r>
              <a:rPr lang="ja-JP" altLang="en-US" sz="1100" kern="100" dirty="0">
                <a:effectLst/>
                <a:latin typeface="游ゴシック" panose="020B0400000000000000" pitchFamily="50" charset="-128"/>
                <a:ea typeface="游ゴシック" panose="020B0400000000000000" pitchFamily="50" charset="-128"/>
                <a:cs typeface="Times New Roman" panose="02020603050405020304" pitchFamily="18" charset="0"/>
              </a:rPr>
              <a:t>土</a:t>
            </a:r>
            <a:r>
              <a:rPr lang="en-US" altLang="ja-JP" sz="1100" kern="100" dirty="0">
                <a:effectLst/>
                <a:latin typeface="游ゴシック" panose="020B0400000000000000" pitchFamily="50" charset="-128"/>
                <a:ea typeface="游ゴシック" panose="020B0400000000000000" pitchFamily="50" charset="-128"/>
                <a:cs typeface="Times New Roman" panose="02020603050405020304" pitchFamily="18" charset="0"/>
              </a:rPr>
              <a:t>)</a:t>
            </a:r>
            <a:r>
              <a:rPr lang="ja-JP" altLang="en-US" sz="1100" kern="100" dirty="0">
                <a:effectLst/>
                <a:latin typeface="游ゴシック" panose="020B0400000000000000" pitchFamily="50" charset="-128"/>
                <a:ea typeface="游ゴシック" panose="020B0400000000000000" pitchFamily="50" charset="-128"/>
                <a:cs typeface="Times New Roman" panose="02020603050405020304" pitchFamily="18" charset="0"/>
              </a:rPr>
              <a:t>にかけて大阪で開催された日本最大の訪日旅行に関する商談会「</a:t>
            </a:r>
            <a:r>
              <a:rPr lang="en-US" altLang="ja-JP" sz="1100" kern="100" dirty="0">
                <a:effectLst/>
                <a:latin typeface="游ゴシック" panose="020B0400000000000000" pitchFamily="50" charset="-128"/>
                <a:ea typeface="游ゴシック" panose="020B0400000000000000" pitchFamily="50" charset="-128"/>
                <a:cs typeface="Times New Roman" panose="02020603050405020304" pitchFamily="18" charset="0"/>
              </a:rPr>
              <a:t>Visit Japan </a:t>
            </a:r>
            <a:r>
              <a:rPr lang="ja-JP" altLang="en-US" sz="1100" kern="100" dirty="0">
                <a:effectLst/>
                <a:latin typeface="游ゴシック" panose="020B0400000000000000" pitchFamily="50" charset="-128"/>
                <a:ea typeface="游ゴシック" panose="020B0400000000000000" pitchFamily="50" charset="-128"/>
                <a:cs typeface="Times New Roman" panose="02020603050405020304" pitchFamily="18" charset="0"/>
              </a:rPr>
              <a:t>トラベル</a:t>
            </a:r>
            <a:r>
              <a:rPr lang="en-US" altLang="ja-JP" sz="1100" kern="100" dirty="0">
                <a:effectLst/>
                <a:latin typeface="游ゴシック" panose="020B0400000000000000" pitchFamily="50" charset="-128"/>
                <a:ea typeface="游ゴシック" panose="020B0400000000000000" pitchFamily="50" charset="-128"/>
                <a:cs typeface="Times New Roman" panose="02020603050405020304" pitchFamily="18" charset="0"/>
              </a:rPr>
              <a:t> &amp; Mice</a:t>
            </a:r>
            <a:r>
              <a:rPr lang="ja-JP" altLang="en-US" sz="1100" kern="100" dirty="0">
                <a:effectLst/>
                <a:latin typeface="游ゴシック" panose="020B0400000000000000" pitchFamily="50" charset="-128"/>
                <a:ea typeface="游ゴシック" panose="020B0400000000000000" pitchFamily="50" charset="-128"/>
                <a:cs typeface="Times New Roman" panose="02020603050405020304" pitchFamily="18" charset="0"/>
              </a:rPr>
              <a:t>マート</a:t>
            </a:r>
            <a:r>
              <a:rPr lang="en-US" altLang="ja-JP" sz="1100" kern="100" dirty="0">
                <a:effectLst/>
                <a:latin typeface="游ゴシック" panose="020B0400000000000000" pitchFamily="50" charset="-128"/>
                <a:ea typeface="游ゴシック" panose="020B0400000000000000" pitchFamily="50" charset="-128"/>
                <a:cs typeface="Times New Roman" panose="02020603050405020304" pitchFamily="18" charset="0"/>
              </a:rPr>
              <a:t> 2023</a:t>
            </a:r>
            <a:r>
              <a:rPr lang="ja-JP" altLang="en-US" sz="1100" kern="100" dirty="0">
                <a:effectLst/>
                <a:latin typeface="游ゴシック" panose="020B0400000000000000" pitchFamily="50" charset="-128"/>
                <a:ea typeface="游ゴシック" panose="020B0400000000000000" pitchFamily="50" charset="-128"/>
                <a:cs typeface="Times New Roman" panose="02020603050405020304" pitchFamily="18" charset="0"/>
              </a:rPr>
              <a:t>」に今年も参加しました。</a:t>
            </a:r>
          </a:p>
          <a:p>
            <a:pPr>
              <a:lnSpc>
                <a:spcPct val="150000"/>
              </a:lnSpc>
            </a:pPr>
            <a:r>
              <a:rPr lang="ja-JP" altLang="en-US" sz="1100" kern="100" dirty="0">
                <a:latin typeface="游ゴシック" panose="020B0400000000000000" pitchFamily="50" charset="-128"/>
                <a:ea typeface="游ゴシック" panose="020B0400000000000000" pitchFamily="50" charset="-128"/>
                <a:cs typeface="Times New Roman" panose="02020603050405020304" pitchFamily="18" charset="0"/>
              </a:rPr>
              <a:t>　今年は</a:t>
            </a:r>
            <a:r>
              <a:rPr lang="en-US" altLang="ja-JP" sz="1100" kern="100" dirty="0">
                <a:latin typeface="游ゴシック" panose="020B0400000000000000" pitchFamily="50" charset="-128"/>
                <a:ea typeface="游ゴシック" panose="020B0400000000000000" pitchFamily="50" charset="-128"/>
                <a:cs typeface="Times New Roman" panose="02020603050405020304" pitchFamily="18" charset="0"/>
              </a:rPr>
              <a:t>4</a:t>
            </a:r>
            <a:r>
              <a:rPr lang="ja-JP" altLang="en-US" sz="1100" kern="100" dirty="0">
                <a:latin typeface="游ゴシック" panose="020B0400000000000000" pitchFamily="50" charset="-128"/>
                <a:ea typeface="游ゴシック" panose="020B0400000000000000" pitchFamily="50" charset="-128"/>
                <a:cs typeface="Times New Roman" panose="02020603050405020304" pitchFamily="18" charset="0"/>
              </a:rPr>
              <a:t>年ぶりの完全対面形式で実施され、約</a:t>
            </a:r>
            <a:r>
              <a:rPr lang="en-US" altLang="ja-JP" sz="1100" kern="100" dirty="0">
                <a:latin typeface="游ゴシック" panose="020B0400000000000000" pitchFamily="50" charset="-128"/>
                <a:ea typeface="游ゴシック" panose="020B0400000000000000" pitchFamily="50" charset="-128"/>
                <a:cs typeface="Times New Roman" panose="02020603050405020304" pitchFamily="18" charset="0"/>
              </a:rPr>
              <a:t>270</a:t>
            </a:r>
            <a:r>
              <a:rPr lang="ja-JP" altLang="en-US" sz="1100" kern="100" dirty="0">
                <a:latin typeface="游ゴシック" panose="020B0400000000000000" pitchFamily="50" charset="-128"/>
                <a:ea typeface="游ゴシック" panose="020B0400000000000000" pitchFamily="50" charset="-128"/>
                <a:cs typeface="Times New Roman" panose="02020603050405020304" pitchFamily="18" charset="0"/>
              </a:rPr>
              <a:t>社の海外バイヤー（旅行会社等）及び約</a:t>
            </a:r>
            <a:r>
              <a:rPr lang="en-US" altLang="ja-JP" sz="1100" kern="100" dirty="0">
                <a:latin typeface="游ゴシック" panose="020B0400000000000000" pitchFamily="50" charset="-128"/>
                <a:ea typeface="游ゴシック" panose="020B0400000000000000" pitchFamily="50" charset="-128"/>
                <a:cs typeface="Times New Roman" panose="02020603050405020304" pitchFamily="18" charset="0"/>
              </a:rPr>
              <a:t>300</a:t>
            </a:r>
            <a:r>
              <a:rPr lang="ja-JP" altLang="en-US" sz="1100" kern="100" dirty="0">
                <a:latin typeface="游ゴシック" panose="020B0400000000000000" pitchFamily="50" charset="-128"/>
                <a:ea typeface="游ゴシック" panose="020B0400000000000000" pitchFamily="50" charset="-128"/>
                <a:cs typeface="Times New Roman" panose="02020603050405020304" pitchFamily="18" charset="0"/>
              </a:rPr>
              <a:t>社の国内セラー</a:t>
            </a:r>
            <a:r>
              <a:rPr lang="ja-JP" altLang="en-US" sz="1100" kern="100" dirty="0">
                <a:effectLst/>
                <a:latin typeface="游ゴシック" panose="020B0400000000000000" pitchFamily="50" charset="-128"/>
                <a:ea typeface="游ゴシック" panose="020B0400000000000000" pitchFamily="50" charset="-128"/>
                <a:cs typeface="Times New Roman" panose="02020603050405020304" pitchFamily="18" charset="0"/>
              </a:rPr>
              <a:t>が集まりました。今回、せとうち</a:t>
            </a:r>
            <a:r>
              <a:rPr lang="en-US" altLang="ja-JP" sz="1100" kern="100" dirty="0">
                <a:effectLst/>
                <a:latin typeface="游ゴシック" panose="020B0400000000000000" pitchFamily="50" charset="-128"/>
                <a:ea typeface="游ゴシック" panose="020B0400000000000000" pitchFamily="50" charset="-128"/>
                <a:cs typeface="Times New Roman" panose="02020603050405020304" pitchFamily="18" charset="0"/>
              </a:rPr>
              <a:t>DMO</a:t>
            </a:r>
            <a:r>
              <a:rPr lang="ja-JP" altLang="en-US" sz="1100" kern="100" dirty="0">
                <a:effectLst/>
                <a:latin typeface="游ゴシック" panose="020B0400000000000000" pitchFamily="50" charset="-128"/>
                <a:ea typeface="游ゴシック" panose="020B0400000000000000" pitchFamily="50" charset="-128"/>
                <a:cs typeface="Times New Roman" panose="02020603050405020304" pitchFamily="18" charset="0"/>
              </a:rPr>
              <a:t>からは、せとうち観光推進機構から誘客</a:t>
            </a:r>
            <a:r>
              <a:rPr lang="en-US" altLang="ja-JP" sz="1100" kern="100" dirty="0">
                <a:effectLst/>
                <a:latin typeface="游ゴシック" panose="020B0400000000000000" pitchFamily="50" charset="-128"/>
                <a:ea typeface="游ゴシック" panose="020B0400000000000000" pitchFamily="50" charset="-128"/>
                <a:cs typeface="Times New Roman" panose="02020603050405020304" pitchFamily="18" charset="0"/>
              </a:rPr>
              <a:t>G</a:t>
            </a:r>
            <a:r>
              <a:rPr lang="ja-JP" altLang="en-US" sz="1100" kern="100" dirty="0">
                <a:latin typeface="游ゴシック" panose="020B0400000000000000" pitchFamily="50" charset="-128"/>
                <a:ea typeface="游ゴシック" panose="020B0400000000000000" pitchFamily="50" charset="-128"/>
                <a:cs typeface="Times New Roman" panose="02020603050405020304" pitchFamily="18" charset="0"/>
              </a:rPr>
              <a:t>、</a:t>
            </a:r>
            <a:endParaRPr lang="en-US" altLang="ja-JP" sz="1100" kern="100" dirty="0">
              <a:latin typeface="游ゴシック" panose="020B0400000000000000" pitchFamily="50" charset="-128"/>
              <a:ea typeface="游ゴシック" panose="020B0400000000000000" pitchFamily="50" charset="-128"/>
              <a:cs typeface="Times New Roman" panose="02020603050405020304" pitchFamily="18" charset="0"/>
            </a:endParaRPr>
          </a:p>
          <a:p>
            <a:pPr>
              <a:lnSpc>
                <a:spcPct val="150000"/>
              </a:lnSpc>
            </a:pPr>
            <a:r>
              <a:rPr lang="ja-JP" altLang="en-US" sz="1100" kern="100" dirty="0">
                <a:latin typeface="游ゴシック" panose="020B0400000000000000" pitchFamily="50" charset="-128"/>
                <a:ea typeface="游ゴシック" panose="020B0400000000000000" pitchFamily="50" charset="-128"/>
                <a:cs typeface="Times New Roman" panose="02020603050405020304" pitchFamily="18" charset="0"/>
              </a:rPr>
              <a:t>瀬戸内ブランドコーポレーションからせとうち旅館と</a:t>
            </a:r>
            <a:r>
              <a:rPr lang="ja-JP" altLang="en-US" sz="1100" kern="100" dirty="0">
                <a:effectLst/>
                <a:latin typeface="游ゴシック" panose="020B0400000000000000" pitchFamily="50" charset="-128"/>
                <a:ea typeface="游ゴシック" panose="020B0400000000000000" pitchFamily="50" charset="-128"/>
                <a:cs typeface="Times New Roman" panose="02020603050405020304" pitchFamily="18" charset="0"/>
              </a:rPr>
              <a:t>合同で参加し、欧米豪の</a:t>
            </a:r>
            <a:r>
              <a:rPr lang="ja-JP" altLang="en-US" sz="1100" kern="100" dirty="0">
                <a:latin typeface="游ゴシック" panose="020B0400000000000000" pitchFamily="50" charset="-128"/>
                <a:ea typeface="游ゴシック" panose="020B0400000000000000" pitchFamily="50" charset="-128"/>
                <a:cs typeface="Times New Roman" panose="02020603050405020304" pitchFamily="18" charset="0"/>
              </a:rPr>
              <a:t>旅行</a:t>
            </a:r>
            <a:r>
              <a:rPr lang="ja-JP" altLang="en-US" sz="1100" kern="100" dirty="0">
                <a:effectLst/>
                <a:latin typeface="游ゴシック" panose="020B0400000000000000" pitchFamily="50" charset="-128"/>
                <a:ea typeface="游ゴシック" panose="020B0400000000000000" pitchFamily="50" charset="-128"/>
                <a:cs typeface="Times New Roman" panose="02020603050405020304" pitchFamily="18" charset="0"/>
              </a:rPr>
              <a:t>会社を中心に</a:t>
            </a:r>
            <a:r>
              <a:rPr lang="en-US" altLang="ja-JP" sz="1100" kern="100" dirty="0">
                <a:effectLst/>
                <a:latin typeface="游ゴシック" panose="020B0400000000000000" pitchFamily="50" charset="-128"/>
                <a:ea typeface="游ゴシック" panose="020B0400000000000000" pitchFamily="50" charset="-128"/>
                <a:cs typeface="Times New Roman" panose="02020603050405020304" pitchFamily="18" charset="0"/>
              </a:rPr>
              <a:t>2</a:t>
            </a:r>
            <a:r>
              <a:rPr lang="ja-JP" altLang="en-US" sz="1100" kern="100" dirty="0">
                <a:effectLst/>
                <a:latin typeface="游ゴシック" panose="020B0400000000000000" pitchFamily="50" charset="-128"/>
                <a:ea typeface="游ゴシック" panose="020B0400000000000000" pitchFamily="50" charset="-128"/>
                <a:cs typeface="Times New Roman" panose="02020603050405020304" pitchFamily="18" charset="0"/>
              </a:rPr>
              <a:t>日間で</a:t>
            </a:r>
            <a:r>
              <a:rPr lang="en-US" altLang="ja-JP" sz="1100" kern="100" dirty="0">
                <a:latin typeface="游ゴシック" panose="020B0400000000000000" pitchFamily="50" charset="-128"/>
                <a:ea typeface="游ゴシック" panose="020B0400000000000000" pitchFamily="50" charset="-128"/>
                <a:cs typeface="Times New Roman" panose="02020603050405020304" pitchFamily="18" charset="0"/>
              </a:rPr>
              <a:t>1</a:t>
            </a:r>
            <a:r>
              <a:rPr lang="en-US" altLang="ja-JP" sz="1100" kern="100" dirty="0">
                <a:effectLst/>
                <a:latin typeface="游ゴシック" panose="020B0400000000000000" pitchFamily="50" charset="-128"/>
                <a:ea typeface="游ゴシック" panose="020B0400000000000000" pitchFamily="50" charset="-128"/>
                <a:cs typeface="Times New Roman" panose="02020603050405020304" pitchFamily="18" charset="0"/>
              </a:rPr>
              <a:t>5</a:t>
            </a:r>
            <a:r>
              <a:rPr lang="ja-JP" altLang="en-US" sz="1100" kern="100" dirty="0">
                <a:effectLst/>
                <a:latin typeface="游ゴシック" panose="020B0400000000000000" pitchFamily="50" charset="-128"/>
                <a:ea typeface="游ゴシック" panose="020B0400000000000000" pitchFamily="50" charset="-128"/>
                <a:cs typeface="Times New Roman" panose="02020603050405020304" pitchFamily="18" charset="0"/>
              </a:rPr>
              <a:t>社以上と商談を行いました。商談では、せとうち地域の魅力等についてご説明をした後に、今年</a:t>
            </a:r>
            <a:r>
              <a:rPr lang="en-US" altLang="ja-JP" sz="1100" kern="100" dirty="0">
                <a:effectLst/>
                <a:latin typeface="游ゴシック" panose="020B0400000000000000" pitchFamily="50" charset="-128"/>
                <a:ea typeface="游ゴシック" panose="020B0400000000000000" pitchFamily="50" charset="-128"/>
                <a:cs typeface="Times New Roman" panose="02020603050405020304" pitchFamily="18" charset="0"/>
              </a:rPr>
              <a:t>4</a:t>
            </a:r>
            <a:r>
              <a:rPr lang="ja-JP" altLang="en-US" sz="1100" kern="100" dirty="0">
                <a:effectLst/>
                <a:latin typeface="游ゴシック" panose="020B0400000000000000" pitchFamily="50" charset="-128"/>
                <a:ea typeface="游ゴシック" panose="020B0400000000000000" pitchFamily="50" charset="-128"/>
                <a:cs typeface="Times New Roman" panose="02020603050405020304" pitchFamily="18" charset="0"/>
              </a:rPr>
              <a:t>月にオープンしたばかりの</a:t>
            </a:r>
            <a:r>
              <a:rPr lang="en-US" altLang="ja-JP" sz="1100" kern="100" dirty="0">
                <a:effectLst/>
                <a:latin typeface="游ゴシック" panose="020B0400000000000000" pitchFamily="50" charset="-128"/>
                <a:ea typeface="游ゴシック" panose="020B0400000000000000" pitchFamily="50" charset="-128"/>
                <a:cs typeface="Times New Roman" panose="02020603050405020304" pitchFamily="18" charset="0"/>
              </a:rPr>
              <a:t>Ryokan</a:t>
            </a:r>
            <a:r>
              <a:rPr lang="ja-JP" altLang="en-US" sz="1100" kern="100" dirty="0">
                <a:effectLst/>
                <a:latin typeface="游ゴシック" panose="020B0400000000000000" pitchFamily="50" charset="-128"/>
                <a:ea typeface="游ゴシック" panose="020B0400000000000000" pitchFamily="50" charset="-128"/>
                <a:cs typeface="Times New Roman" panose="02020603050405020304" pitchFamily="18" charset="0"/>
              </a:rPr>
              <a:t>尾道西山について詳しくご紹介しました。</a:t>
            </a:r>
            <a:endParaRPr lang="en-US" altLang="ja-JP" sz="1100" kern="100" dirty="0">
              <a:effectLst/>
              <a:latin typeface="游ゴシック" panose="020B0400000000000000" pitchFamily="50" charset="-128"/>
              <a:ea typeface="游ゴシック" panose="020B0400000000000000" pitchFamily="50" charset="-128"/>
              <a:cs typeface="Times New Roman" panose="02020603050405020304" pitchFamily="18" charset="0"/>
            </a:endParaRPr>
          </a:p>
        </p:txBody>
      </p:sp>
      <p:sp>
        <p:nvSpPr>
          <p:cNvPr id="5" name="正方形/長方形 4">
            <a:extLst>
              <a:ext uri="{FF2B5EF4-FFF2-40B4-BE49-F238E27FC236}">
                <a16:creationId xmlns:a16="http://schemas.microsoft.com/office/drawing/2014/main" id="{78AE5BB9-6619-6392-E793-E681B891EC2F}"/>
              </a:ext>
            </a:extLst>
          </p:cNvPr>
          <p:cNvSpPr/>
          <p:nvPr/>
        </p:nvSpPr>
        <p:spPr>
          <a:xfrm>
            <a:off x="0" y="447700"/>
            <a:ext cx="6858000" cy="372659"/>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400" dirty="0">
                <a:latin typeface="BIZ UDゴシック" panose="020B0400000000000000" pitchFamily="49" charset="-128"/>
                <a:ea typeface="BIZ UDゴシック" panose="020B0400000000000000" pitchFamily="49" charset="-128"/>
              </a:rPr>
              <a:t>Visit Japan</a:t>
            </a:r>
            <a:r>
              <a:rPr kumimoji="1" lang="ja-JP" altLang="en-US" sz="1400" dirty="0">
                <a:latin typeface="BIZ UDゴシック" panose="020B0400000000000000" pitchFamily="49" charset="-128"/>
                <a:ea typeface="BIZ UDゴシック" panose="020B0400000000000000" pitchFamily="49" charset="-128"/>
              </a:rPr>
              <a:t>トラベル＆</a:t>
            </a:r>
            <a:r>
              <a:rPr kumimoji="1" lang="en-US" altLang="ja-JP" sz="1400" dirty="0">
                <a:latin typeface="BIZ UDゴシック" panose="020B0400000000000000" pitchFamily="49" charset="-128"/>
                <a:ea typeface="BIZ UDゴシック" panose="020B0400000000000000" pitchFamily="49" charset="-128"/>
              </a:rPr>
              <a:t>Mice</a:t>
            </a:r>
            <a:r>
              <a:rPr kumimoji="1" lang="ja-JP" altLang="en-US" sz="1400" dirty="0">
                <a:latin typeface="BIZ UDゴシック" panose="020B0400000000000000" pitchFamily="49" charset="-128"/>
                <a:ea typeface="BIZ UDゴシック" panose="020B0400000000000000" pitchFamily="49" charset="-128"/>
              </a:rPr>
              <a:t>マート</a:t>
            </a:r>
            <a:r>
              <a:rPr kumimoji="1" lang="en-US" altLang="ja-JP" sz="1400" dirty="0">
                <a:latin typeface="BIZ UDゴシック" panose="020B0400000000000000" pitchFamily="49" charset="-128"/>
                <a:ea typeface="BIZ UDゴシック" panose="020B0400000000000000" pitchFamily="49" charset="-128"/>
              </a:rPr>
              <a:t>2023</a:t>
            </a:r>
            <a:r>
              <a:rPr kumimoji="1" lang="ja-JP" altLang="en-US" sz="1400" dirty="0">
                <a:latin typeface="BIZ UDゴシック" panose="020B0400000000000000" pitchFamily="49" charset="-128"/>
                <a:ea typeface="BIZ UDゴシック" panose="020B0400000000000000" pitchFamily="49" charset="-128"/>
              </a:rPr>
              <a:t>で海外バイヤーと商談を実施！</a:t>
            </a:r>
          </a:p>
        </p:txBody>
      </p:sp>
      <p:pic>
        <p:nvPicPr>
          <p:cNvPr id="4" name="図 3">
            <a:extLst>
              <a:ext uri="{FF2B5EF4-FFF2-40B4-BE49-F238E27FC236}">
                <a16:creationId xmlns:a16="http://schemas.microsoft.com/office/drawing/2014/main" id="{C0AE7605-0D19-6A34-07D5-4C08F21442C1}"/>
              </a:ext>
            </a:extLst>
          </p:cNvPr>
          <p:cNvPicPr>
            <a:picLocks noChangeAspect="1"/>
          </p:cNvPicPr>
          <p:nvPr/>
        </p:nvPicPr>
        <p:blipFill>
          <a:blip r:embed="rId2"/>
          <a:stretch>
            <a:fillRect/>
          </a:stretch>
        </p:blipFill>
        <p:spPr>
          <a:xfrm>
            <a:off x="705699" y="7635817"/>
            <a:ext cx="2487820" cy="1865864"/>
          </a:xfrm>
          <a:prstGeom prst="rect">
            <a:avLst/>
          </a:prstGeom>
        </p:spPr>
      </p:pic>
      <p:pic>
        <p:nvPicPr>
          <p:cNvPr id="7" name="図 6">
            <a:extLst>
              <a:ext uri="{FF2B5EF4-FFF2-40B4-BE49-F238E27FC236}">
                <a16:creationId xmlns:a16="http://schemas.microsoft.com/office/drawing/2014/main" id="{DBF32455-CC6F-0BA1-81B3-26627A4FBAE4}"/>
              </a:ext>
            </a:extLst>
          </p:cNvPr>
          <p:cNvPicPr>
            <a:picLocks noChangeAspect="1"/>
          </p:cNvPicPr>
          <p:nvPr/>
        </p:nvPicPr>
        <p:blipFill>
          <a:blip r:embed="rId3"/>
          <a:stretch>
            <a:fillRect/>
          </a:stretch>
        </p:blipFill>
        <p:spPr>
          <a:xfrm>
            <a:off x="773565" y="2842065"/>
            <a:ext cx="2589553" cy="1942165"/>
          </a:xfrm>
          <a:prstGeom prst="rect">
            <a:avLst/>
          </a:prstGeom>
        </p:spPr>
      </p:pic>
      <p:pic>
        <p:nvPicPr>
          <p:cNvPr id="11" name="図 10">
            <a:extLst>
              <a:ext uri="{FF2B5EF4-FFF2-40B4-BE49-F238E27FC236}">
                <a16:creationId xmlns:a16="http://schemas.microsoft.com/office/drawing/2014/main" id="{370FD072-9B43-7F47-6AA6-6D9B627F2A83}"/>
              </a:ext>
            </a:extLst>
          </p:cNvPr>
          <p:cNvPicPr>
            <a:picLocks noChangeAspect="1"/>
          </p:cNvPicPr>
          <p:nvPr/>
        </p:nvPicPr>
        <p:blipFill>
          <a:blip r:embed="rId4"/>
          <a:stretch>
            <a:fillRect/>
          </a:stretch>
        </p:blipFill>
        <p:spPr>
          <a:xfrm>
            <a:off x="3908636" y="7635816"/>
            <a:ext cx="2487820" cy="1865866"/>
          </a:xfrm>
          <a:prstGeom prst="rect">
            <a:avLst/>
          </a:prstGeom>
        </p:spPr>
      </p:pic>
      <p:sp>
        <p:nvSpPr>
          <p:cNvPr id="3" name="テキスト ボックス 2">
            <a:extLst>
              <a:ext uri="{FF2B5EF4-FFF2-40B4-BE49-F238E27FC236}">
                <a16:creationId xmlns:a16="http://schemas.microsoft.com/office/drawing/2014/main" id="{C5BDDB05-646B-906E-7ED8-495718110642}"/>
              </a:ext>
            </a:extLst>
          </p:cNvPr>
          <p:cNvSpPr txBox="1"/>
          <p:nvPr/>
        </p:nvSpPr>
        <p:spPr>
          <a:xfrm>
            <a:off x="300387" y="5121771"/>
            <a:ext cx="6465763" cy="2352503"/>
          </a:xfrm>
          <a:prstGeom prst="rect">
            <a:avLst/>
          </a:prstGeom>
          <a:noFill/>
        </p:spPr>
        <p:txBody>
          <a:bodyPr wrap="square">
            <a:spAutoFit/>
          </a:bodyPr>
          <a:lstStyle/>
          <a:p>
            <a:pPr>
              <a:lnSpc>
                <a:spcPct val="150000"/>
              </a:lnSpc>
            </a:pPr>
            <a:r>
              <a:rPr lang="ja-JP" altLang="en-US" sz="1100" kern="100" dirty="0">
                <a:latin typeface="游ゴシック" panose="020B0400000000000000" pitchFamily="50" charset="-128"/>
                <a:ea typeface="游ゴシック" panose="020B0400000000000000" pitchFamily="50" charset="-128"/>
                <a:cs typeface="Times New Roman" panose="02020603050405020304" pitchFamily="18" charset="0"/>
              </a:rPr>
              <a:t>　</a:t>
            </a:r>
            <a:r>
              <a:rPr lang="ja-JP" altLang="en-US" sz="1100" kern="100" dirty="0">
                <a:effectLst/>
                <a:latin typeface="游ゴシック" panose="020B0400000000000000" pitchFamily="50" charset="-128"/>
                <a:ea typeface="游ゴシック" panose="020B0400000000000000" pitchFamily="50" charset="-128"/>
                <a:cs typeface="Times New Roman" panose="02020603050405020304" pitchFamily="18" charset="0"/>
              </a:rPr>
              <a:t>また、商談中に行ったせとうちの認知</a:t>
            </a:r>
            <a:r>
              <a:rPr lang="ja-JP" altLang="en-US" sz="1100" kern="100" dirty="0">
                <a:latin typeface="游ゴシック" panose="020B0400000000000000" pitchFamily="50" charset="-128"/>
                <a:ea typeface="游ゴシック" panose="020B0400000000000000" pitchFamily="50" charset="-128"/>
                <a:cs typeface="Times New Roman" panose="02020603050405020304" pitchFamily="18" charset="0"/>
              </a:rPr>
              <a:t>や</a:t>
            </a:r>
            <a:r>
              <a:rPr lang="ja-JP" altLang="en-US" sz="1100" kern="100" dirty="0">
                <a:effectLst/>
                <a:latin typeface="游ゴシック" panose="020B0400000000000000" pitchFamily="50" charset="-128"/>
                <a:ea typeface="游ゴシック" panose="020B0400000000000000" pitchFamily="50" charset="-128"/>
                <a:cs typeface="Times New Roman" panose="02020603050405020304" pitchFamily="18" charset="0"/>
              </a:rPr>
              <a:t>商品造成の状況についてのヒアリングでは</a:t>
            </a:r>
            <a:r>
              <a:rPr lang="ja-JP" altLang="en-US" sz="1100" kern="100" dirty="0">
                <a:latin typeface="游ゴシック" panose="020B0400000000000000" pitchFamily="50" charset="-128"/>
                <a:ea typeface="游ゴシック" panose="020B0400000000000000" pitchFamily="50" charset="-128"/>
                <a:cs typeface="Times New Roman" panose="02020603050405020304" pitchFamily="18" charset="0"/>
              </a:rPr>
              <a:t>、</a:t>
            </a:r>
            <a:r>
              <a:rPr lang="ja-JP" altLang="en-US" sz="1100" kern="100" dirty="0">
                <a:effectLst/>
                <a:latin typeface="游ゴシック" panose="020B0400000000000000" pitchFamily="50" charset="-128"/>
                <a:ea typeface="游ゴシック" panose="020B0400000000000000" pitchFamily="50" charset="-128"/>
                <a:cs typeface="Times New Roman" panose="02020603050405020304" pitchFamily="18" charset="0"/>
              </a:rPr>
              <a:t>「宮島」「広島平和記念公園」「直島」についての認知度が高かったこと、また、兵庫県淡路島にある「禅坊靖寧」への関心を持った</a:t>
            </a:r>
            <a:r>
              <a:rPr lang="ja-JP" altLang="en-US" sz="1100" kern="100" dirty="0">
                <a:latin typeface="游ゴシック" panose="020B0400000000000000" pitchFamily="50" charset="-128"/>
                <a:ea typeface="游ゴシック" panose="020B0400000000000000" pitchFamily="50" charset="-128"/>
                <a:cs typeface="Times New Roman" panose="02020603050405020304" pitchFamily="18" charset="0"/>
              </a:rPr>
              <a:t>旅行会社</a:t>
            </a:r>
            <a:r>
              <a:rPr lang="ja-JP" altLang="en-US" sz="1100" kern="100" dirty="0">
                <a:effectLst/>
                <a:latin typeface="游ゴシック" panose="020B0400000000000000" pitchFamily="50" charset="-128"/>
                <a:ea typeface="游ゴシック" panose="020B0400000000000000" pitchFamily="50" charset="-128"/>
                <a:cs typeface="Times New Roman" panose="02020603050405020304" pitchFamily="18" charset="0"/>
              </a:rPr>
              <a:t>が多かったことが印象的でした。一方、アクセスの詳細や体験メニューなど旅行商品化に向けて新たな情報を求められることも多く、</a:t>
            </a:r>
            <a:r>
              <a:rPr lang="en-US" altLang="ja-JP" sz="1100" kern="100" dirty="0" err="1">
                <a:effectLst/>
                <a:latin typeface="游ゴシック" panose="020B0400000000000000" pitchFamily="50" charset="-128"/>
                <a:ea typeface="游ゴシック" panose="020B0400000000000000" pitchFamily="50" charset="-128"/>
                <a:cs typeface="Times New Roman" panose="02020603050405020304" pitchFamily="18" charset="0"/>
              </a:rPr>
              <a:t>BtoB</a:t>
            </a:r>
            <a:r>
              <a:rPr lang="ja-JP" altLang="en-US" sz="1100" kern="100" dirty="0">
                <a:effectLst/>
                <a:latin typeface="游ゴシック" panose="020B0400000000000000" pitchFamily="50" charset="-128"/>
                <a:ea typeface="游ゴシック" panose="020B0400000000000000" pitchFamily="50" charset="-128"/>
                <a:cs typeface="Times New Roman" panose="02020603050405020304" pitchFamily="18" charset="0"/>
              </a:rPr>
              <a:t>での適切な情報発信と売っていく商品の開発・充実の必要性を改めて強く感じました。</a:t>
            </a:r>
            <a:endParaRPr lang="en-US" altLang="ja-JP" sz="1100" kern="100" dirty="0">
              <a:effectLst/>
              <a:latin typeface="游ゴシック" panose="020B0400000000000000" pitchFamily="50" charset="-128"/>
              <a:ea typeface="游ゴシック" panose="020B0400000000000000" pitchFamily="50" charset="-128"/>
              <a:cs typeface="Times New Roman" panose="02020603050405020304" pitchFamily="18" charset="0"/>
            </a:endParaRPr>
          </a:p>
          <a:p>
            <a:pPr>
              <a:lnSpc>
                <a:spcPct val="150000"/>
              </a:lnSpc>
            </a:pPr>
            <a:r>
              <a:rPr lang="ja-JP" altLang="en-US" sz="1100" kern="100" dirty="0">
                <a:latin typeface="游ゴシック" panose="020B0400000000000000" pitchFamily="50" charset="-128"/>
                <a:ea typeface="游ゴシック" panose="020B0400000000000000" pitchFamily="50" charset="-128"/>
                <a:cs typeface="Times New Roman" panose="02020603050405020304" pitchFamily="18" charset="0"/>
              </a:rPr>
              <a:t>　</a:t>
            </a:r>
            <a:r>
              <a:rPr lang="en-US" altLang="ja-JP" sz="1100" kern="100" dirty="0">
                <a:latin typeface="游ゴシック" panose="020B0400000000000000" pitchFamily="50" charset="-128"/>
                <a:ea typeface="游ゴシック" panose="020B0400000000000000" pitchFamily="50" charset="-128"/>
                <a:cs typeface="Times New Roman" panose="02020603050405020304" pitchFamily="18" charset="0"/>
              </a:rPr>
              <a:t>Ryokan</a:t>
            </a:r>
            <a:r>
              <a:rPr lang="ja-JP" altLang="en-US" sz="1100" kern="100" dirty="0">
                <a:latin typeface="游ゴシック" panose="020B0400000000000000" pitchFamily="50" charset="-128"/>
                <a:ea typeface="游ゴシック" panose="020B0400000000000000" pitchFamily="50" charset="-128"/>
                <a:cs typeface="Times New Roman" panose="02020603050405020304" pitchFamily="18" charset="0"/>
              </a:rPr>
              <a:t>尾道西山のご紹介では、特に旅館の新しさやコンセプトに関心を示している旅行会社が多く、料金や予約方法の確認など、詳細についても尋ねられることがありました。</a:t>
            </a:r>
            <a:endParaRPr lang="ja-JP" altLang="en-US" sz="1100" kern="100" dirty="0">
              <a:effectLst/>
              <a:latin typeface="游ゴシック" panose="020B0400000000000000" pitchFamily="50" charset="-128"/>
              <a:ea typeface="游ゴシック" panose="020B0400000000000000" pitchFamily="50" charset="-128"/>
              <a:cs typeface="Times New Roman" panose="02020603050405020304" pitchFamily="18" charset="0"/>
            </a:endParaRPr>
          </a:p>
          <a:p>
            <a:pPr>
              <a:lnSpc>
                <a:spcPct val="150000"/>
              </a:lnSpc>
            </a:pPr>
            <a:r>
              <a:rPr lang="ja-JP" altLang="en-US" sz="1100" kern="100" dirty="0">
                <a:effectLst/>
                <a:latin typeface="游ゴシック" panose="020B0400000000000000" pitchFamily="50" charset="-128"/>
                <a:ea typeface="游ゴシック" panose="020B0400000000000000" pitchFamily="50" charset="-128"/>
                <a:cs typeface="Times New Roman" panose="02020603050405020304" pitchFamily="18" charset="0"/>
              </a:rPr>
              <a:t>　今後とも、せとうちの皆様が取組まれている様々な商品やサービス、イベント等に関する情報を　整理し、適時適切にバイヤーに対して発信して参ります。</a:t>
            </a:r>
          </a:p>
        </p:txBody>
      </p:sp>
      <p:sp>
        <p:nvSpPr>
          <p:cNvPr id="6" name="テキスト ボックス 5">
            <a:extLst>
              <a:ext uri="{FF2B5EF4-FFF2-40B4-BE49-F238E27FC236}">
                <a16:creationId xmlns:a16="http://schemas.microsoft.com/office/drawing/2014/main" id="{2B5AAA10-0D76-1A2A-7E6C-36BCD50589A7}"/>
              </a:ext>
            </a:extLst>
          </p:cNvPr>
          <p:cNvSpPr txBox="1"/>
          <p:nvPr/>
        </p:nvSpPr>
        <p:spPr>
          <a:xfrm>
            <a:off x="1083789" y="4761794"/>
            <a:ext cx="1879074" cy="382412"/>
          </a:xfrm>
          <a:prstGeom prst="rect">
            <a:avLst/>
          </a:prstGeom>
          <a:noFill/>
        </p:spPr>
        <p:txBody>
          <a:bodyPr wrap="square" rtlCol="0">
            <a:spAutoFit/>
          </a:bodyPr>
          <a:lstStyle/>
          <a:p>
            <a:pPr algn="ctr"/>
            <a:r>
              <a:rPr kumimoji="1" lang="ja-JP" altLang="en-US" dirty="0">
                <a:solidFill>
                  <a:schemeClr val="bg1"/>
                </a:solidFill>
                <a:latin typeface="HGPｺﾞｼｯｸE" panose="020B0900000000000000" pitchFamily="50" charset="-128"/>
                <a:ea typeface="HGPｺﾞｼｯｸE" panose="020B0900000000000000" pitchFamily="50" charset="-128"/>
              </a:rPr>
              <a:t>▲商談の様子①</a:t>
            </a:r>
          </a:p>
        </p:txBody>
      </p:sp>
      <p:sp>
        <p:nvSpPr>
          <p:cNvPr id="8" name="テキスト ボックス 7">
            <a:extLst>
              <a:ext uri="{FF2B5EF4-FFF2-40B4-BE49-F238E27FC236}">
                <a16:creationId xmlns:a16="http://schemas.microsoft.com/office/drawing/2014/main" id="{63ABAF0E-0384-BE76-B271-C0B30C47C0DC}"/>
              </a:ext>
            </a:extLst>
          </p:cNvPr>
          <p:cNvSpPr txBox="1"/>
          <p:nvPr/>
        </p:nvSpPr>
        <p:spPr>
          <a:xfrm>
            <a:off x="3692273" y="4782911"/>
            <a:ext cx="2804687" cy="382412"/>
          </a:xfrm>
          <a:prstGeom prst="rect">
            <a:avLst/>
          </a:prstGeom>
          <a:noFill/>
        </p:spPr>
        <p:txBody>
          <a:bodyPr wrap="square" rtlCol="0">
            <a:spAutoFit/>
          </a:bodyPr>
          <a:lstStyle/>
          <a:p>
            <a:pPr algn="ctr"/>
            <a:r>
              <a:rPr lang="ja-JP" altLang="en-US" dirty="0">
                <a:solidFill>
                  <a:schemeClr val="bg1"/>
                </a:solidFill>
                <a:latin typeface="HGPｺﾞｼｯｸE" panose="020B0900000000000000" pitchFamily="50" charset="-128"/>
                <a:ea typeface="HGPｺﾞｼｯｸE" panose="020B0900000000000000" pitchFamily="50" charset="-128"/>
              </a:rPr>
              <a:t>▲商談の</a:t>
            </a:r>
            <a:r>
              <a:rPr kumimoji="1" lang="ja-JP" altLang="en-US" dirty="0">
                <a:solidFill>
                  <a:schemeClr val="bg1"/>
                </a:solidFill>
                <a:latin typeface="HGPｺﾞｼｯｸE" panose="020B0900000000000000" pitchFamily="50" charset="-128"/>
                <a:ea typeface="HGPｺﾞｼｯｸE" panose="020B0900000000000000" pitchFamily="50" charset="-128"/>
              </a:rPr>
              <a:t>様子②</a:t>
            </a:r>
          </a:p>
        </p:txBody>
      </p:sp>
      <p:sp>
        <p:nvSpPr>
          <p:cNvPr id="10" name="テキスト ボックス 9">
            <a:extLst>
              <a:ext uri="{FF2B5EF4-FFF2-40B4-BE49-F238E27FC236}">
                <a16:creationId xmlns:a16="http://schemas.microsoft.com/office/drawing/2014/main" id="{02D18A21-8609-56EA-452D-2CD2D3A758F1}"/>
              </a:ext>
            </a:extLst>
          </p:cNvPr>
          <p:cNvSpPr txBox="1"/>
          <p:nvPr/>
        </p:nvSpPr>
        <p:spPr>
          <a:xfrm>
            <a:off x="547265" y="9502169"/>
            <a:ext cx="2804687" cy="382412"/>
          </a:xfrm>
          <a:prstGeom prst="rect">
            <a:avLst/>
          </a:prstGeom>
          <a:noFill/>
        </p:spPr>
        <p:txBody>
          <a:bodyPr wrap="square" rtlCol="0">
            <a:spAutoFit/>
          </a:bodyPr>
          <a:lstStyle/>
          <a:p>
            <a:pPr algn="ctr"/>
            <a:r>
              <a:rPr lang="ja-JP" altLang="en-US" dirty="0">
                <a:solidFill>
                  <a:schemeClr val="bg1"/>
                </a:solidFill>
                <a:latin typeface="HGPｺﾞｼｯｸE" panose="020B0900000000000000" pitchFamily="50" charset="-128"/>
                <a:ea typeface="HGPｺﾞｼｯｸE" panose="020B0900000000000000" pitchFamily="50" charset="-128"/>
              </a:rPr>
              <a:t>▲会場の</a:t>
            </a:r>
            <a:r>
              <a:rPr kumimoji="1" lang="ja-JP" altLang="en-US" dirty="0">
                <a:solidFill>
                  <a:schemeClr val="bg1"/>
                </a:solidFill>
                <a:latin typeface="HGPｺﾞｼｯｸE" panose="020B0900000000000000" pitchFamily="50" charset="-128"/>
                <a:ea typeface="HGPｺﾞｼｯｸE" panose="020B0900000000000000" pitchFamily="50" charset="-128"/>
              </a:rPr>
              <a:t>様子①</a:t>
            </a:r>
          </a:p>
        </p:txBody>
      </p:sp>
      <p:sp>
        <p:nvSpPr>
          <p:cNvPr id="12" name="テキスト ボックス 11">
            <a:extLst>
              <a:ext uri="{FF2B5EF4-FFF2-40B4-BE49-F238E27FC236}">
                <a16:creationId xmlns:a16="http://schemas.microsoft.com/office/drawing/2014/main" id="{F30BB5CA-78E2-30D7-A020-9120FFEA0E4C}"/>
              </a:ext>
            </a:extLst>
          </p:cNvPr>
          <p:cNvSpPr txBox="1"/>
          <p:nvPr/>
        </p:nvSpPr>
        <p:spPr>
          <a:xfrm>
            <a:off x="3814558" y="9502169"/>
            <a:ext cx="2804687" cy="382412"/>
          </a:xfrm>
          <a:prstGeom prst="rect">
            <a:avLst/>
          </a:prstGeom>
          <a:noFill/>
        </p:spPr>
        <p:txBody>
          <a:bodyPr wrap="square" rtlCol="0">
            <a:spAutoFit/>
          </a:bodyPr>
          <a:lstStyle/>
          <a:p>
            <a:pPr algn="ctr"/>
            <a:r>
              <a:rPr lang="ja-JP" altLang="en-US" dirty="0">
                <a:solidFill>
                  <a:schemeClr val="bg1"/>
                </a:solidFill>
                <a:latin typeface="HGPｺﾞｼｯｸE" panose="020B0900000000000000" pitchFamily="50" charset="-128"/>
                <a:ea typeface="HGPｺﾞｼｯｸE" panose="020B0900000000000000" pitchFamily="50" charset="-128"/>
              </a:rPr>
              <a:t>▲会場の</a:t>
            </a:r>
            <a:r>
              <a:rPr kumimoji="1" lang="ja-JP" altLang="en-US" dirty="0">
                <a:solidFill>
                  <a:schemeClr val="bg1"/>
                </a:solidFill>
                <a:latin typeface="HGPｺﾞｼｯｸE" panose="020B0900000000000000" pitchFamily="50" charset="-128"/>
                <a:ea typeface="HGPｺﾞｼｯｸE" panose="020B0900000000000000" pitchFamily="50" charset="-128"/>
              </a:rPr>
              <a:t>様子②</a:t>
            </a:r>
          </a:p>
        </p:txBody>
      </p:sp>
      <p:pic>
        <p:nvPicPr>
          <p:cNvPr id="19" name="図 18">
            <a:extLst>
              <a:ext uri="{FF2B5EF4-FFF2-40B4-BE49-F238E27FC236}">
                <a16:creationId xmlns:a16="http://schemas.microsoft.com/office/drawing/2014/main" id="{FDA1743E-78BB-23C4-DB6B-87C607636BF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874427" y="2833956"/>
            <a:ext cx="2589553" cy="1942165"/>
          </a:xfrm>
          <a:prstGeom prst="rect">
            <a:avLst/>
          </a:prstGeom>
        </p:spPr>
      </p:pic>
    </p:spTree>
    <p:extLst>
      <p:ext uri="{BB962C8B-B14F-4D97-AF65-F5344CB8AC3E}">
        <p14:creationId xmlns:p14="http://schemas.microsoft.com/office/powerpoint/2010/main" val="32091364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2">
            <a:extLst>
              <a:ext uri="{FF2B5EF4-FFF2-40B4-BE49-F238E27FC236}">
                <a16:creationId xmlns:a16="http://schemas.microsoft.com/office/drawing/2014/main" id="{5831DC37-D6BD-11E5-270F-27CBEF958100}"/>
              </a:ext>
            </a:extLst>
          </p:cNvPr>
          <p:cNvSpPr txBox="1">
            <a:spLocks noChangeArrowheads="1"/>
          </p:cNvSpPr>
          <p:nvPr/>
        </p:nvSpPr>
        <p:spPr bwMode="auto">
          <a:xfrm>
            <a:off x="4041022" y="87025"/>
            <a:ext cx="2822491" cy="252881"/>
          </a:xfrm>
          <a:prstGeom prst="rect">
            <a:avLst/>
          </a:prstGeom>
          <a:noFill/>
          <a:ln w="9525">
            <a:noFill/>
            <a:miter lim="800000"/>
            <a:headEnd/>
            <a:tailEnd/>
          </a:ln>
        </p:spPr>
        <p:txBody>
          <a:bodyPr rot="0" vert="horz" wrap="square" lIns="91440" tIns="45720" rIns="91440" bIns="45720" anchor="t" anchorCtr="0">
            <a:noAutofit/>
          </a:bodyPr>
          <a:lstStyle/>
          <a:p>
            <a:pPr>
              <a:spcAft>
                <a:spcPts val="0"/>
              </a:spcAft>
            </a:pPr>
            <a:r>
              <a:rPr lang="ja-JP" sz="1600" b="1" kern="100" spc="-150" dirty="0">
                <a:ln w="0"/>
                <a:solidFill>
                  <a:srgbClr val="174087"/>
                </a:solidFill>
                <a:effectLst>
                  <a:reflection blurRad="6350" stA="53000" endA="300" endPos="35500" dir="5400000" sy="-90000" algn="bl" rotWithShape="0"/>
                </a:effectLst>
                <a:latin typeface="游ゴシック" panose="020B0400000000000000" pitchFamily="50" charset="-128"/>
                <a:ea typeface="游ゴシック" panose="020B0400000000000000" pitchFamily="50" charset="-128"/>
                <a:cs typeface="メイリオ" panose="020B0604030504040204" pitchFamily="50" charset="-128"/>
              </a:rPr>
              <a:t>せとうち</a:t>
            </a:r>
            <a:r>
              <a:rPr lang="en-US" sz="1600" b="1" kern="100" spc="-150" dirty="0">
                <a:ln w="0"/>
                <a:solidFill>
                  <a:srgbClr val="174087"/>
                </a:solidFill>
                <a:effectLst>
                  <a:reflection blurRad="6350" stA="53000" endA="300" endPos="35500" dir="5400000" sy="-90000" algn="bl" rotWithShape="0"/>
                </a:effectLst>
                <a:latin typeface="游ゴシック" panose="020B0400000000000000" pitchFamily="50" charset="-128"/>
                <a:ea typeface="游ゴシック" panose="020B0400000000000000" pitchFamily="50" charset="-128"/>
                <a:cs typeface="メイリオ" panose="020B0604030504040204" pitchFamily="50" charset="-128"/>
              </a:rPr>
              <a:t>DMO N</a:t>
            </a:r>
            <a:r>
              <a:rPr lang="en-US" altLang="ja-JP" sz="1600" b="1" kern="100" spc="-150" dirty="0">
                <a:ln w="0"/>
                <a:solidFill>
                  <a:srgbClr val="174087"/>
                </a:solidFill>
                <a:effectLst>
                  <a:reflection blurRad="6350" stA="53000" endA="300" endPos="35500" dir="5400000" sy="-90000" algn="bl" rotWithShape="0"/>
                </a:effectLst>
                <a:latin typeface="游ゴシック" panose="020B0400000000000000" pitchFamily="50" charset="-128"/>
                <a:ea typeface="游ゴシック" panose="020B0400000000000000" pitchFamily="50" charset="-128"/>
                <a:cs typeface="メイリオ" panose="020B0604030504040204" pitchFamily="50" charset="-128"/>
              </a:rPr>
              <a:t>EWS</a:t>
            </a:r>
            <a:r>
              <a:rPr lang="ja-JP" altLang="en-US" sz="1600" b="1" kern="100" spc="-150" dirty="0">
                <a:ln w="0"/>
                <a:solidFill>
                  <a:srgbClr val="174087"/>
                </a:solidFill>
                <a:effectLst>
                  <a:reflection blurRad="6350" stA="53000" endA="300" endPos="35500" dir="5400000" sy="-90000" algn="bl" rotWithShape="0"/>
                </a:effectLst>
                <a:latin typeface="游ゴシック" panose="020B0400000000000000" pitchFamily="50" charset="-128"/>
                <a:ea typeface="游ゴシック" panose="020B0400000000000000" pitchFamily="50" charset="-128"/>
                <a:cs typeface="メイリオ" panose="020B0604030504040204" pitchFamily="50" charset="-128"/>
              </a:rPr>
              <a:t>　</a:t>
            </a:r>
            <a:r>
              <a:rPr lang="en-US" altLang="ja-JP" sz="1600" b="1" kern="100" spc="-150" dirty="0">
                <a:ln w="0"/>
                <a:solidFill>
                  <a:srgbClr val="174087"/>
                </a:solidFill>
                <a:effectLst>
                  <a:reflection blurRad="6350" stA="53000" endA="300" endPos="35500" dir="5400000" sy="-90000" algn="bl" rotWithShape="0"/>
                </a:effectLst>
                <a:latin typeface="游ゴシック" panose="020B0400000000000000" pitchFamily="50" charset="-128"/>
                <a:ea typeface="游ゴシック" panose="020B0400000000000000" pitchFamily="50" charset="-128"/>
                <a:cs typeface="メイリオ" panose="020B0604030504040204" pitchFamily="50" charset="-128"/>
              </a:rPr>
              <a:t>Vol.089</a:t>
            </a:r>
          </a:p>
        </p:txBody>
      </p:sp>
      <p:sp>
        <p:nvSpPr>
          <p:cNvPr id="14" name="テキスト ボックス 13">
            <a:extLst>
              <a:ext uri="{FF2B5EF4-FFF2-40B4-BE49-F238E27FC236}">
                <a16:creationId xmlns:a16="http://schemas.microsoft.com/office/drawing/2014/main" id="{F1798ABA-18F3-2EF3-5FF6-6B099BBB42B5}"/>
              </a:ext>
            </a:extLst>
          </p:cNvPr>
          <p:cNvSpPr txBox="1"/>
          <p:nvPr/>
        </p:nvSpPr>
        <p:spPr>
          <a:xfrm>
            <a:off x="5216903" y="320924"/>
            <a:ext cx="1706793" cy="188487"/>
          </a:xfrm>
          <a:prstGeom prst="rect">
            <a:avLst/>
          </a:prstGeom>
          <a:noFill/>
        </p:spPr>
        <p:txBody>
          <a:bodyPr wrap="square" rtlCol="0">
            <a:spAutoFit/>
          </a:bodyPr>
          <a:lstStyle/>
          <a:p>
            <a:r>
              <a:rPr lang="en-US" altLang="ja-JP" sz="600" dirty="0"/>
              <a:t>※</a:t>
            </a:r>
            <a:r>
              <a:rPr lang="ja-JP" altLang="en-US" sz="600" dirty="0"/>
              <a:t>文章・画像等の</a:t>
            </a:r>
            <a:r>
              <a:rPr kumimoji="1" lang="ja-JP" altLang="en-US" sz="600" dirty="0"/>
              <a:t>無断転用</a:t>
            </a:r>
            <a:r>
              <a:rPr lang="ja-JP" altLang="en-US" sz="600" dirty="0"/>
              <a:t>はお断りします。</a:t>
            </a:r>
            <a:endParaRPr kumimoji="1" lang="ja-JP" altLang="en-US" sz="600" dirty="0"/>
          </a:p>
        </p:txBody>
      </p:sp>
      <p:sp>
        <p:nvSpPr>
          <p:cNvPr id="5" name="正方形/長方形 4">
            <a:extLst>
              <a:ext uri="{FF2B5EF4-FFF2-40B4-BE49-F238E27FC236}">
                <a16:creationId xmlns:a16="http://schemas.microsoft.com/office/drawing/2014/main" id="{78AE5BB9-6619-6392-E793-E681B891EC2F}"/>
              </a:ext>
            </a:extLst>
          </p:cNvPr>
          <p:cNvSpPr/>
          <p:nvPr/>
        </p:nvSpPr>
        <p:spPr>
          <a:xfrm>
            <a:off x="0" y="447700"/>
            <a:ext cx="6858000" cy="4615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ja-JP" sz="1800" b="1" kern="100" dirty="0">
                <a:solidFill>
                  <a:schemeClr val="bg1"/>
                </a:solidFill>
                <a:effectLst/>
                <a:latin typeface="BIZ UDゴシック" panose="020B0400000000000000" pitchFamily="49" charset="-128"/>
                <a:ea typeface="BIZ UDゴシック" panose="020B0400000000000000" pitchFamily="49" charset="-128"/>
                <a:cs typeface="Times New Roman" panose="02020603050405020304" pitchFamily="18" charset="0"/>
              </a:rPr>
              <a:t>『</a:t>
            </a:r>
            <a:r>
              <a:rPr lang="en-US" altLang="ja-JP" sz="1400" b="1" kern="100" dirty="0">
                <a:solidFill>
                  <a:schemeClr val="bg1"/>
                </a:solidFill>
                <a:effectLst/>
                <a:latin typeface="BIZ UDゴシック" panose="020B0400000000000000" pitchFamily="49" charset="-128"/>
                <a:ea typeface="BIZ UDゴシック" panose="020B0400000000000000" pitchFamily="49" charset="-128"/>
                <a:cs typeface="Times New Roman" panose="02020603050405020304" pitchFamily="18" charset="0"/>
              </a:rPr>
              <a:t>(</a:t>
            </a:r>
            <a:r>
              <a:rPr lang="ja-JP" altLang="ja-JP" sz="1400" b="1" kern="100" dirty="0">
                <a:solidFill>
                  <a:schemeClr val="bg1"/>
                </a:solidFill>
                <a:effectLst/>
                <a:latin typeface="BIZ UDゴシック" panose="020B0400000000000000" pitchFamily="49" charset="-128"/>
                <a:ea typeface="BIZ UDゴシック" panose="020B0400000000000000" pitchFamily="49" charset="-128"/>
                <a:cs typeface="Times New Roman" panose="02020603050405020304" pitchFamily="18" charset="0"/>
              </a:rPr>
              <a:t>仮称</a:t>
            </a:r>
            <a:r>
              <a:rPr lang="en-US" altLang="ja-JP" sz="1400" b="1" kern="100" dirty="0">
                <a:solidFill>
                  <a:schemeClr val="bg1"/>
                </a:solidFill>
                <a:effectLst/>
                <a:latin typeface="BIZ UDゴシック" panose="020B0400000000000000" pitchFamily="49" charset="-128"/>
                <a:ea typeface="BIZ UDゴシック" panose="020B0400000000000000" pitchFamily="49" charset="-128"/>
                <a:cs typeface="Times New Roman" panose="02020603050405020304" pitchFamily="18" charset="0"/>
              </a:rPr>
              <a:t>) FAV HOTEL </a:t>
            </a:r>
            <a:r>
              <a:rPr lang="ja-JP" altLang="ja-JP" sz="1400" b="1" kern="100" dirty="0">
                <a:solidFill>
                  <a:schemeClr val="bg1"/>
                </a:solidFill>
                <a:effectLst/>
                <a:latin typeface="BIZ UDゴシック" panose="020B0400000000000000" pitchFamily="49" charset="-128"/>
                <a:ea typeface="BIZ UDゴシック" panose="020B0400000000000000" pitchFamily="49" charset="-128"/>
                <a:cs typeface="Times New Roman" panose="02020603050405020304" pitchFamily="18" charset="0"/>
              </a:rPr>
              <a:t>小豆島安田プロジェクト』への観光ファンドによる投資決定</a:t>
            </a:r>
            <a:endParaRPr lang="ja-JP" altLang="ja-JP" sz="1800" kern="100" dirty="0">
              <a:solidFill>
                <a:schemeClr val="bg1"/>
              </a:solidFill>
              <a:effectLst/>
              <a:latin typeface="BIZ UDゴシック" panose="020B0400000000000000" pitchFamily="49" charset="-128"/>
              <a:ea typeface="BIZ UDゴシック" panose="020B0400000000000000" pitchFamily="49" charset="-128"/>
              <a:cs typeface="Times New Roman" panose="02020603050405020304" pitchFamily="18" charset="0"/>
            </a:endParaRPr>
          </a:p>
        </p:txBody>
      </p:sp>
      <p:sp>
        <p:nvSpPr>
          <p:cNvPr id="7" name="スライド番号プレースホルダー 3">
            <a:extLst>
              <a:ext uri="{FF2B5EF4-FFF2-40B4-BE49-F238E27FC236}">
                <a16:creationId xmlns:a16="http://schemas.microsoft.com/office/drawing/2014/main" id="{2283E303-1027-9E19-2FEE-FF5588B55FC1}"/>
              </a:ext>
            </a:extLst>
          </p:cNvPr>
          <p:cNvSpPr>
            <a:spLocks noGrp="1"/>
          </p:cNvSpPr>
          <p:nvPr>
            <p:ph type="sldNum" sz="quarter" idx="12"/>
          </p:nvPr>
        </p:nvSpPr>
        <p:spPr>
          <a:xfrm>
            <a:off x="5180226" y="8670690"/>
            <a:ext cx="1543050" cy="527050"/>
          </a:xfrm>
        </p:spPr>
        <p:txBody>
          <a:bodyPr/>
          <a:lstStyle/>
          <a:p>
            <a:fld id="{8D0CD507-CBC2-4C28-80FE-6B1475219B3C}" type="slidenum">
              <a:rPr kumimoji="1" lang="ja-JP" altLang="en-US" smtClean="0"/>
              <a:pPr/>
              <a:t>3</a:t>
            </a:fld>
            <a:endParaRPr kumimoji="1" lang="ja-JP" altLang="en-US"/>
          </a:p>
        </p:txBody>
      </p:sp>
      <p:sp>
        <p:nvSpPr>
          <p:cNvPr id="9" name="テキスト ボックス 8">
            <a:extLst>
              <a:ext uri="{FF2B5EF4-FFF2-40B4-BE49-F238E27FC236}">
                <a16:creationId xmlns:a16="http://schemas.microsoft.com/office/drawing/2014/main" id="{5D119001-513E-C0DB-50F1-B137E02591F9}"/>
              </a:ext>
            </a:extLst>
          </p:cNvPr>
          <p:cNvSpPr txBox="1"/>
          <p:nvPr/>
        </p:nvSpPr>
        <p:spPr>
          <a:xfrm>
            <a:off x="15377" y="1042046"/>
            <a:ext cx="6827246" cy="5052409"/>
          </a:xfrm>
          <a:prstGeom prst="rect">
            <a:avLst/>
          </a:prstGeom>
          <a:noFill/>
        </p:spPr>
        <p:txBody>
          <a:bodyPr wrap="square">
            <a:spAutoFit/>
          </a:bodyPr>
          <a:lstStyle/>
          <a:p>
            <a:pPr>
              <a:lnSpc>
                <a:spcPct val="150000"/>
              </a:lnSpc>
            </a:pPr>
            <a:r>
              <a:rPr lang="ja-JP" altLang="en-US" sz="1200" dirty="0">
                <a:latin typeface="游ゴシック" panose="020B0400000000000000" pitchFamily="50" charset="-128"/>
                <a:ea typeface="游ゴシック" panose="020B0400000000000000" pitchFamily="50" charset="-128"/>
              </a:rPr>
              <a:t>　株式会社瀬戸内ブランドコーポレーションは、香川県小豆郡小豆島町において、</a:t>
            </a:r>
            <a:r>
              <a:rPr lang="en-US" altLang="ja-JP" sz="1200" dirty="0">
                <a:latin typeface="游ゴシック" panose="020B0400000000000000" pitchFamily="50" charset="-128"/>
                <a:ea typeface="游ゴシック" panose="020B0400000000000000" pitchFamily="50" charset="-128"/>
              </a:rPr>
              <a:t>『(</a:t>
            </a:r>
            <a:r>
              <a:rPr lang="ja-JP" altLang="en-US" sz="1200" dirty="0">
                <a:latin typeface="游ゴシック" panose="020B0400000000000000" pitchFamily="50" charset="-128"/>
                <a:ea typeface="游ゴシック" panose="020B0400000000000000" pitchFamily="50" charset="-128"/>
              </a:rPr>
              <a:t>仮称</a:t>
            </a:r>
            <a:r>
              <a:rPr lang="en-US" altLang="ja-JP" sz="1200" dirty="0">
                <a:latin typeface="游ゴシック" panose="020B0400000000000000" pitchFamily="50" charset="-128"/>
                <a:ea typeface="游ゴシック" panose="020B0400000000000000" pitchFamily="50" charset="-128"/>
              </a:rPr>
              <a:t>)FAV HOTEL</a:t>
            </a:r>
            <a:r>
              <a:rPr lang="ja-JP" altLang="en-US" sz="1200" dirty="0">
                <a:latin typeface="游ゴシック" panose="020B0400000000000000" pitchFamily="50" charset="-128"/>
                <a:ea typeface="游ゴシック" panose="020B0400000000000000" pitchFamily="50" charset="-128"/>
              </a:rPr>
              <a:t>小豆島安田プロジェクト</a:t>
            </a:r>
            <a:r>
              <a:rPr lang="en-US" altLang="ja-JP" sz="1200" dirty="0">
                <a:latin typeface="游ゴシック" panose="020B0400000000000000" pitchFamily="50" charset="-128"/>
                <a:ea typeface="游ゴシック" panose="020B0400000000000000" pitchFamily="50" charset="-128"/>
              </a:rPr>
              <a:t>』</a:t>
            </a:r>
            <a:r>
              <a:rPr lang="ja-JP" altLang="en-US" sz="1200" dirty="0">
                <a:latin typeface="游ゴシック" panose="020B0400000000000000" pitchFamily="50" charset="-128"/>
                <a:ea typeface="游ゴシック" panose="020B0400000000000000" pitchFamily="50" charset="-128"/>
              </a:rPr>
              <a:t>を手掛ける合同会社小豆島安田プロジェクト（東京都中央区　職務執⾏者 三品貴仙）への投資を決定しました。</a:t>
            </a:r>
            <a:endParaRPr lang="en-US" altLang="ja-JP" sz="1200" dirty="0">
              <a:latin typeface="游ゴシック" panose="020B0400000000000000" pitchFamily="50" charset="-128"/>
              <a:ea typeface="游ゴシック" panose="020B0400000000000000" pitchFamily="50" charset="-128"/>
            </a:endParaRPr>
          </a:p>
          <a:p>
            <a:pPr>
              <a:lnSpc>
                <a:spcPct val="150000"/>
              </a:lnSpc>
            </a:pPr>
            <a:r>
              <a:rPr lang="ja-JP" altLang="en-US" sz="1200" dirty="0">
                <a:latin typeface="游ゴシック" panose="020B0400000000000000" pitchFamily="50" charset="-128"/>
                <a:ea typeface="游ゴシック" panose="020B0400000000000000" pitchFamily="50" charset="-128"/>
              </a:rPr>
              <a:t>　株式会社せとうち観光パートナーズが管理運営する「せとうち観光サステナブルファンド」を通じた初の投資となります。</a:t>
            </a:r>
            <a:endParaRPr lang="en-US" altLang="ja-JP" sz="1200" dirty="0">
              <a:latin typeface="游ゴシック" panose="020B0400000000000000" pitchFamily="50" charset="-128"/>
              <a:ea typeface="游ゴシック" panose="020B0400000000000000" pitchFamily="50" charset="-128"/>
            </a:endParaRPr>
          </a:p>
          <a:p>
            <a:pPr>
              <a:lnSpc>
                <a:spcPct val="150000"/>
              </a:lnSpc>
            </a:pPr>
            <a:endParaRPr lang="ja-JP" altLang="en-US" sz="1200" dirty="0">
              <a:latin typeface="游ゴシック" panose="020B0400000000000000" pitchFamily="50" charset="-128"/>
              <a:ea typeface="游ゴシック" panose="020B0400000000000000" pitchFamily="50" charset="-128"/>
            </a:endParaRPr>
          </a:p>
          <a:p>
            <a:pPr>
              <a:lnSpc>
                <a:spcPct val="150000"/>
              </a:lnSpc>
            </a:pPr>
            <a:r>
              <a:rPr lang="ja-JP" altLang="en-US" sz="1200" dirty="0">
                <a:latin typeface="游ゴシック" panose="020B0400000000000000" pitchFamily="50" charset="-128"/>
                <a:ea typeface="游ゴシック" panose="020B0400000000000000" pitchFamily="50" charset="-128"/>
              </a:rPr>
              <a:t>　本プロジェクトは、霞ヶ関キャピタル株式会社が手掛けているホテルブランドである</a:t>
            </a:r>
            <a:r>
              <a:rPr lang="en-US" altLang="ja-JP" sz="1200" dirty="0">
                <a:latin typeface="游ゴシック" panose="020B0400000000000000" pitchFamily="50" charset="-128"/>
                <a:ea typeface="游ゴシック" panose="020B0400000000000000" pitchFamily="50" charset="-128"/>
              </a:rPr>
              <a:t>FAV HOTEL</a:t>
            </a:r>
            <a:r>
              <a:rPr lang="ja-JP" altLang="en-US" sz="1200" dirty="0">
                <a:latin typeface="游ゴシック" panose="020B0400000000000000" pitchFamily="50" charset="-128"/>
                <a:ea typeface="游ゴシック" panose="020B0400000000000000" pitchFamily="50" charset="-128"/>
              </a:rPr>
              <a:t>を香川県小豆郡小豆島町に建設するものです。全室オーシャンビューのリゾートスタイルホテルで、飲食エリアやサーマルスパを併設します。</a:t>
            </a:r>
            <a:r>
              <a:rPr lang="en-US" altLang="ja-JP" sz="1200" dirty="0">
                <a:latin typeface="游ゴシック" panose="020B0400000000000000" pitchFamily="50" charset="-128"/>
                <a:ea typeface="游ゴシック" panose="020B0400000000000000" pitchFamily="50" charset="-128"/>
              </a:rPr>
              <a:t>FAV HOTEL</a:t>
            </a:r>
            <a:r>
              <a:rPr lang="ja-JP" altLang="en-US" sz="1200" dirty="0">
                <a:latin typeface="游ゴシック" panose="020B0400000000000000" pitchFamily="50" charset="-128"/>
                <a:ea typeface="游ゴシック" panose="020B0400000000000000" pitchFamily="50" charset="-128"/>
              </a:rPr>
              <a:t>は多人数・⾧期滞在のニーズに応え、ホテル運営効率に特化したスマートチェックインシステムを導入し、省人化を図ったポストコロナホテルブランドです。小豆島町は</a:t>
            </a:r>
            <a:r>
              <a:rPr lang="en-US" altLang="ja-JP" sz="1200" dirty="0">
                <a:latin typeface="游ゴシック" panose="020B0400000000000000" pitchFamily="50" charset="-128"/>
                <a:ea typeface="游ゴシック" panose="020B0400000000000000" pitchFamily="50" charset="-128"/>
              </a:rPr>
              <a:t>2021</a:t>
            </a:r>
            <a:r>
              <a:rPr lang="ja-JP" altLang="en-US" sz="1200" dirty="0">
                <a:latin typeface="游ゴシック" panose="020B0400000000000000" pitchFamily="50" charset="-128"/>
                <a:ea typeface="游ゴシック" panose="020B0400000000000000" pitchFamily="50" charset="-128"/>
              </a:rPr>
              <a:t>年、</a:t>
            </a:r>
            <a:r>
              <a:rPr lang="en-US" altLang="ja-JP" sz="1200" dirty="0">
                <a:latin typeface="游ゴシック" panose="020B0400000000000000" pitchFamily="50" charset="-128"/>
                <a:ea typeface="游ゴシック" panose="020B0400000000000000" pitchFamily="50" charset="-128"/>
              </a:rPr>
              <a:t>2022</a:t>
            </a:r>
            <a:r>
              <a:rPr lang="ja-JP" altLang="en-US" sz="1200" dirty="0">
                <a:latin typeface="游ゴシック" panose="020B0400000000000000" pitchFamily="50" charset="-128"/>
                <a:ea typeface="游ゴシック" panose="020B0400000000000000" pitchFamily="50" charset="-128"/>
              </a:rPr>
              <a:t>年と</a:t>
            </a:r>
            <a:r>
              <a:rPr lang="en-US" altLang="ja-JP" sz="1200" dirty="0">
                <a:latin typeface="游ゴシック" panose="020B0400000000000000" pitchFamily="50" charset="-128"/>
                <a:ea typeface="游ゴシック" panose="020B0400000000000000" pitchFamily="50" charset="-128"/>
              </a:rPr>
              <a:t>2</a:t>
            </a:r>
            <a:r>
              <a:rPr lang="ja-JP" altLang="en-US" sz="1200" dirty="0">
                <a:latin typeface="游ゴシック" panose="020B0400000000000000" pitchFamily="50" charset="-128"/>
                <a:ea typeface="游ゴシック" panose="020B0400000000000000" pitchFamily="50" charset="-128"/>
              </a:rPr>
              <a:t>年連続で、 「世界の持続可能な観光地 </a:t>
            </a:r>
            <a:r>
              <a:rPr lang="en-US" altLang="ja-JP" sz="1200" dirty="0">
                <a:latin typeface="游ゴシック" panose="020B0400000000000000" pitchFamily="50" charset="-128"/>
                <a:ea typeface="游ゴシック" panose="020B0400000000000000" pitchFamily="50" charset="-128"/>
              </a:rPr>
              <a:t>top100 </a:t>
            </a:r>
            <a:r>
              <a:rPr lang="ja-JP" altLang="en-US" sz="1200" dirty="0">
                <a:latin typeface="游ゴシック" panose="020B0400000000000000" pitchFamily="50" charset="-128"/>
                <a:ea typeface="游ゴシック" panose="020B0400000000000000" pitchFamily="50" charset="-128"/>
              </a:rPr>
              <a:t>選」として選出されており、毎年</a:t>
            </a:r>
            <a:r>
              <a:rPr lang="en-US" altLang="ja-JP" sz="1200" dirty="0">
                <a:latin typeface="游ゴシック" panose="020B0400000000000000" pitchFamily="50" charset="-128"/>
                <a:ea typeface="游ゴシック" panose="020B0400000000000000" pitchFamily="50" charset="-128"/>
              </a:rPr>
              <a:t>100</a:t>
            </a:r>
            <a:r>
              <a:rPr lang="ja-JP" altLang="en-US" sz="1200" dirty="0">
                <a:latin typeface="游ゴシック" panose="020B0400000000000000" pitchFamily="50" charset="-128"/>
                <a:ea typeface="游ゴシック" panose="020B0400000000000000" pitchFamily="50" charset="-128"/>
              </a:rPr>
              <a:t>万人を超える観光客が訪れるなど、非常に注目を集める観光地となっています。</a:t>
            </a:r>
          </a:p>
          <a:p>
            <a:pPr>
              <a:lnSpc>
                <a:spcPct val="150000"/>
              </a:lnSpc>
            </a:pPr>
            <a:r>
              <a:rPr lang="ja-JP" altLang="en-US" sz="1200" dirty="0">
                <a:latin typeface="游ゴシック" panose="020B0400000000000000" pitchFamily="50" charset="-128"/>
                <a:ea typeface="游ゴシック" panose="020B0400000000000000" pitchFamily="50" charset="-128"/>
              </a:rPr>
              <a:t>　本プロジェクトの建設予定地は小豆島を代表する観光地である「二十四の瞳映画村」、「道の駅 オリーブ園」、「国立公園 寒霞渓」などを中心部に有し、小豆島を周遊するのに適した立地でもあり、</a:t>
            </a:r>
            <a:r>
              <a:rPr lang="en-US" altLang="ja-JP" sz="1200" dirty="0">
                <a:latin typeface="游ゴシック" panose="020B0400000000000000" pitchFamily="50" charset="-128"/>
                <a:ea typeface="游ゴシック" panose="020B0400000000000000" pitchFamily="50" charset="-128"/>
              </a:rPr>
              <a:t>FAV HOTEL</a:t>
            </a:r>
            <a:r>
              <a:rPr lang="ja-JP" altLang="en-US" sz="1200" dirty="0">
                <a:latin typeface="游ゴシック" panose="020B0400000000000000" pitchFamily="50" charset="-128"/>
                <a:ea typeface="游ゴシック" panose="020B0400000000000000" pitchFamily="50" charset="-128"/>
              </a:rPr>
              <a:t>コンセプトにも適した立地となっています。</a:t>
            </a:r>
          </a:p>
          <a:p>
            <a:pPr>
              <a:lnSpc>
                <a:spcPct val="150000"/>
              </a:lnSpc>
            </a:pPr>
            <a:r>
              <a:rPr lang="ja-JP" altLang="en-US" sz="1200" dirty="0">
                <a:latin typeface="游ゴシック" panose="020B0400000000000000" pitchFamily="50" charset="-128"/>
                <a:ea typeface="游ゴシック" panose="020B0400000000000000" pitchFamily="50" charset="-128"/>
              </a:rPr>
              <a:t>　当社は、本施設の開発により、小豆島を訪れる観光客の滞在時間の延長、消費拡大を期待し、各種プロモーションや地域周辺事業者との連携を支援してまいります。</a:t>
            </a:r>
          </a:p>
        </p:txBody>
      </p:sp>
      <p:pic>
        <p:nvPicPr>
          <p:cNvPr id="10" name="図 9">
            <a:extLst>
              <a:ext uri="{FF2B5EF4-FFF2-40B4-BE49-F238E27FC236}">
                <a16:creationId xmlns:a16="http://schemas.microsoft.com/office/drawing/2014/main" id="{EA624E08-D295-3658-5AB0-35154102ADB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20379" y="8449246"/>
            <a:ext cx="1877190" cy="844813"/>
          </a:xfrm>
          <a:prstGeom prst="rect">
            <a:avLst/>
          </a:prstGeom>
        </p:spPr>
      </p:pic>
      <p:pic>
        <p:nvPicPr>
          <p:cNvPr id="12" name="図 11">
            <a:extLst>
              <a:ext uri="{FF2B5EF4-FFF2-40B4-BE49-F238E27FC236}">
                <a16:creationId xmlns:a16="http://schemas.microsoft.com/office/drawing/2014/main" id="{A7040695-7674-EABD-F595-DF548D6D555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14134" y="6220347"/>
            <a:ext cx="3589845" cy="2206558"/>
          </a:xfrm>
          <a:prstGeom prst="rect">
            <a:avLst/>
          </a:prstGeom>
        </p:spPr>
      </p:pic>
      <p:pic>
        <p:nvPicPr>
          <p:cNvPr id="13" name="図 12">
            <a:extLst>
              <a:ext uri="{FF2B5EF4-FFF2-40B4-BE49-F238E27FC236}">
                <a16:creationId xmlns:a16="http://schemas.microsoft.com/office/drawing/2014/main" id="{90E65874-29A6-951F-D80B-977EA2A7971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39208" y="8449246"/>
            <a:ext cx="2428423" cy="1364962"/>
          </a:xfrm>
          <a:prstGeom prst="rect">
            <a:avLst/>
          </a:prstGeom>
        </p:spPr>
      </p:pic>
      <p:pic>
        <p:nvPicPr>
          <p:cNvPr id="16" name="図 15">
            <a:extLst>
              <a:ext uri="{FF2B5EF4-FFF2-40B4-BE49-F238E27FC236}">
                <a16:creationId xmlns:a16="http://schemas.microsoft.com/office/drawing/2014/main" id="{74AC72D3-3364-9606-479B-1BED3F90C88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505" y="6220347"/>
            <a:ext cx="3070501" cy="2206558"/>
          </a:xfrm>
          <a:prstGeom prst="rect">
            <a:avLst/>
          </a:prstGeom>
        </p:spPr>
      </p:pic>
      <p:pic>
        <p:nvPicPr>
          <p:cNvPr id="17" name="図 16">
            <a:extLst>
              <a:ext uri="{FF2B5EF4-FFF2-40B4-BE49-F238E27FC236}">
                <a16:creationId xmlns:a16="http://schemas.microsoft.com/office/drawing/2014/main" id="{62D72F6D-4DF6-FB8B-9291-72AF048A280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9505" y="8449246"/>
            <a:ext cx="2306955" cy="1364962"/>
          </a:xfrm>
          <a:prstGeom prst="rect">
            <a:avLst/>
          </a:prstGeom>
        </p:spPr>
      </p:pic>
      <p:sp>
        <p:nvSpPr>
          <p:cNvPr id="18" name="テキスト ボックス 17">
            <a:extLst>
              <a:ext uri="{FF2B5EF4-FFF2-40B4-BE49-F238E27FC236}">
                <a16:creationId xmlns:a16="http://schemas.microsoft.com/office/drawing/2014/main" id="{13FA59A3-0A8E-6A4B-F614-F2D90E812791}"/>
              </a:ext>
            </a:extLst>
          </p:cNvPr>
          <p:cNvSpPr txBox="1"/>
          <p:nvPr/>
        </p:nvSpPr>
        <p:spPr>
          <a:xfrm>
            <a:off x="4935756" y="9385613"/>
            <a:ext cx="1922244" cy="369332"/>
          </a:xfrm>
          <a:prstGeom prst="rect">
            <a:avLst/>
          </a:prstGeom>
          <a:noFill/>
        </p:spPr>
        <p:txBody>
          <a:bodyPr wrap="square">
            <a:spAutoFit/>
          </a:bodyPr>
          <a:lstStyle/>
          <a:p>
            <a:r>
              <a:rPr lang="en-US" altLang="ja-JP" sz="900" dirty="0">
                <a:latin typeface="游ゴシック" panose="020B0400000000000000" pitchFamily="50" charset="-128"/>
                <a:ea typeface="游ゴシック" panose="020B0400000000000000" pitchFamily="50" charset="-128"/>
              </a:rPr>
              <a:t>※</a:t>
            </a:r>
            <a:r>
              <a:rPr lang="ja-JP" altLang="en-US" sz="900" dirty="0">
                <a:latin typeface="游ゴシック" panose="020B0400000000000000" pitchFamily="50" charset="-128"/>
                <a:ea typeface="游ゴシック" panose="020B0400000000000000" pitchFamily="50" charset="-128"/>
              </a:rPr>
              <a:t>掲載の</a:t>
            </a:r>
            <a:r>
              <a:rPr lang="en-US" altLang="ja-JP" sz="900" dirty="0">
                <a:latin typeface="游ゴシック" panose="020B0400000000000000" pitchFamily="50" charset="-128"/>
                <a:ea typeface="游ゴシック" panose="020B0400000000000000" pitchFamily="50" charset="-128"/>
              </a:rPr>
              <a:t>CG</a:t>
            </a:r>
            <a:r>
              <a:rPr lang="ja-JP" altLang="en-US" sz="900" dirty="0">
                <a:latin typeface="游ゴシック" panose="020B0400000000000000" pitchFamily="50" charset="-128"/>
                <a:ea typeface="游ゴシック" panose="020B0400000000000000" pitchFamily="50" charset="-128"/>
              </a:rPr>
              <a:t>パースは全て</a:t>
            </a:r>
            <a:endParaRPr lang="en-US" altLang="ja-JP" sz="900" dirty="0">
              <a:latin typeface="游ゴシック" panose="020B0400000000000000" pitchFamily="50" charset="-128"/>
              <a:ea typeface="游ゴシック" panose="020B0400000000000000" pitchFamily="50" charset="-128"/>
            </a:endParaRPr>
          </a:p>
          <a:p>
            <a:r>
              <a:rPr lang="ja-JP" altLang="en-US" sz="900" dirty="0">
                <a:latin typeface="游ゴシック" panose="020B0400000000000000" pitchFamily="50" charset="-128"/>
                <a:ea typeface="游ゴシック" panose="020B0400000000000000" pitchFamily="50" charset="-128"/>
              </a:rPr>
              <a:t>計画中のイメージです。</a:t>
            </a:r>
          </a:p>
        </p:txBody>
      </p:sp>
    </p:spTree>
    <p:extLst>
      <p:ext uri="{BB962C8B-B14F-4D97-AF65-F5344CB8AC3E}">
        <p14:creationId xmlns:p14="http://schemas.microsoft.com/office/powerpoint/2010/main" val="21686937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2">
            <a:extLst>
              <a:ext uri="{FF2B5EF4-FFF2-40B4-BE49-F238E27FC236}">
                <a16:creationId xmlns:a16="http://schemas.microsoft.com/office/drawing/2014/main" id="{5831DC37-D6BD-11E5-270F-27CBEF958100}"/>
              </a:ext>
            </a:extLst>
          </p:cNvPr>
          <p:cNvSpPr txBox="1">
            <a:spLocks noChangeArrowheads="1"/>
          </p:cNvSpPr>
          <p:nvPr/>
        </p:nvSpPr>
        <p:spPr bwMode="auto">
          <a:xfrm>
            <a:off x="4041022" y="87025"/>
            <a:ext cx="2822491" cy="252881"/>
          </a:xfrm>
          <a:prstGeom prst="rect">
            <a:avLst/>
          </a:prstGeom>
          <a:noFill/>
          <a:ln w="9525">
            <a:noFill/>
            <a:miter lim="800000"/>
            <a:headEnd/>
            <a:tailEnd/>
          </a:ln>
        </p:spPr>
        <p:txBody>
          <a:bodyPr rot="0" vert="horz" wrap="square" lIns="91440" tIns="45720" rIns="91440" bIns="45720" anchor="t" anchorCtr="0">
            <a:noAutofit/>
          </a:bodyPr>
          <a:lstStyle/>
          <a:p>
            <a:pPr>
              <a:spcAft>
                <a:spcPts val="0"/>
              </a:spcAft>
            </a:pPr>
            <a:r>
              <a:rPr lang="ja-JP" sz="1600" b="1" kern="100" spc="-150" dirty="0">
                <a:ln w="0"/>
                <a:solidFill>
                  <a:srgbClr val="174087"/>
                </a:solidFill>
                <a:effectLst>
                  <a:reflection blurRad="6350" stA="53000" endA="300" endPos="35500" dir="5400000" sy="-90000" algn="bl" rotWithShape="0"/>
                </a:effectLst>
                <a:latin typeface="游ゴシック" panose="020B0400000000000000" pitchFamily="50" charset="-128"/>
                <a:ea typeface="游ゴシック" panose="020B0400000000000000" pitchFamily="50" charset="-128"/>
                <a:cs typeface="メイリオ" panose="020B0604030504040204" pitchFamily="50" charset="-128"/>
              </a:rPr>
              <a:t>せとうち</a:t>
            </a:r>
            <a:r>
              <a:rPr lang="en-US" sz="1600" b="1" kern="100" spc="-150" dirty="0">
                <a:ln w="0"/>
                <a:solidFill>
                  <a:srgbClr val="174087"/>
                </a:solidFill>
                <a:effectLst>
                  <a:reflection blurRad="6350" stA="53000" endA="300" endPos="35500" dir="5400000" sy="-90000" algn="bl" rotWithShape="0"/>
                </a:effectLst>
                <a:latin typeface="游ゴシック" panose="020B0400000000000000" pitchFamily="50" charset="-128"/>
                <a:ea typeface="游ゴシック" panose="020B0400000000000000" pitchFamily="50" charset="-128"/>
                <a:cs typeface="メイリオ" panose="020B0604030504040204" pitchFamily="50" charset="-128"/>
              </a:rPr>
              <a:t>DMO N</a:t>
            </a:r>
            <a:r>
              <a:rPr lang="en-US" altLang="ja-JP" sz="1600" b="1" kern="100" spc="-150" dirty="0">
                <a:ln w="0"/>
                <a:solidFill>
                  <a:srgbClr val="174087"/>
                </a:solidFill>
                <a:effectLst>
                  <a:reflection blurRad="6350" stA="53000" endA="300" endPos="35500" dir="5400000" sy="-90000" algn="bl" rotWithShape="0"/>
                </a:effectLst>
                <a:latin typeface="游ゴシック" panose="020B0400000000000000" pitchFamily="50" charset="-128"/>
                <a:ea typeface="游ゴシック" panose="020B0400000000000000" pitchFamily="50" charset="-128"/>
                <a:cs typeface="メイリオ" panose="020B0604030504040204" pitchFamily="50" charset="-128"/>
              </a:rPr>
              <a:t>EWS</a:t>
            </a:r>
            <a:r>
              <a:rPr lang="ja-JP" altLang="en-US" sz="1600" b="1" kern="100" spc="-150" dirty="0">
                <a:ln w="0"/>
                <a:solidFill>
                  <a:srgbClr val="174087"/>
                </a:solidFill>
                <a:effectLst>
                  <a:reflection blurRad="6350" stA="53000" endA="300" endPos="35500" dir="5400000" sy="-90000" algn="bl" rotWithShape="0"/>
                </a:effectLst>
                <a:latin typeface="游ゴシック" panose="020B0400000000000000" pitchFamily="50" charset="-128"/>
                <a:ea typeface="游ゴシック" panose="020B0400000000000000" pitchFamily="50" charset="-128"/>
                <a:cs typeface="メイリオ" panose="020B0604030504040204" pitchFamily="50" charset="-128"/>
              </a:rPr>
              <a:t>　</a:t>
            </a:r>
            <a:r>
              <a:rPr lang="en-US" altLang="ja-JP" sz="1600" b="1" kern="100" spc="-150" dirty="0">
                <a:ln w="0"/>
                <a:solidFill>
                  <a:srgbClr val="174087"/>
                </a:solidFill>
                <a:effectLst>
                  <a:reflection blurRad="6350" stA="53000" endA="300" endPos="35500" dir="5400000" sy="-90000" algn="bl" rotWithShape="0"/>
                </a:effectLst>
                <a:latin typeface="游ゴシック" panose="020B0400000000000000" pitchFamily="50" charset="-128"/>
                <a:ea typeface="游ゴシック" panose="020B0400000000000000" pitchFamily="50" charset="-128"/>
                <a:cs typeface="メイリオ" panose="020B0604030504040204" pitchFamily="50" charset="-128"/>
              </a:rPr>
              <a:t>Vol.089</a:t>
            </a:r>
          </a:p>
        </p:txBody>
      </p:sp>
      <p:sp>
        <p:nvSpPr>
          <p:cNvPr id="14" name="テキスト ボックス 13">
            <a:extLst>
              <a:ext uri="{FF2B5EF4-FFF2-40B4-BE49-F238E27FC236}">
                <a16:creationId xmlns:a16="http://schemas.microsoft.com/office/drawing/2014/main" id="{F1798ABA-18F3-2EF3-5FF6-6B099BBB42B5}"/>
              </a:ext>
            </a:extLst>
          </p:cNvPr>
          <p:cNvSpPr txBox="1"/>
          <p:nvPr/>
        </p:nvSpPr>
        <p:spPr>
          <a:xfrm>
            <a:off x="5216903" y="320924"/>
            <a:ext cx="1706793" cy="188487"/>
          </a:xfrm>
          <a:prstGeom prst="rect">
            <a:avLst/>
          </a:prstGeom>
          <a:noFill/>
        </p:spPr>
        <p:txBody>
          <a:bodyPr wrap="square" rtlCol="0">
            <a:spAutoFit/>
          </a:bodyPr>
          <a:lstStyle/>
          <a:p>
            <a:r>
              <a:rPr lang="en-US" altLang="ja-JP" sz="600" dirty="0"/>
              <a:t>※</a:t>
            </a:r>
            <a:r>
              <a:rPr lang="ja-JP" altLang="en-US" sz="600" dirty="0"/>
              <a:t>文章・画像等の</a:t>
            </a:r>
            <a:r>
              <a:rPr kumimoji="1" lang="ja-JP" altLang="en-US" sz="600" dirty="0"/>
              <a:t>無断転用</a:t>
            </a:r>
            <a:r>
              <a:rPr lang="ja-JP" altLang="en-US" sz="600" dirty="0"/>
              <a:t>はお断りします。</a:t>
            </a:r>
            <a:endParaRPr kumimoji="1" lang="ja-JP" altLang="en-US" sz="600" dirty="0"/>
          </a:p>
        </p:txBody>
      </p:sp>
      <p:sp>
        <p:nvSpPr>
          <p:cNvPr id="22" name="テキスト ボックス 21">
            <a:extLst>
              <a:ext uri="{FF2B5EF4-FFF2-40B4-BE49-F238E27FC236}">
                <a16:creationId xmlns:a16="http://schemas.microsoft.com/office/drawing/2014/main" id="{C4A367DD-551D-425E-AB15-EE80054AD8C9}"/>
              </a:ext>
            </a:extLst>
          </p:cNvPr>
          <p:cNvSpPr txBox="1"/>
          <p:nvPr/>
        </p:nvSpPr>
        <p:spPr>
          <a:xfrm>
            <a:off x="75672" y="1049777"/>
            <a:ext cx="6469293" cy="1082925"/>
          </a:xfrm>
          <a:prstGeom prst="rect">
            <a:avLst/>
          </a:prstGeom>
          <a:noFill/>
        </p:spPr>
        <p:txBody>
          <a:bodyPr wrap="square">
            <a:spAutoFit/>
          </a:bodyPr>
          <a:lstStyle/>
          <a:p>
            <a:pPr>
              <a:lnSpc>
                <a:spcPct val="150000"/>
              </a:lnSpc>
            </a:pPr>
            <a:r>
              <a:rPr lang="ja-JP" altLang="en-US" sz="1100" kern="100" dirty="0">
                <a:latin typeface="游ゴシック" panose="020B0400000000000000" pitchFamily="50" charset="-128"/>
                <a:ea typeface="游ゴシック" panose="020B0400000000000000" pitchFamily="50" charset="-128"/>
                <a:cs typeface="Times New Roman" panose="02020603050405020304" pitchFamily="18" charset="0"/>
              </a:rPr>
              <a:t>せとうち観光推進機構は１０月３日～５日に開催された「</a:t>
            </a:r>
            <a:r>
              <a:rPr lang="en-US" altLang="ja-JP" sz="1100" kern="100" dirty="0">
                <a:latin typeface="游ゴシック" panose="020B0400000000000000" pitchFamily="50" charset="-128"/>
                <a:ea typeface="游ゴシック" panose="020B0400000000000000" pitchFamily="50" charset="-128"/>
                <a:cs typeface="Times New Roman" panose="02020603050405020304" pitchFamily="18" charset="0"/>
              </a:rPr>
              <a:t>International &amp; French Travel Market (IFTM) Top </a:t>
            </a:r>
            <a:r>
              <a:rPr lang="en-US" altLang="ja-JP" sz="1100" kern="100" dirty="0" err="1">
                <a:latin typeface="游ゴシック" panose="020B0400000000000000" pitchFamily="50" charset="-128"/>
                <a:ea typeface="游ゴシック" panose="020B0400000000000000" pitchFamily="50" charset="-128"/>
                <a:cs typeface="Times New Roman" panose="02020603050405020304" pitchFamily="18" charset="0"/>
              </a:rPr>
              <a:t>Resa</a:t>
            </a:r>
            <a:r>
              <a:rPr lang="en-US" altLang="ja-JP" sz="1100" kern="100" dirty="0">
                <a:latin typeface="游ゴシック" panose="020B0400000000000000" pitchFamily="50" charset="-128"/>
                <a:ea typeface="游ゴシック" panose="020B0400000000000000" pitchFamily="50" charset="-128"/>
                <a:cs typeface="Times New Roman" panose="02020603050405020304" pitchFamily="18" charset="0"/>
              </a:rPr>
              <a:t> 2023</a:t>
            </a:r>
            <a:r>
              <a:rPr lang="ja-JP" altLang="en-US" sz="1100" kern="100" dirty="0">
                <a:latin typeface="游ゴシック" panose="020B0400000000000000" pitchFamily="50" charset="-128"/>
                <a:ea typeface="游ゴシック" panose="020B0400000000000000" pitchFamily="50" charset="-128"/>
                <a:cs typeface="Times New Roman" panose="02020603050405020304" pitchFamily="18" charset="0"/>
              </a:rPr>
              <a:t>」に岡山県及び広島県と連携して、ブースを出展しました。</a:t>
            </a:r>
            <a:r>
              <a:rPr lang="en-US" altLang="ja-JP" sz="1100" kern="100" dirty="0">
                <a:latin typeface="游ゴシック" panose="020B0400000000000000" pitchFamily="50" charset="-128"/>
                <a:ea typeface="游ゴシック" panose="020B0400000000000000" pitchFamily="50" charset="-128"/>
                <a:cs typeface="Times New Roman" panose="02020603050405020304" pitchFamily="18" charset="0"/>
              </a:rPr>
              <a:t>3</a:t>
            </a:r>
            <a:r>
              <a:rPr lang="ja-JP" altLang="en-US" sz="1100" kern="100" dirty="0">
                <a:latin typeface="游ゴシック" panose="020B0400000000000000" pitchFamily="50" charset="-128"/>
                <a:ea typeface="游ゴシック" panose="020B0400000000000000" pitchFamily="50" charset="-128"/>
                <a:cs typeface="Times New Roman" panose="02020603050405020304" pitchFamily="18" charset="0"/>
              </a:rPr>
              <a:t>日間で旅行会社９社、メディア関係者３社と商談を実施し、せとうちエリアの魅力を発信するとともに、アフターコロナの訪日需要について、ヒアリングを行いました。</a:t>
            </a:r>
            <a:endParaRPr lang="en-US" altLang="ja-JP" sz="1100" kern="100" dirty="0">
              <a:latin typeface="游ゴシック" panose="020B0400000000000000" pitchFamily="50" charset="-128"/>
              <a:ea typeface="游ゴシック" panose="020B0400000000000000" pitchFamily="50" charset="-128"/>
              <a:cs typeface="Times New Roman" panose="02020603050405020304" pitchFamily="18" charset="0"/>
            </a:endParaRPr>
          </a:p>
        </p:txBody>
      </p:sp>
      <p:sp>
        <p:nvSpPr>
          <p:cNvPr id="5" name="正方形/長方形 4">
            <a:extLst>
              <a:ext uri="{FF2B5EF4-FFF2-40B4-BE49-F238E27FC236}">
                <a16:creationId xmlns:a16="http://schemas.microsoft.com/office/drawing/2014/main" id="{78AE5BB9-6619-6392-E793-E681B891EC2F}"/>
              </a:ext>
            </a:extLst>
          </p:cNvPr>
          <p:cNvSpPr/>
          <p:nvPr/>
        </p:nvSpPr>
        <p:spPr>
          <a:xfrm>
            <a:off x="0" y="460145"/>
            <a:ext cx="6858000" cy="574766"/>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dirty="0">
                <a:solidFill>
                  <a:schemeClr val="bg1"/>
                </a:solidFill>
                <a:latin typeface="BIZ UDゴシック" panose="020B0400000000000000" pitchFamily="49" charset="-128"/>
                <a:ea typeface="BIZ UDゴシック" panose="020B0400000000000000" pitchFamily="49" charset="-128"/>
                <a:cs typeface="Times New Roman" panose="02020603050405020304" pitchFamily="18" charset="0"/>
              </a:rPr>
              <a:t>フランス最大級の国際見本市「</a:t>
            </a:r>
            <a:r>
              <a:rPr lang="en-US" altLang="ja-JP" sz="1400" dirty="0">
                <a:solidFill>
                  <a:schemeClr val="bg1"/>
                </a:solidFill>
                <a:latin typeface="BIZ UDゴシック" panose="020B0400000000000000" pitchFamily="49" charset="-128"/>
                <a:ea typeface="BIZ UDゴシック" panose="020B0400000000000000" pitchFamily="49" charset="-128"/>
                <a:cs typeface="Times New Roman" panose="02020603050405020304" pitchFamily="18" charset="0"/>
              </a:rPr>
              <a:t>IFTM Top </a:t>
            </a:r>
            <a:r>
              <a:rPr lang="en-US" altLang="ja-JP" sz="1400" dirty="0" err="1">
                <a:solidFill>
                  <a:schemeClr val="bg1"/>
                </a:solidFill>
                <a:latin typeface="BIZ UDゴシック" panose="020B0400000000000000" pitchFamily="49" charset="-128"/>
                <a:ea typeface="BIZ UDゴシック" panose="020B0400000000000000" pitchFamily="49" charset="-128"/>
                <a:cs typeface="Times New Roman" panose="02020603050405020304" pitchFamily="18" charset="0"/>
              </a:rPr>
              <a:t>Resa</a:t>
            </a:r>
            <a:r>
              <a:rPr lang="en-US" altLang="ja-JP" sz="1400" dirty="0">
                <a:solidFill>
                  <a:schemeClr val="bg1"/>
                </a:solidFill>
                <a:latin typeface="BIZ UDゴシック" panose="020B0400000000000000" pitchFamily="49" charset="-128"/>
                <a:ea typeface="BIZ UDゴシック" panose="020B0400000000000000" pitchFamily="49" charset="-128"/>
                <a:cs typeface="Times New Roman" panose="02020603050405020304" pitchFamily="18" charset="0"/>
              </a:rPr>
              <a:t> 2023</a:t>
            </a:r>
            <a:r>
              <a:rPr lang="ja-JP" altLang="en-US" sz="1400" dirty="0">
                <a:solidFill>
                  <a:schemeClr val="bg1"/>
                </a:solidFill>
                <a:latin typeface="BIZ UDゴシック" panose="020B0400000000000000" pitchFamily="49" charset="-128"/>
                <a:ea typeface="BIZ UDゴシック" panose="020B0400000000000000" pitchFamily="49" charset="-128"/>
                <a:cs typeface="Times New Roman" panose="02020603050405020304" pitchFamily="18" charset="0"/>
              </a:rPr>
              <a:t>」へ出展しました！</a:t>
            </a:r>
            <a:endParaRPr lang="en-US" altLang="ja-JP" sz="1400" dirty="0">
              <a:solidFill>
                <a:schemeClr val="bg1"/>
              </a:solidFill>
              <a:latin typeface="BIZ UDゴシック" panose="020B0400000000000000" pitchFamily="49" charset="-128"/>
              <a:ea typeface="BIZ UDゴシック" panose="020B0400000000000000" pitchFamily="49" charset="-128"/>
              <a:cs typeface="Times New Roman" panose="02020603050405020304" pitchFamily="18" charset="0"/>
            </a:endParaRPr>
          </a:p>
        </p:txBody>
      </p:sp>
      <p:sp>
        <p:nvSpPr>
          <p:cNvPr id="30" name="テキスト ボックス 29">
            <a:extLst>
              <a:ext uri="{FF2B5EF4-FFF2-40B4-BE49-F238E27FC236}">
                <a16:creationId xmlns:a16="http://schemas.microsoft.com/office/drawing/2014/main" id="{2E5466A3-8DEC-CB06-B699-669FAFD325DD}"/>
              </a:ext>
            </a:extLst>
          </p:cNvPr>
          <p:cNvSpPr txBox="1"/>
          <p:nvPr/>
        </p:nvSpPr>
        <p:spPr>
          <a:xfrm>
            <a:off x="4332096" y="6889829"/>
            <a:ext cx="2437733" cy="2860335"/>
          </a:xfrm>
          <a:prstGeom prst="rect">
            <a:avLst/>
          </a:prstGeom>
          <a:noFill/>
        </p:spPr>
        <p:txBody>
          <a:bodyPr wrap="square">
            <a:spAutoFit/>
          </a:bodyPr>
          <a:lstStyle/>
          <a:p>
            <a:pPr>
              <a:lnSpc>
                <a:spcPct val="150000"/>
              </a:lnSpc>
            </a:pPr>
            <a:r>
              <a:rPr lang="ja-JP" altLang="en-US" sz="1100" kern="100" dirty="0">
                <a:latin typeface="游ゴシック" panose="020B0400000000000000" pitchFamily="50" charset="-128"/>
                <a:ea typeface="游ゴシック" panose="020B0400000000000000" pitchFamily="50" charset="-128"/>
                <a:cs typeface="Times New Roman" panose="02020603050405020304" pitchFamily="18" charset="0"/>
              </a:rPr>
              <a:t>フランス出張中に、</a:t>
            </a:r>
            <a:r>
              <a:rPr lang="en-US" altLang="ja-JP" sz="1100" kern="100" dirty="0">
                <a:latin typeface="游ゴシック" panose="020B0400000000000000" pitchFamily="50" charset="-128"/>
                <a:ea typeface="游ゴシック" panose="020B0400000000000000" pitchFamily="50" charset="-128"/>
                <a:cs typeface="Times New Roman" panose="02020603050405020304" pitchFamily="18" charset="0"/>
              </a:rPr>
              <a:t>JNTO</a:t>
            </a:r>
            <a:r>
              <a:rPr lang="ja-JP" altLang="en-US" sz="1100" kern="100" dirty="0">
                <a:latin typeface="游ゴシック" panose="020B0400000000000000" pitchFamily="50" charset="-128"/>
                <a:ea typeface="游ゴシック" panose="020B0400000000000000" pitchFamily="50" charset="-128"/>
                <a:cs typeface="Times New Roman" panose="02020603050405020304" pitchFamily="18" charset="0"/>
              </a:rPr>
              <a:t>パリ事務所の永井所長、山本次長を訪問し、フランス市場の現状やコロナ後の傾向、対策について、ご教示いただくとともに、せとうちエリアのプロモーションについて意見交換を行いました。</a:t>
            </a:r>
            <a:endParaRPr lang="en-US" altLang="ja-JP" sz="1100" kern="100" dirty="0">
              <a:latin typeface="游ゴシック" panose="020B0400000000000000" pitchFamily="50" charset="-128"/>
              <a:ea typeface="游ゴシック" panose="020B0400000000000000" pitchFamily="50" charset="-128"/>
              <a:cs typeface="Times New Roman" panose="02020603050405020304" pitchFamily="18" charset="0"/>
            </a:endParaRPr>
          </a:p>
          <a:p>
            <a:pPr>
              <a:lnSpc>
                <a:spcPct val="150000"/>
              </a:lnSpc>
            </a:pPr>
            <a:r>
              <a:rPr lang="ja-JP" altLang="en-US" sz="1100" kern="100" dirty="0">
                <a:latin typeface="游ゴシック" panose="020B0400000000000000" pitchFamily="50" charset="-128"/>
                <a:ea typeface="游ゴシック" panose="020B0400000000000000" pitchFamily="50" charset="-128"/>
                <a:cs typeface="Times New Roman" panose="02020603050405020304" pitchFamily="18" charset="0"/>
              </a:rPr>
              <a:t>また、同時期に開催されていた日本酒のイベント「サロン・ド・サケ２０２３」を視察し、フランスにおける日本酒の人気を体感してきました。</a:t>
            </a:r>
            <a:endParaRPr lang="ja-JP" altLang="ja-JP" sz="1100" kern="100" dirty="0">
              <a:effectLst/>
              <a:latin typeface="游ゴシック" panose="020B0400000000000000" pitchFamily="50" charset="-128"/>
              <a:ea typeface="游ゴシック" panose="020B0400000000000000" pitchFamily="50" charset="-128"/>
              <a:cs typeface="Times New Roman" panose="02020603050405020304" pitchFamily="18" charset="0"/>
            </a:endParaRPr>
          </a:p>
        </p:txBody>
      </p:sp>
      <p:pic>
        <p:nvPicPr>
          <p:cNvPr id="3" name="図 2">
            <a:extLst>
              <a:ext uri="{FF2B5EF4-FFF2-40B4-BE49-F238E27FC236}">
                <a16:creationId xmlns:a16="http://schemas.microsoft.com/office/drawing/2014/main" id="{0C61CC37-D483-06B5-7CF3-C6EB189D89E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80042" y="2202748"/>
            <a:ext cx="2110201" cy="1583572"/>
          </a:xfrm>
          <a:prstGeom prst="rect">
            <a:avLst/>
          </a:prstGeom>
        </p:spPr>
      </p:pic>
      <p:pic>
        <p:nvPicPr>
          <p:cNvPr id="6" name="図 5">
            <a:extLst>
              <a:ext uri="{FF2B5EF4-FFF2-40B4-BE49-F238E27FC236}">
                <a16:creationId xmlns:a16="http://schemas.microsoft.com/office/drawing/2014/main" id="{EF7BC817-7A07-AF28-677D-29B44C5FC8D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9869" y="2203669"/>
            <a:ext cx="2110201" cy="1582651"/>
          </a:xfrm>
          <a:prstGeom prst="rect">
            <a:avLst/>
          </a:prstGeom>
        </p:spPr>
      </p:pic>
      <p:pic>
        <p:nvPicPr>
          <p:cNvPr id="9" name="図 8">
            <a:extLst>
              <a:ext uri="{FF2B5EF4-FFF2-40B4-BE49-F238E27FC236}">
                <a16:creationId xmlns:a16="http://schemas.microsoft.com/office/drawing/2014/main" id="{83E6947E-4F66-42DE-843A-DF551DA5C6E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11494" y="2203910"/>
            <a:ext cx="2108124" cy="1582410"/>
          </a:xfrm>
          <a:prstGeom prst="rect">
            <a:avLst/>
          </a:prstGeom>
        </p:spPr>
      </p:pic>
      <p:pic>
        <p:nvPicPr>
          <p:cNvPr id="11" name="図 10">
            <a:extLst>
              <a:ext uri="{FF2B5EF4-FFF2-40B4-BE49-F238E27FC236}">
                <a16:creationId xmlns:a16="http://schemas.microsoft.com/office/drawing/2014/main" id="{E0731A60-B5DE-E9A6-E79B-0C7C8753E36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0179" y="7017191"/>
            <a:ext cx="1890445" cy="2520593"/>
          </a:xfrm>
          <a:prstGeom prst="rect">
            <a:avLst/>
          </a:prstGeom>
        </p:spPr>
      </p:pic>
      <p:sp>
        <p:nvSpPr>
          <p:cNvPr id="12" name="テキスト ボックス 11">
            <a:extLst>
              <a:ext uri="{FF2B5EF4-FFF2-40B4-BE49-F238E27FC236}">
                <a16:creationId xmlns:a16="http://schemas.microsoft.com/office/drawing/2014/main" id="{9D81808D-1F1F-72CA-36B3-36115D538E71}"/>
              </a:ext>
            </a:extLst>
          </p:cNvPr>
          <p:cNvSpPr txBox="1"/>
          <p:nvPr/>
        </p:nvSpPr>
        <p:spPr>
          <a:xfrm>
            <a:off x="148070" y="4059448"/>
            <a:ext cx="6469293" cy="829010"/>
          </a:xfrm>
          <a:prstGeom prst="rect">
            <a:avLst/>
          </a:prstGeom>
          <a:noFill/>
        </p:spPr>
        <p:txBody>
          <a:bodyPr wrap="square">
            <a:spAutoFit/>
          </a:bodyPr>
          <a:lstStyle/>
          <a:p>
            <a:pPr>
              <a:lnSpc>
                <a:spcPct val="150000"/>
              </a:lnSpc>
            </a:pPr>
            <a:r>
              <a:rPr lang="ja-JP" altLang="en-US" sz="1100" kern="100" dirty="0">
                <a:latin typeface="游ゴシック" panose="020B0400000000000000" pitchFamily="50" charset="-128"/>
                <a:ea typeface="游ゴシック" panose="020B0400000000000000" pitchFamily="50" charset="-128"/>
                <a:cs typeface="Times New Roman" panose="02020603050405020304" pitchFamily="18" charset="0"/>
              </a:rPr>
              <a:t>１０月６日には、パリ市内の旅行会社４社を訪問し、セールスコールを実施しました。せとうちエリアで人気のあるエリアや関心の高いエリア、興味のあるコンテンツ、万博に対する関心度、コロナ後の訪日手配で困っていることなど、幅広く意見交換を行いました。</a:t>
            </a:r>
            <a:endParaRPr lang="en-US" altLang="ja-JP" sz="1100" kern="100" dirty="0">
              <a:latin typeface="游ゴシック" panose="020B0400000000000000" pitchFamily="50" charset="-128"/>
              <a:ea typeface="游ゴシック" panose="020B0400000000000000" pitchFamily="50" charset="-128"/>
              <a:cs typeface="Times New Roman" panose="02020603050405020304" pitchFamily="18" charset="0"/>
            </a:endParaRPr>
          </a:p>
        </p:txBody>
      </p:sp>
      <p:pic>
        <p:nvPicPr>
          <p:cNvPr id="20" name="図 19">
            <a:extLst>
              <a:ext uri="{FF2B5EF4-FFF2-40B4-BE49-F238E27FC236}">
                <a16:creationId xmlns:a16="http://schemas.microsoft.com/office/drawing/2014/main" id="{09181852-EC8D-850F-E10F-13A67684E6F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48070" y="5004673"/>
            <a:ext cx="2112000" cy="1584000"/>
          </a:xfrm>
          <a:prstGeom prst="rect">
            <a:avLst/>
          </a:prstGeom>
        </p:spPr>
      </p:pic>
      <p:pic>
        <p:nvPicPr>
          <p:cNvPr id="24" name="図 23">
            <a:extLst>
              <a:ext uri="{FF2B5EF4-FFF2-40B4-BE49-F238E27FC236}">
                <a16:creationId xmlns:a16="http://schemas.microsoft.com/office/drawing/2014/main" id="{CB5D867B-EAA4-91D2-0164-F2E792ADC7C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380042" y="5004673"/>
            <a:ext cx="2112000" cy="1584000"/>
          </a:xfrm>
          <a:prstGeom prst="rect">
            <a:avLst/>
          </a:prstGeom>
        </p:spPr>
      </p:pic>
      <p:pic>
        <p:nvPicPr>
          <p:cNvPr id="28" name="図 27">
            <a:extLst>
              <a:ext uri="{FF2B5EF4-FFF2-40B4-BE49-F238E27FC236}">
                <a16:creationId xmlns:a16="http://schemas.microsoft.com/office/drawing/2014/main" id="{FEF90DD0-B21D-0F4E-D509-2A63706C199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607618" y="5004673"/>
            <a:ext cx="2112000" cy="1584000"/>
          </a:xfrm>
          <a:prstGeom prst="rect">
            <a:avLst/>
          </a:prstGeom>
        </p:spPr>
      </p:pic>
      <p:pic>
        <p:nvPicPr>
          <p:cNvPr id="32" name="図 31">
            <a:extLst>
              <a:ext uri="{FF2B5EF4-FFF2-40B4-BE49-F238E27FC236}">
                <a16:creationId xmlns:a16="http://schemas.microsoft.com/office/drawing/2014/main" id="{8AE5EA1A-F814-B9A5-ED74-4EE378BC8913}"/>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260900" y="7017191"/>
            <a:ext cx="1890445" cy="2520593"/>
          </a:xfrm>
          <a:prstGeom prst="rect">
            <a:avLst/>
          </a:prstGeom>
        </p:spPr>
      </p:pic>
      <p:sp>
        <p:nvSpPr>
          <p:cNvPr id="33" name="テキスト ボックス 32">
            <a:extLst>
              <a:ext uri="{FF2B5EF4-FFF2-40B4-BE49-F238E27FC236}">
                <a16:creationId xmlns:a16="http://schemas.microsoft.com/office/drawing/2014/main" id="{34C8C3DB-DFE0-35EE-A2F5-D9403AB16D9A}"/>
              </a:ext>
            </a:extLst>
          </p:cNvPr>
          <p:cNvSpPr txBox="1"/>
          <p:nvPr/>
        </p:nvSpPr>
        <p:spPr>
          <a:xfrm>
            <a:off x="56353" y="3748220"/>
            <a:ext cx="2563021" cy="279564"/>
          </a:xfrm>
          <a:prstGeom prst="rect">
            <a:avLst/>
          </a:prstGeom>
          <a:noFill/>
        </p:spPr>
        <p:txBody>
          <a:bodyPr wrap="square">
            <a:spAutoFit/>
          </a:bodyPr>
          <a:lstStyle/>
          <a:p>
            <a:pPr>
              <a:lnSpc>
                <a:spcPct val="150000"/>
              </a:lnSpc>
            </a:pPr>
            <a:r>
              <a:rPr lang="ja-JP" altLang="en-US" sz="900" kern="100" dirty="0">
                <a:latin typeface="游ゴシック" panose="020B0400000000000000" pitchFamily="50" charset="-128"/>
                <a:ea typeface="游ゴシック" panose="020B0400000000000000" pitchFamily="50" charset="-128"/>
                <a:cs typeface="Times New Roman" panose="02020603050405020304" pitchFamily="18" charset="0"/>
              </a:rPr>
              <a:t>▲会場の ポルト・ド・ヴェルサイユ</a:t>
            </a:r>
            <a:endParaRPr lang="en-US" altLang="ja-JP" sz="900" kern="100" dirty="0">
              <a:latin typeface="游ゴシック" panose="020B0400000000000000" pitchFamily="50" charset="-128"/>
              <a:ea typeface="游ゴシック" panose="020B0400000000000000" pitchFamily="50" charset="-128"/>
              <a:cs typeface="Times New Roman" panose="02020603050405020304" pitchFamily="18" charset="0"/>
            </a:endParaRPr>
          </a:p>
        </p:txBody>
      </p:sp>
      <p:sp>
        <p:nvSpPr>
          <p:cNvPr id="34" name="テキスト ボックス 33">
            <a:extLst>
              <a:ext uri="{FF2B5EF4-FFF2-40B4-BE49-F238E27FC236}">
                <a16:creationId xmlns:a16="http://schemas.microsoft.com/office/drawing/2014/main" id="{1D7CE163-C714-A254-4E8A-0BA008203FAF}"/>
              </a:ext>
            </a:extLst>
          </p:cNvPr>
          <p:cNvSpPr txBox="1"/>
          <p:nvPr/>
        </p:nvSpPr>
        <p:spPr>
          <a:xfrm>
            <a:off x="2426112" y="3748220"/>
            <a:ext cx="2563021" cy="279564"/>
          </a:xfrm>
          <a:prstGeom prst="rect">
            <a:avLst/>
          </a:prstGeom>
          <a:noFill/>
        </p:spPr>
        <p:txBody>
          <a:bodyPr wrap="square">
            <a:spAutoFit/>
          </a:bodyPr>
          <a:lstStyle/>
          <a:p>
            <a:pPr>
              <a:lnSpc>
                <a:spcPct val="150000"/>
              </a:lnSpc>
            </a:pPr>
            <a:r>
              <a:rPr lang="ja-JP" altLang="en-US" sz="900" kern="100" dirty="0">
                <a:latin typeface="游ゴシック" panose="020B0400000000000000" pitchFamily="50" charset="-128"/>
                <a:ea typeface="游ゴシック" panose="020B0400000000000000" pitchFamily="50" charset="-128"/>
                <a:cs typeface="Times New Roman" panose="02020603050405020304" pitchFamily="18" charset="0"/>
              </a:rPr>
              <a:t>▲エージェントへの</a:t>
            </a:r>
            <a:r>
              <a:rPr lang="en-US" altLang="ja-JP" sz="900" kern="100" dirty="0">
                <a:latin typeface="游ゴシック" panose="020B0400000000000000" pitchFamily="50" charset="-128"/>
                <a:ea typeface="游ゴシック" panose="020B0400000000000000" pitchFamily="50" charset="-128"/>
                <a:cs typeface="Times New Roman" panose="02020603050405020304" pitchFamily="18" charset="0"/>
              </a:rPr>
              <a:t>PR</a:t>
            </a:r>
          </a:p>
        </p:txBody>
      </p:sp>
      <p:sp>
        <p:nvSpPr>
          <p:cNvPr id="35" name="テキスト ボックス 34">
            <a:extLst>
              <a:ext uri="{FF2B5EF4-FFF2-40B4-BE49-F238E27FC236}">
                <a16:creationId xmlns:a16="http://schemas.microsoft.com/office/drawing/2014/main" id="{791E3E6C-6647-782E-D158-D3D53C6B20B3}"/>
              </a:ext>
            </a:extLst>
          </p:cNvPr>
          <p:cNvSpPr txBox="1"/>
          <p:nvPr/>
        </p:nvSpPr>
        <p:spPr>
          <a:xfrm>
            <a:off x="4621169" y="3748220"/>
            <a:ext cx="2563021" cy="279564"/>
          </a:xfrm>
          <a:prstGeom prst="rect">
            <a:avLst/>
          </a:prstGeom>
          <a:noFill/>
        </p:spPr>
        <p:txBody>
          <a:bodyPr wrap="square">
            <a:spAutoFit/>
          </a:bodyPr>
          <a:lstStyle/>
          <a:p>
            <a:pPr>
              <a:lnSpc>
                <a:spcPct val="150000"/>
              </a:lnSpc>
            </a:pPr>
            <a:r>
              <a:rPr lang="ja-JP" altLang="en-US" sz="900" kern="100" dirty="0">
                <a:latin typeface="游ゴシック" panose="020B0400000000000000" pitchFamily="50" charset="-128"/>
                <a:ea typeface="游ゴシック" panose="020B0400000000000000" pitchFamily="50" charset="-128"/>
                <a:cs typeface="Times New Roman" panose="02020603050405020304" pitchFamily="18" charset="0"/>
              </a:rPr>
              <a:t>▲</a:t>
            </a:r>
            <a:r>
              <a:rPr lang="en-US" altLang="ja-JP" sz="900" kern="100" dirty="0">
                <a:latin typeface="游ゴシック" panose="020B0400000000000000" pitchFamily="50" charset="-128"/>
                <a:ea typeface="游ゴシック" panose="020B0400000000000000" pitchFamily="50" charset="-128"/>
                <a:cs typeface="Times New Roman" panose="02020603050405020304" pitchFamily="18" charset="0"/>
              </a:rPr>
              <a:t>DMC</a:t>
            </a:r>
            <a:r>
              <a:rPr lang="ja-JP" altLang="en-US" sz="900" kern="100" dirty="0">
                <a:latin typeface="游ゴシック" panose="020B0400000000000000" pitchFamily="50" charset="-128"/>
                <a:ea typeface="游ゴシック" panose="020B0400000000000000" pitchFamily="50" charset="-128"/>
                <a:cs typeface="Times New Roman" panose="02020603050405020304" pitchFamily="18" charset="0"/>
              </a:rPr>
              <a:t>への説明</a:t>
            </a:r>
            <a:endParaRPr lang="en-US" altLang="ja-JP" sz="900" kern="100" dirty="0">
              <a:latin typeface="游ゴシック" panose="020B0400000000000000" pitchFamily="50" charset="-128"/>
              <a:ea typeface="游ゴシック" panose="020B0400000000000000" pitchFamily="50" charset="-128"/>
              <a:cs typeface="Times New Roman" panose="02020603050405020304" pitchFamily="18" charset="0"/>
            </a:endParaRPr>
          </a:p>
        </p:txBody>
      </p:sp>
      <p:sp>
        <p:nvSpPr>
          <p:cNvPr id="36" name="テキスト ボックス 35">
            <a:extLst>
              <a:ext uri="{FF2B5EF4-FFF2-40B4-BE49-F238E27FC236}">
                <a16:creationId xmlns:a16="http://schemas.microsoft.com/office/drawing/2014/main" id="{B5A9448A-630F-31DC-0F5B-997EB7A5921B}"/>
              </a:ext>
            </a:extLst>
          </p:cNvPr>
          <p:cNvSpPr txBox="1"/>
          <p:nvPr/>
        </p:nvSpPr>
        <p:spPr>
          <a:xfrm>
            <a:off x="180179" y="6580950"/>
            <a:ext cx="2563021" cy="279564"/>
          </a:xfrm>
          <a:prstGeom prst="rect">
            <a:avLst/>
          </a:prstGeom>
          <a:noFill/>
        </p:spPr>
        <p:txBody>
          <a:bodyPr wrap="square">
            <a:spAutoFit/>
          </a:bodyPr>
          <a:lstStyle/>
          <a:p>
            <a:pPr>
              <a:lnSpc>
                <a:spcPct val="150000"/>
              </a:lnSpc>
            </a:pPr>
            <a:r>
              <a:rPr lang="ja-JP" altLang="en-US" sz="900" kern="100" dirty="0">
                <a:latin typeface="游ゴシック" panose="020B0400000000000000" pitchFamily="50" charset="-128"/>
                <a:ea typeface="游ゴシック" panose="020B0400000000000000" pitchFamily="50" charset="-128"/>
                <a:cs typeface="Times New Roman" panose="02020603050405020304" pitchFamily="18" charset="0"/>
              </a:rPr>
              <a:t>▲オペラ地区のエージェント</a:t>
            </a:r>
            <a:endParaRPr lang="en-US" altLang="ja-JP" sz="900" kern="100" dirty="0">
              <a:latin typeface="游ゴシック" panose="020B0400000000000000" pitchFamily="50" charset="-128"/>
              <a:ea typeface="游ゴシック" panose="020B0400000000000000" pitchFamily="50" charset="-128"/>
              <a:cs typeface="Times New Roman" panose="02020603050405020304" pitchFamily="18" charset="0"/>
            </a:endParaRPr>
          </a:p>
        </p:txBody>
      </p:sp>
      <p:sp>
        <p:nvSpPr>
          <p:cNvPr id="37" name="テキスト ボックス 36">
            <a:extLst>
              <a:ext uri="{FF2B5EF4-FFF2-40B4-BE49-F238E27FC236}">
                <a16:creationId xmlns:a16="http://schemas.microsoft.com/office/drawing/2014/main" id="{BFE7B2F7-12BB-1E5A-BAE4-F414A95B4830}"/>
              </a:ext>
            </a:extLst>
          </p:cNvPr>
          <p:cNvSpPr txBox="1"/>
          <p:nvPr/>
        </p:nvSpPr>
        <p:spPr>
          <a:xfrm>
            <a:off x="2344081" y="6580950"/>
            <a:ext cx="2563021" cy="279564"/>
          </a:xfrm>
          <a:prstGeom prst="rect">
            <a:avLst/>
          </a:prstGeom>
          <a:noFill/>
        </p:spPr>
        <p:txBody>
          <a:bodyPr wrap="square">
            <a:spAutoFit/>
          </a:bodyPr>
          <a:lstStyle/>
          <a:p>
            <a:pPr>
              <a:lnSpc>
                <a:spcPct val="150000"/>
              </a:lnSpc>
            </a:pPr>
            <a:r>
              <a:rPr lang="ja-JP" altLang="en-US" sz="900" kern="100" dirty="0">
                <a:latin typeface="游ゴシック" panose="020B0400000000000000" pitchFamily="50" charset="-128"/>
                <a:ea typeface="游ゴシック" panose="020B0400000000000000" pitchFamily="50" charset="-128"/>
                <a:cs typeface="Times New Roman" panose="02020603050405020304" pitchFamily="18" charset="0"/>
              </a:rPr>
              <a:t>▲アート系エージェント</a:t>
            </a:r>
            <a:endParaRPr lang="en-US" altLang="ja-JP" sz="900" kern="100" dirty="0">
              <a:latin typeface="游ゴシック" panose="020B0400000000000000" pitchFamily="50" charset="-128"/>
              <a:ea typeface="游ゴシック" panose="020B0400000000000000" pitchFamily="50" charset="-128"/>
              <a:cs typeface="Times New Roman" panose="02020603050405020304" pitchFamily="18" charset="0"/>
            </a:endParaRPr>
          </a:p>
        </p:txBody>
      </p:sp>
      <p:sp>
        <p:nvSpPr>
          <p:cNvPr id="38" name="テキスト ボックス 37">
            <a:extLst>
              <a:ext uri="{FF2B5EF4-FFF2-40B4-BE49-F238E27FC236}">
                <a16:creationId xmlns:a16="http://schemas.microsoft.com/office/drawing/2014/main" id="{59784628-1DDD-F899-ECD8-89C6341C5372}"/>
              </a:ext>
            </a:extLst>
          </p:cNvPr>
          <p:cNvSpPr txBox="1"/>
          <p:nvPr/>
        </p:nvSpPr>
        <p:spPr>
          <a:xfrm>
            <a:off x="4653712" y="6580950"/>
            <a:ext cx="2563021" cy="279564"/>
          </a:xfrm>
          <a:prstGeom prst="rect">
            <a:avLst/>
          </a:prstGeom>
          <a:noFill/>
        </p:spPr>
        <p:txBody>
          <a:bodyPr wrap="square">
            <a:spAutoFit/>
          </a:bodyPr>
          <a:lstStyle/>
          <a:p>
            <a:pPr>
              <a:lnSpc>
                <a:spcPct val="150000"/>
              </a:lnSpc>
            </a:pPr>
            <a:r>
              <a:rPr lang="ja-JP" altLang="en-US" sz="900" kern="100" dirty="0">
                <a:latin typeface="游ゴシック" panose="020B0400000000000000" pitchFamily="50" charset="-128"/>
                <a:ea typeface="游ゴシック" panose="020B0400000000000000" pitchFamily="50" charset="-128"/>
                <a:cs typeface="Times New Roman" panose="02020603050405020304" pitchFamily="18" charset="0"/>
              </a:rPr>
              <a:t>▲高付加価値系エージェント</a:t>
            </a:r>
            <a:endParaRPr lang="en-US" altLang="ja-JP" sz="900" kern="100" dirty="0">
              <a:latin typeface="游ゴシック" panose="020B0400000000000000" pitchFamily="50" charset="-128"/>
              <a:ea typeface="游ゴシック" panose="020B0400000000000000" pitchFamily="50" charset="-128"/>
              <a:cs typeface="Times New Roman" panose="02020603050405020304" pitchFamily="18" charset="0"/>
            </a:endParaRPr>
          </a:p>
        </p:txBody>
      </p:sp>
      <p:sp>
        <p:nvSpPr>
          <p:cNvPr id="39" name="テキスト ボックス 38">
            <a:extLst>
              <a:ext uri="{FF2B5EF4-FFF2-40B4-BE49-F238E27FC236}">
                <a16:creationId xmlns:a16="http://schemas.microsoft.com/office/drawing/2014/main" id="{7F3D4B2A-9CC7-5BD7-2A43-9FA67B1D15F1}"/>
              </a:ext>
            </a:extLst>
          </p:cNvPr>
          <p:cNvSpPr txBox="1"/>
          <p:nvPr/>
        </p:nvSpPr>
        <p:spPr>
          <a:xfrm>
            <a:off x="180178" y="9537784"/>
            <a:ext cx="2563021" cy="279564"/>
          </a:xfrm>
          <a:prstGeom prst="rect">
            <a:avLst/>
          </a:prstGeom>
          <a:noFill/>
        </p:spPr>
        <p:txBody>
          <a:bodyPr wrap="square">
            <a:spAutoFit/>
          </a:bodyPr>
          <a:lstStyle/>
          <a:p>
            <a:pPr>
              <a:lnSpc>
                <a:spcPct val="150000"/>
              </a:lnSpc>
            </a:pPr>
            <a:r>
              <a:rPr lang="ja-JP" altLang="en-US" sz="900" kern="100" dirty="0">
                <a:latin typeface="游ゴシック" panose="020B0400000000000000" pitchFamily="50" charset="-128"/>
                <a:ea typeface="游ゴシック" panose="020B0400000000000000" pitchFamily="50" charset="-128"/>
                <a:cs typeface="Times New Roman" panose="02020603050405020304" pitchFamily="18" charset="0"/>
              </a:rPr>
              <a:t>▲</a:t>
            </a:r>
            <a:r>
              <a:rPr lang="en-US" altLang="ja-JP" sz="900" kern="100" dirty="0">
                <a:latin typeface="游ゴシック" panose="020B0400000000000000" pitchFamily="50" charset="-128"/>
                <a:ea typeface="游ゴシック" panose="020B0400000000000000" pitchFamily="50" charset="-128"/>
                <a:cs typeface="Times New Roman" panose="02020603050405020304" pitchFamily="18" charset="0"/>
              </a:rPr>
              <a:t>JNTO</a:t>
            </a:r>
            <a:r>
              <a:rPr lang="ja-JP" altLang="en-US" sz="900" kern="100" dirty="0">
                <a:latin typeface="游ゴシック" panose="020B0400000000000000" pitchFamily="50" charset="-128"/>
                <a:ea typeface="游ゴシック" panose="020B0400000000000000" pitchFamily="50" charset="-128"/>
                <a:cs typeface="Times New Roman" panose="02020603050405020304" pitchFamily="18" charset="0"/>
              </a:rPr>
              <a:t>パリ事務所訪問</a:t>
            </a:r>
            <a:endParaRPr lang="en-US" altLang="ja-JP" sz="900" kern="100" dirty="0">
              <a:latin typeface="游ゴシック" panose="020B0400000000000000" pitchFamily="50" charset="-128"/>
              <a:ea typeface="游ゴシック" panose="020B0400000000000000" pitchFamily="50" charset="-128"/>
              <a:cs typeface="Times New Roman" panose="02020603050405020304" pitchFamily="18" charset="0"/>
            </a:endParaRPr>
          </a:p>
        </p:txBody>
      </p:sp>
      <p:sp>
        <p:nvSpPr>
          <p:cNvPr id="40" name="テキスト ボックス 39">
            <a:extLst>
              <a:ext uri="{FF2B5EF4-FFF2-40B4-BE49-F238E27FC236}">
                <a16:creationId xmlns:a16="http://schemas.microsoft.com/office/drawing/2014/main" id="{2C1984C0-3C16-FE0A-9294-CEF22E102E4B}"/>
              </a:ext>
            </a:extLst>
          </p:cNvPr>
          <p:cNvSpPr txBox="1"/>
          <p:nvPr/>
        </p:nvSpPr>
        <p:spPr>
          <a:xfrm>
            <a:off x="2192558" y="9537784"/>
            <a:ext cx="2563021" cy="279564"/>
          </a:xfrm>
          <a:prstGeom prst="rect">
            <a:avLst/>
          </a:prstGeom>
          <a:noFill/>
        </p:spPr>
        <p:txBody>
          <a:bodyPr wrap="square">
            <a:spAutoFit/>
          </a:bodyPr>
          <a:lstStyle/>
          <a:p>
            <a:pPr>
              <a:lnSpc>
                <a:spcPct val="150000"/>
              </a:lnSpc>
            </a:pPr>
            <a:r>
              <a:rPr lang="ja-JP" altLang="en-US" sz="900" kern="100" dirty="0">
                <a:latin typeface="游ゴシック" panose="020B0400000000000000" pitchFamily="50" charset="-128"/>
                <a:ea typeface="游ゴシック" panose="020B0400000000000000" pitchFamily="50" charset="-128"/>
                <a:cs typeface="Times New Roman" panose="02020603050405020304" pitchFamily="18" charset="0"/>
              </a:rPr>
              <a:t>▲サロン・ド・サケ２０２３視察</a:t>
            </a:r>
            <a:endParaRPr lang="en-US" altLang="ja-JP" sz="900" kern="100" dirty="0">
              <a:latin typeface="游ゴシック" panose="020B0400000000000000" pitchFamily="50" charset="-128"/>
              <a:ea typeface="游ゴシック" panose="020B0400000000000000" pitchFamily="50" charset="-128"/>
              <a:cs typeface="Times New Roman" panose="02020603050405020304" pitchFamily="18" charset="0"/>
            </a:endParaRPr>
          </a:p>
        </p:txBody>
      </p:sp>
    </p:spTree>
    <p:extLst>
      <p:ext uri="{BB962C8B-B14F-4D97-AF65-F5344CB8AC3E}">
        <p14:creationId xmlns:p14="http://schemas.microsoft.com/office/powerpoint/2010/main" val="2852795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2">
            <a:extLst>
              <a:ext uri="{FF2B5EF4-FFF2-40B4-BE49-F238E27FC236}">
                <a16:creationId xmlns:a16="http://schemas.microsoft.com/office/drawing/2014/main" id="{5831DC37-D6BD-11E5-270F-27CBEF958100}"/>
              </a:ext>
            </a:extLst>
          </p:cNvPr>
          <p:cNvSpPr txBox="1">
            <a:spLocks noChangeArrowheads="1"/>
          </p:cNvSpPr>
          <p:nvPr/>
        </p:nvSpPr>
        <p:spPr bwMode="auto">
          <a:xfrm>
            <a:off x="4041022" y="87025"/>
            <a:ext cx="2822491" cy="252881"/>
          </a:xfrm>
          <a:prstGeom prst="rect">
            <a:avLst/>
          </a:prstGeom>
          <a:noFill/>
          <a:ln w="9525">
            <a:noFill/>
            <a:miter lim="800000"/>
            <a:headEnd/>
            <a:tailEnd/>
          </a:ln>
        </p:spPr>
        <p:txBody>
          <a:bodyPr rot="0" vert="horz" wrap="square" lIns="91440" tIns="45720" rIns="91440" bIns="45720" anchor="t" anchorCtr="0">
            <a:noAutofit/>
          </a:bodyPr>
          <a:lstStyle/>
          <a:p>
            <a:pPr>
              <a:spcAft>
                <a:spcPts val="0"/>
              </a:spcAft>
            </a:pPr>
            <a:r>
              <a:rPr lang="ja-JP" sz="1600" b="1" kern="100" spc="-150" dirty="0">
                <a:ln w="0"/>
                <a:solidFill>
                  <a:srgbClr val="174087"/>
                </a:solidFill>
                <a:effectLst>
                  <a:reflection blurRad="6350" stA="53000" endA="300" endPos="35500" dir="5400000" sy="-90000" algn="bl" rotWithShape="0"/>
                </a:effectLst>
                <a:latin typeface="游ゴシック" panose="020B0400000000000000" pitchFamily="50" charset="-128"/>
                <a:ea typeface="游ゴシック" panose="020B0400000000000000" pitchFamily="50" charset="-128"/>
                <a:cs typeface="メイリオ" panose="020B0604030504040204" pitchFamily="50" charset="-128"/>
              </a:rPr>
              <a:t>せとうち</a:t>
            </a:r>
            <a:r>
              <a:rPr lang="en-US" sz="1600" b="1" kern="100" spc="-150" dirty="0">
                <a:ln w="0"/>
                <a:solidFill>
                  <a:srgbClr val="174087"/>
                </a:solidFill>
                <a:effectLst>
                  <a:reflection blurRad="6350" stA="53000" endA="300" endPos="35500" dir="5400000" sy="-90000" algn="bl" rotWithShape="0"/>
                </a:effectLst>
                <a:latin typeface="游ゴシック" panose="020B0400000000000000" pitchFamily="50" charset="-128"/>
                <a:ea typeface="游ゴシック" panose="020B0400000000000000" pitchFamily="50" charset="-128"/>
                <a:cs typeface="メイリオ" panose="020B0604030504040204" pitchFamily="50" charset="-128"/>
              </a:rPr>
              <a:t>DMO N</a:t>
            </a:r>
            <a:r>
              <a:rPr lang="en-US" altLang="ja-JP" sz="1600" b="1" kern="100" spc="-150" dirty="0">
                <a:ln w="0"/>
                <a:solidFill>
                  <a:srgbClr val="174087"/>
                </a:solidFill>
                <a:effectLst>
                  <a:reflection blurRad="6350" stA="53000" endA="300" endPos="35500" dir="5400000" sy="-90000" algn="bl" rotWithShape="0"/>
                </a:effectLst>
                <a:latin typeface="游ゴシック" panose="020B0400000000000000" pitchFamily="50" charset="-128"/>
                <a:ea typeface="游ゴシック" panose="020B0400000000000000" pitchFamily="50" charset="-128"/>
                <a:cs typeface="メイリオ" panose="020B0604030504040204" pitchFamily="50" charset="-128"/>
              </a:rPr>
              <a:t>EWS</a:t>
            </a:r>
            <a:r>
              <a:rPr lang="ja-JP" altLang="en-US" sz="1600" b="1" kern="100" spc="-150" dirty="0">
                <a:ln w="0"/>
                <a:solidFill>
                  <a:srgbClr val="174087"/>
                </a:solidFill>
                <a:effectLst>
                  <a:reflection blurRad="6350" stA="53000" endA="300" endPos="35500" dir="5400000" sy="-90000" algn="bl" rotWithShape="0"/>
                </a:effectLst>
                <a:latin typeface="游ゴシック" panose="020B0400000000000000" pitchFamily="50" charset="-128"/>
                <a:ea typeface="游ゴシック" panose="020B0400000000000000" pitchFamily="50" charset="-128"/>
                <a:cs typeface="メイリオ" panose="020B0604030504040204" pitchFamily="50" charset="-128"/>
              </a:rPr>
              <a:t>　</a:t>
            </a:r>
            <a:r>
              <a:rPr lang="en-US" altLang="ja-JP" sz="1600" b="1" kern="100" spc="-150" dirty="0">
                <a:ln w="0"/>
                <a:solidFill>
                  <a:srgbClr val="174087"/>
                </a:solidFill>
                <a:effectLst>
                  <a:reflection blurRad="6350" stA="53000" endA="300" endPos="35500" dir="5400000" sy="-90000" algn="bl" rotWithShape="0"/>
                </a:effectLst>
                <a:latin typeface="游ゴシック" panose="020B0400000000000000" pitchFamily="50" charset="-128"/>
                <a:ea typeface="游ゴシック" panose="020B0400000000000000" pitchFamily="50" charset="-128"/>
                <a:cs typeface="メイリオ" panose="020B0604030504040204" pitchFamily="50" charset="-128"/>
              </a:rPr>
              <a:t>Vol.089</a:t>
            </a:r>
          </a:p>
        </p:txBody>
      </p:sp>
      <p:sp>
        <p:nvSpPr>
          <p:cNvPr id="14" name="テキスト ボックス 13">
            <a:extLst>
              <a:ext uri="{FF2B5EF4-FFF2-40B4-BE49-F238E27FC236}">
                <a16:creationId xmlns:a16="http://schemas.microsoft.com/office/drawing/2014/main" id="{F1798ABA-18F3-2EF3-5FF6-6B099BBB42B5}"/>
              </a:ext>
            </a:extLst>
          </p:cNvPr>
          <p:cNvSpPr txBox="1"/>
          <p:nvPr/>
        </p:nvSpPr>
        <p:spPr>
          <a:xfrm>
            <a:off x="5216903" y="320924"/>
            <a:ext cx="1706793" cy="188487"/>
          </a:xfrm>
          <a:prstGeom prst="rect">
            <a:avLst/>
          </a:prstGeom>
          <a:noFill/>
        </p:spPr>
        <p:txBody>
          <a:bodyPr wrap="square" rtlCol="0">
            <a:spAutoFit/>
          </a:bodyPr>
          <a:lstStyle/>
          <a:p>
            <a:r>
              <a:rPr lang="en-US" altLang="ja-JP" sz="600" dirty="0"/>
              <a:t>※</a:t>
            </a:r>
            <a:r>
              <a:rPr lang="ja-JP" altLang="en-US" sz="600" dirty="0"/>
              <a:t>文章・画像等の</a:t>
            </a:r>
            <a:r>
              <a:rPr kumimoji="1" lang="ja-JP" altLang="en-US" sz="600" dirty="0"/>
              <a:t>無断転用</a:t>
            </a:r>
            <a:r>
              <a:rPr lang="ja-JP" altLang="en-US" sz="600" dirty="0"/>
              <a:t>はお断りします。</a:t>
            </a:r>
            <a:endParaRPr kumimoji="1" lang="ja-JP" altLang="en-US" sz="600" dirty="0"/>
          </a:p>
        </p:txBody>
      </p:sp>
      <p:sp>
        <p:nvSpPr>
          <p:cNvPr id="22" name="テキスト ボックス 21">
            <a:extLst>
              <a:ext uri="{FF2B5EF4-FFF2-40B4-BE49-F238E27FC236}">
                <a16:creationId xmlns:a16="http://schemas.microsoft.com/office/drawing/2014/main" id="{C4A367DD-551D-425E-AB15-EE80054AD8C9}"/>
              </a:ext>
            </a:extLst>
          </p:cNvPr>
          <p:cNvSpPr txBox="1"/>
          <p:nvPr/>
        </p:nvSpPr>
        <p:spPr>
          <a:xfrm>
            <a:off x="119918" y="928446"/>
            <a:ext cx="6618163" cy="2147063"/>
          </a:xfrm>
          <a:prstGeom prst="rect">
            <a:avLst/>
          </a:prstGeom>
          <a:noFill/>
        </p:spPr>
        <p:txBody>
          <a:bodyPr wrap="square">
            <a:spAutoFit/>
          </a:bodyPr>
          <a:lstStyle/>
          <a:p>
            <a:pPr>
              <a:lnSpc>
                <a:spcPct val="150000"/>
              </a:lnSpc>
            </a:pPr>
            <a:r>
              <a:rPr lang="ja-JP" altLang="en-US" sz="1000" kern="100" dirty="0">
                <a:latin typeface="游ゴシック" panose="020B0400000000000000" pitchFamily="50" charset="-128"/>
                <a:ea typeface="游ゴシック" panose="020B0400000000000000" pitchFamily="50" charset="-128"/>
                <a:cs typeface="Times New Roman" panose="02020603050405020304" pitchFamily="18" charset="0"/>
              </a:rPr>
              <a:t>　新型コロナウイルス感染症に対する脅威は低下し、大きく冷え込んだ観光需要は雪解けの様相を呈し、せとうち各地の観光スポットでもかつての賑わいや盛り上がりを感じることができます。</a:t>
            </a:r>
            <a:endParaRPr lang="en-US" altLang="ja-JP" sz="1000" kern="100" dirty="0">
              <a:effectLst/>
              <a:latin typeface="游ゴシック" panose="020B0400000000000000" pitchFamily="50" charset="-128"/>
              <a:ea typeface="游ゴシック" panose="020B0400000000000000" pitchFamily="50" charset="-128"/>
              <a:cs typeface="Times New Roman" panose="02020603050405020304" pitchFamily="18" charset="0"/>
            </a:endParaRPr>
          </a:p>
          <a:p>
            <a:pPr>
              <a:lnSpc>
                <a:spcPct val="150000"/>
              </a:lnSpc>
            </a:pPr>
            <a:r>
              <a:rPr lang="ja-JP" altLang="en-US" sz="1000" kern="100" dirty="0">
                <a:effectLst/>
                <a:latin typeface="游ゴシック" panose="020B0400000000000000" pitchFamily="50" charset="-128"/>
                <a:ea typeface="游ゴシック" panose="020B0400000000000000" pitchFamily="50" charset="-128"/>
                <a:cs typeface="Times New Roman" panose="02020603050405020304" pitchFamily="18" charset="0"/>
              </a:rPr>
              <a:t>　アフター</a:t>
            </a:r>
            <a:r>
              <a:rPr lang="ja-JP" altLang="en-US" sz="1000" kern="100" dirty="0">
                <a:latin typeface="游ゴシック" panose="020B0400000000000000" pitchFamily="50" charset="-128"/>
                <a:ea typeface="游ゴシック" panose="020B0400000000000000" pitchFamily="50" charset="-128"/>
                <a:cs typeface="Times New Roman" panose="02020603050405020304" pitchFamily="18" charset="0"/>
              </a:rPr>
              <a:t>コロナの観光の在り方については、コロナ禍で生じた自然に触れる旅行ニーズや持続可能な観光への意識が高まる中、「アウトドア」をテーマとした観光コンテンツがより一層着目を浴びることとなりました。</a:t>
            </a:r>
            <a:endParaRPr lang="en-US" altLang="ja-JP" sz="1000" kern="100" dirty="0">
              <a:latin typeface="游ゴシック" panose="020B0400000000000000" pitchFamily="50" charset="-128"/>
              <a:ea typeface="游ゴシック" panose="020B0400000000000000" pitchFamily="50" charset="-128"/>
              <a:cs typeface="Times New Roman" panose="02020603050405020304" pitchFamily="18" charset="0"/>
            </a:endParaRPr>
          </a:p>
          <a:p>
            <a:pPr>
              <a:lnSpc>
                <a:spcPct val="150000"/>
              </a:lnSpc>
            </a:pPr>
            <a:r>
              <a:rPr lang="ja-JP" altLang="en-US" sz="1000" kern="100" dirty="0">
                <a:latin typeface="游ゴシック" panose="020B0400000000000000" pitchFamily="50" charset="-128"/>
                <a:ea typeface="游ゴシック" panose="020B0400000000000000" pitchFamily="50" charset="-128"/>
                <a:cs typeface="Times New Roman" panose="02020603050405020304" pitchFamily="18" charset="0"/>
              </a:rPr>
              <a:t>　そうした観光客の旅行形態・ニーズの変化に対応するため、山口県では今年度より、県の魅力でもある豊かな自然を存分に活かした「アウトドアツーリズム」の創出に取り組んでいます。</a:t>
            </a:r>
            <a:endParaRPr lang="en-US" altLang="ja-JP" sz="1000" kern="100" dirty="0">
              <a:latin typeface="游ゴシック" panose="020B0400000000000000" pitchFamily="50" charset="-128"/>
              <a:ea typeface="游ゴシック" panose="020B0400000000000000" pitchFamily="50" charset="-128"/>
              <a:cs typeface="Times New Roman" panose="02020603050405020304" pitchFamily="18" charset="0"/>
            </a:endParaRPr>
          </a:p>
          <a:p>
            <a:pPr>
              <a:lnSpc>
                <a:spcPct val="150000"/>
              </a:lnSpc>
            </a:pPr>
            <a:r>
              <a:rPr lang="ja-JP" altLang="en-US" sz="1000" kern="100" dirty="0">
                <a:latin typeface="游ゴシック" panose="020B0400000000000000" pitchFamily="50" charset="-128"/>
                <a:ea typeface="游ゴシック" panose="020B0400000000000000" pitchFamily="50" charset="-128"/>
                <a:cs typeface="Times New Roman" panose="02020603050405020304" pitchFamily="18" charset="0"/>
              </a:rPr>
              <a:t>　山口ならではの価値・魅力を体験できるコンテンツの造成を積極的に支援する「山口ならではの特別な体験創出支援事業」で先般、今後の支援コンテンツが採択されました。この度私たちはそのコンテンツの一部を視察させて頂きましたので、その様子をお伝えいたします。</a:t>
            </a:r>
            <a:endParaRPr lang="en-US" altLang="ja-JP" sz="1000" kern="100" dirty="0">
              <a:latin typeface="游ゴシック" panose="020B0400000000000000" pitchFamily="50" charset="-128"/>
              <a:ea typeface="游ゴシック" panose="020B0400000000000000" pitchFamily="50" charset="-128"/>
              <a:cs typeface="Times New Roman" panose="02020603050405020304" pitchFamily="18" charset="0"/>
            </a:endParaRPr>
          </a:p>
        </p:txBody>
      </p:sp>
      <p:sp>
        <p:nvSpPr>
          <p:cNvPr id="5" name="正方形/長方形 4">
            <a:extLst>
              <a:ext uri="{FF2B5EF4-FFF2-40B4-BE49-F238E27FC236}">
                <a16:creationId xmlns:a16="http://schemas.microsoft.com/office/drawing/2014/main" id="{78AE5BB9-6619-6392-E793-E681B891EC2F}"/>
              </a:ext>
            </a:extLst>
          </p:cNvPr>
          <p:cNvSpPr/>
          <p:nvPr/>
        </p:nvSpPr>
        <p:spPr>
          <a:xfrm>
            <a:off x="0" y="447700"/>
            <a:ext cx="6858000" cy="4615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a:latin typeface="BIZ UDゴシック" panose="020B0400000000000000" pitchFamily="49" charset="-128"/>
                <a:ea typeface="BIZ UDゴシック" panose="020B0400000000000000" pitchFamily="49" charset="-128"/>
              </a:rPr>
              <a:t>山口県の看板事業にて</a:t>
            </a:r>
            <a:r>
              <a:rPr lang="ja-JP" altLang="en-US" sz="1400" dirty="0">
                <a:latin typeface="BIZ UDゴシック" panose="020B0400000000000000" pitchFamily="49" charset="-128"/>
                <a:ea typeface="BIZ UDゴシック" panose="020B0400000000000000" pitchFamily="49" charset="-128"/>
              </a:rPr>
              <a:t>採択された</a:t>
            </a:r>
            <a:r>
              <a:rPr kumimoji="1" lang="ja-JP" altLang="en-US" sz="1400" dirty="0">
                <a:latin typeface="BIZ UDゴシック" panose="020B0400000000000000" pitchFamily="49" charset="-128"/>
                <a:ea typeface="BIZ UDゴシック" panose="020B0400000000000000" pitchFamily="49" charset="-128"/>
              </a:rPr>
              <a:t>観光コンテンツを視察・体験しました！</a:t>
            </a:r>
          </a:p>
        </p:txBody>
      </p:sp>
      <p:sp>
        <p:nvSpPr>
          <p:cNvPr id="19" name="テキスト ボックス 18">
            <a:extLst>
              <a:ext uri="{FF2B5EF4-FFF2-40B4-BE49-F238E27FC236}">
                <a16:creationId xmlns:a16="http://schemas.microsoft.com/office/drawing/2014/main" id="{888B75C6-FD88-2A56-E04C-EFBE906AC0FD}"/>
              </a:ext>
            </a:extLst>
          </p:cNvPr>
          <p:cNvSpPr txBox="1"/>
          <p:nvPr/>
        </p:nvSpPr>
        <p:spPr>
          <a:xfrm>
            <a:off x="-18195" y="2990374"/>
            <a:ext cx="644594" cy="322268"/>
          </a:xfrm>
          <a:prstGeom prst="rect">
            <a:avLst/>
          </a:prstGeom>
          <a:noFill/>
        </p:spPr>
        <p:txBody>
          <a:bodyPr wrap="square">
            <a:spAutoFit/>
          </a:bodyPr>
          <a:lstStyle/>
          <a:p>
            <a:pPr algn="ctr">
              <a:lnSpc>
                <a:spcPct val="150000"/>
              </a:lnSpc>
            </a:pPr>
            <a:r>
              <a:rPr lang="ja-JP" altLang="en-US" sz="1200" b="1" u="sng" kern="100" dirty="0">
                <a:latin typeface="BIZ UDゴシック" panose="020B0400000000000000" pitchFamily="49" charset="-128"/>
                <a:ea typeface="BIZ UDゴシック" panose="020B0400000000000000" pitchFamily="49" charset="-128"/>
                <a:cs typeface="Times New Roman" panose="02020603050405020304" pitchFamily="18" charset="0"/>
              </a:rPr>
              <a:t>視察</a:t>
            </a:r>
            <a:endParaRPr lang="en-US" altLang="ja-JP" sz="1200" b="1" u="sng" kern="100" dirty="0">
              <a:latin typeface="BIZ UDゴシック" panose="020B0400000000000000" pitchFamily="49" charset="-128"/>
              <a:ea typeface="BIZ UDゴシック" panose="020B0400000000000000" pitchFamily="49" charset="-128"/>
              <a:cs typeface="Times New Roman" panose="02020603050405020304" pitchFamily="18" charset="0"/>
            </a:endParaRPr>
          </a:p>
        </p:txBody>
      </p:sp>
      <p:sp>
        <p:nvSpPr>
          <p:cNvPr id="21" name="テキスト ボックス 20">
            <a:extLst>
              <a:ext uri="{FF2B5EF4-FFF2-40B4-BE49-F238E27FC236}">
                <a16:creationId xmlns:a16="http://schemas.microsoft.com/office/drawing/2014/main" id="{5F5B6842-8372-AEC3-ADF7-930E1B5F7D15}"/>
              </a:ext>
            </a:extLst>
          </p:cNvPr>
          <p:cNvSpPr txBox="1"/>
          <p:nvPr/>
        </p:nvSpPr>
        <p:spPr>
          <a:xfrm>
            <a:off x="-18195" y="7893614"/>
            <a:ext cx="1676402" cy="322268"/>
          </a:xfrm>
          <a:prstGeom prst="rect">
            <a:avLst/>
          </a:prstGeom>
          <a:noFill/>
        </p:spPr>
        <p:txBody>
          <a:bodyPr wrap="square">
            <a:spAutoFit/>
          </a:bodyPr>
          <a:lstStyle/>
          <a:p>
            <a:pPr>
              <a:lnSpc>
                <a:spcPct val="150000"/>
              </a:lnSpc>
            </a:pPr>
            <a:r>
              <a:rPr lang="ja-JP" altLang="en-US" sz="1200" b="1" u="sng" kern="100" dirty="0">
                <a:latin typeface="BIZ UDゴシック" panose="020B0400000000000000" pitchFamily="49" charset="-128"/>
                <a:ea typeface="BIZ UDゴシック" panose="020B0400000000000000" pitchFamily="49" charset="-128"/>
                <a:cs typeface="Times New Roman" panose="02020603050405020304" pitchFamily="18" charset="0"/>
              </a:rPr>
              <a:t>ワークショップ</a:t>
            </a:r>
            <a:endParaRPr lang="en-US" altLang="ja-JP" sz="1200" b="1" u="sng" kern="100" dirty="0">
              <a:latin typeface="BIZ UDゴシック" panose="020B0400000000000000" pitchFamily="49" charset="-128"/>
              <a:ea typeface="BIZ UDゴシック" panose="020B0400000000000000" pitchFamily="49" charset="-128"/>
              <a:cs typeface="Times New Roman" panose="02020603050405020304" pitchFamily="18" charset="0"/>
            </a:endParaRPr>
          </a:p>
        </p:txBody>
      </p:sp>
      <p:sp>
        <p:nvSpPr>
          <p:cNvPr id="25" name="テキスト ボックス 24">
            <a:extLst>
              <a:ext uri="{FF2B5EF4-FFF2-40B4-BE49-F238E27FC236}">
                <a16:creationId xmlns:a16="http://schemas.microsoft.com/office/drawing/2014/main" id="{565B1FB3-8D86-D591-593E-D0EB8625B427}"/>
              </a:ext>
            </a:extLst>
          </p:cNvPr>
          <p:cNvSpPr txBox="1"/>
          <p:nvPr/>
        </p:nvSpPr>
        <p:spPr>
          <a:xfrm>
            <a:off x="1174583" y="8226356"/>
            <a:ext cx="2254416" cy="1526059"/>
          </a:xfrm>
          <a:prstGeom prst="rect">
            <a:avLst/>
          </a:prstGeom>
          <a:noFill/>
        </p:spPr>
        <p:txBody>
          <a:bodyPr wrap="square">
            <a:spAutoFit/>
          </a:bodyPr>
          <a:lstStyle/>
          <a:p>
            <a:pPr>
              <a:lnSpc>
                <a:spcPct val="150000"/>
              </a:lnSpc>
            </a:pPr>
            <a:r>
              <a:rPr lang="ja-JP" altLang="en-US" sz="900" kern="100" dirty="0">
                <a:latin typeface="游ゴシック" panose="020B0400000000000000" pitchFamily="50" charset="-128"/>
                <a:ea typeface="游ゴシック" panose="020B0400000000000000" pitchFamily="50" charset="-128"/>
                <a:cs typeface="Times New Roman" panose="02020603050405020304" pitchFamily="18" charset="0"/>
              </a:rPr>
              <a:t>視察後、事業者と山口県職員、県観光連盟の皆さまと現状の課題や今後について真剣に協議を行いました。</a:t>
            </a:r>
            <a:endParaRPr lang="en-US" altLang="ja-JP" sz="900" kern="100" dirty="0">
              <a:latin typeface="游ゴシック" panose="020B0400000000000000" pitchFamily="50" charset="-128"/>
              <a:ea typeface="游ゴシック" panose="020B0400000000000000" pitchFamily="50" charset="-128"/>
              <a:cs typeface="Times New Roman" panose="02020603050405020304" pitchFamily="18" charset="0"/>
            </a:endParaRPr>
          </a:p>
          <a:p>
            <a:pPr>
              <a:lnSpc>
                <a:spcPct val="150000"/>
              </a:lnSpc>
            </a:pPr>
            <a:endParaRPr lang="en-US" altLang="ja-JP" sz="900" kern="100" dirty="0">
              <a:latin typeface="游ゴシック" panose="020B0400000000000000" pitchFamily="50" charset="-128"/>
              <a:ea typeface="游ゴシック" panose="020B0400000000000000" pitchFamily="50" charset="-128"/>
              <a:cs typeface="Times New Roman" panose="02020603050405020304" pitchFamily="18" charset="0"/>
            </a:endParaRPr>
          </a:p>
          <a:p>
            <a:pPr>
              <a:lnSpc>
                <a:spcPct val="150000"/>
              </a:lnSpc>
            </a:pPr>
            <a:r>
              <a:rPr lang="ja-JP" altLang="en-US" sz="900" kern="100" dirty="0">
                <a:latin typeface="游ゴシック" panose="020B0400000000000000" pitchFamily="50" charset="-128"/>
                <a:ea typeface="游ゴシック" panose="020B0400000000000000" pitchFamily="50" charset="-128"/>
                <a:cs typeface="Times New Roman" panose="02020603050405020304" pitchFamily="18" charset="0"/>
              </a:rPr>
              <a:t>進行を務めたのは、本事業のアドバイザーに就任した瀬戸内ブランドコーポレーション吉原部長（左から</a:t>
            </a:r>
            <a:r>
              <a:rPr lang="en-US" altLang="ja-JP" sz="900" kern="100" dirty="0">
                <a:latin typeface="游ゴシック" panose="020B0400000000000000" pitchFamily="50" charset="-128"/>
                <a:ea typeface="游ゴシック" panose="020B0400000000000000" pitchFamily="50" charset="-128"/>
                <a:cs typeface="Times New Roman" panose="02020603050405020304" pitchFamily="18" charset="0"/>
              </a:rPr>
              <a:t>2</a:t>
            </a:r>
            <a:r>
              <a:rPr lang="ja-JP" altLang="en-US" sz="900" kern="100" dirty="0">
                <a:latin typeface="游ゴシック" panose="020B0400000000000000" pitchFamily="50" charset="-128"/>
                <a:ea typeface="游ゴシック" panose="020B0400000000000000" pitchFamily="50" charset="-128"/>
                <a:cs typeface="Times New Roman" panose="02020603050405020304" pitchFamily="18" charset="0"/>
              </a:rPr>
              <a:t>番目）</a:t>
            </a:r>
            <a:endParaRPr lang="en-US" altLang="ja-JP" sz="900" kern="100" dirty="0">
              <a:latin typeface="游ゴシック" panose="020B0400000000000000" pitchFamily="50" charset="-128"/>
              <a:ea typeface="游ゴシック" panose="020B0400000000000000" pitchFamily="50" charset="-128"/>
              <a:cs typeface="Times New Roman" panose="02020603050405020304" pitchFamily="18" charset="0"/>
            </a:endParaRPr>
          </a:p>
        </p:txBody>
      </p:sp>
      <p:sp>
        <p:nvSpPr>
          <p:cNvPr id="29" name="テキスト ボックス 28">
            <a:extLst>
              <a:ext uri="{FF2B5EF4-FFF2-40B4-BE49-F238E27FC236}">
                <a16:creationId xmlns:a16="http://schemas.microsoft.com/office/drawing/2014/main" id="{D5FB8C4F-7CDC-C540-EDA3-1A9AD619BF04}"/>
              </a:ext>
            </a:extLst>
          </p:cNvPr>
          <p:cNvSpPr txBox="1"/>
          <p:nvPr/>
        </p:nvSpPr>
        <p:spPr>
          <a:xfrm>
            <a:off x="103429" y="3205813"/>
            <a:ext cx="5051380" cy="2377895"/>
          </a:xfrm>
          <a:prstGeom prst="rect">
            <a:avLst/>
          </a:prstGeom>
          <a:noFill/>
        </p:spPr>
        <p:txBody>
          <a:bodyPr wrap="square">
            <a:spAutoFit/>
          </a:bodyPr>
          <a:lstStyle/>
          <a:p>
            <a:pPr>
              <a:lnSpc>
                <a:spcPct val="150000"/>
              </a:lnSpc>
            </a:pPr>
            <a:r>
              <a:rPr lang="ja-JP" altLang="en-US" sz="1000" kern="100" dirty="0">
                <a:latin typeface="游ゴシック" panose="020B0400000000000000" pitchFamily="50" charset="-128"/>
                <a:ea typeface="游ゴシック" panose="020B0400000000000000" pitchFamily="50" charset="-128"/>
                <a:cs typeface="Times New Roman" panose="02020603050405020304" pitchFamily="18" charset="0"/>
              </a:rPr>
              <a:t>　この度視察したコンテンツは山口県光市と平生町の本土と離島を繋ぐサウナやクルーズ、トレーラーハウスでの宿泊等の瀬戸内海における多島美の魅力を実感できる体験コンテンツです。</a:t>
            </a:r>
            <a:endParaRPr lang="en-US" altLang="ja-JP" sz="1000" kern="100" dirty="0">
              <a:latin typeface="游ゴシック" panose="020B0400000000000000" pitchFamily="50" charset="-128"/>
              <a:ea typeface="游ゴシック" panose="020B0400000000000000" pitchFamily="50" charset="-128"/>
              <a:cs typeface="Times New Roman" panose="02020603050405020304" pitchFamily="18" charset="0"/>
            </a:endParaRPr>
          </a:p>
          <a:p>
            <a:pPr>
              <a:lnSpc>
                <a:spcPct val="150000"/>
              </a:lnSpc>
            </a:pPr>
            <a:r>
              <a:rPr lang="ja-JP" altLang="en-US" sz="1000" kern="100" dirty="0">
                <a:latin typeface="游ゴシック" panose="020B0400000000000000" pitchFamily="50" charset="-128"/>
                <a:ea typeface="游ゴシック" panose="020B0400000000000000" pitchFamily="50" charset="-128"/>
                <a:cs typeface="Times New Roman" panose="02020603050405020304" pitchFamily="18" charset="0"/>
              </a:rPr>
              <a:t>　視察は平生町のサウナ建設予定地と光市牛島（うしま）にある古民家をリノベーションしたトレーラーハウスを訪れました。</a:t>
            </a:r>
            <a:endParaRPr lang="en-US" altLang="ja-JP" sz="1000" kern="100" dirty="0">
              <a:latin typeface="游ゴシック" panose="020B0400000000000000" pitchFamily="50" charset="-128"/>
              <a:ea typeface="游ゴシック" panose="020B0400000000000000" pitchFamily="50" charset="-128"/>
              <a:cs typeface="Times New Roman" panose="02020603050405020304" pitchFamily="18" charset="0"/>
            </a:endParaRPr>
          </a:p>
          <a:p>
            <a:pPr>
              <a:lnSpc>
                <a:spcPct val="150000"/>
              </a:lnSpc>
            </a:pPr>
            <a:endParaRPr lang="en-US" altLang="ja-JP" sz="1000" kern="100" dirty="0">
              <a:latin typeface="游ゴシック" panose="020B0400000000000000" pitchFamily="50" charset="-128"/>
              <a:ea typeface="游ゴシック" panose="020B0400000000000000" pitchFamily="50" charset="-128"/>
              <a:cs typeface="Times New Roman" panose="02020603050405020304" pitchFamily="18" charset="0"/>
            </a:endParaRPr>
          </a:p>
          <a:p>
            <a:pPr>
              <a:lnSpc>
                <a:spcPct val="150000"/>
              </a:lnSpc>
            </a:pPr>
            <a:r>
              <a:rPr lang="ja-JP" altLang="en-US" sz="1000" kern="100" dirty="0">
                <a:latin typeface="游ゴシック" panose="020B0400000000000000" pitchFamily="50" charset="-128"/>
                <a:ea typeface="游ゴシック" panose="020B0400000000000000" pitchFamily="50" charset="-128"/>
                <a:cs typeface="Times New Roman" panose="02020603050405020304" pitchFamily="18" charset="0"/>
              </a:rPr>
              <a:t>　光市室積地区で既に開業している「しお活 バレルサウナ」での、本格サウナと海底湧海水の恵みたっぷりの海水浴を、瀬戸内海の美しい景色を眺めながら体験しました。</a:t>
            </a:r>
            <a:endParaRPr lang="en-US" altLang="ja-JP" sz="1000" kern="100" dirty="0">
              <a:latin typeface="游ゴシック" panose="020B0400000000000000" pitchFamily="50" charset="-128"/>
              <a:ea typeface="游ゴシック" panose="020B0400000000000000" pitchFamily="50" charset="-128"/>
              <a:cs typeface="Times New Roman" panose="02020603050405020304" pitchFamily="18" charset="0"/>
            </a:endParaRPr>
          </a:p>
          <a:p>
            <a:pPr>
              <a:lnSpc>
                <a:spcPct val="150000"/>
              </a:lnSpc>
            </a:pPr>
            <a:r>
              <a:rPr lang="ja-JP" altLang="en-US" sz="1000" kern="100" dirty="0">
                <a:latin typeface="游ゴシック" panose="020B0400000000000000" pitchFamily="50" charset="-128"/>
                <a:ea typeface="游ゴシック" panose="020B0400000000000000" pitchFamily="50" charset="-128"/>
                <a:cs typeface="Times New Roman" panose="02020603050405020304" pitchFamily="18" charset="0"/>
              </a:rPr>
              <a:t>　また、海底湧水から精製された塩を使用した料理を提供する「室積シェアキッチン</a:t>
            </a:r>
            <a:r>
              <a:rPr lang="en-US" altLang="ja-JP" sz="1000" kern="100" dirty="0">
                <a:latin typeface="游ゴシック" panose="020B0400000000000000" pitchFamily="50" charset="-128"/>
                <a:ea typeface="游ゴシック" panose="020B0400000000000000" pitchFamily="50" charset="-128"/>
                <a:cs typeface="Times New Roman" panose="02020603050405020304" pitchFamily="18" charset="0"/>
              </a:rPr>
              <a:t>PORTO</a:t>
            </a:r>
            <a:r>
              <a:rPr lang="ja-JP" altLang="en-US" sz="1000" kern="100" dirty="0">
                <a:latin typeface="游ゴシック" panose="020B0400000000000000" pitchFamily="50" charset="-128"/>
                <a:ea typeface="游ゴシック" panose="020B0400000000000000" pitchFamily="50" charset="-128"/>
                <a:cs typeface="Times New Roman" panose="02020603050405020304" pitchFamily="18" charset="0"/>
              </a:rPr>
              <a:t>」にて、食体験も行いました。</a:t>
            </a:r>
            <a:endParaRPr lang="en-US" altLang="ja-JP" sz="1000" kern="100" dirty="0">
              <a:latin typeface="游ゴシック" panose="020B0400000000000000" pitchFamily="50" charset="-128"/>
              <a:ea typeface="游ゴシック" panose="020B0400000000000000" pitchFamily="50" charset="-128"/>
              <a:cs typeface="Times New Roman" panose="02020603050405020304" pitchFamily="18" charset="0"/>
            </a:endParaRPr>
          </a:p>
        </p:txBody>
      </p:sp>
      <p:pic>
        <p:nvPicPr>
          <p:cNvPr id="6" name="図 5">
            <a:extLst>
              <a:ext uri="{FF2B5EF4-FFF2-40B4-BE49-F238E27FC236}">
                <a16:creationId xmlns:a16="http://schemas.microsoft.com/office/drawing/2014/main" id="{51771D0E-D789-E0A0-D58E-B5720F86FD7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24399" y="8021197"/>
            <a:ext cx="1939400" cy="1474919"/>
          </a:xfrm>
          <a:prstGeom prst="rect">
            <a:avLst/>
          </a:prstGeom>
        </p:spPr>
      </p:pic>
      <p:pic>
        <p:nvPicPr>
          <p:cNvPr id="8" name="図 7">
            <a:extLst>
              <a:ext uri="{FF2B5EF4-FFF2-40B4-BE49-F238E27FC236}">
                <a16:creationId xmlns:a16="http://schemas.microsoft.com/office/drawing/2014/main" id="{22321DB4-BB6D-B2F7-681C-38D831E06B5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166242" y="8563987"/>
            <a:ext cx="1647741" cy="926854"/>
          </a:xfrm>
          <a:prstGeom prst="rect">
            <a:avLst/>
          </a:prstGeom>
        </p:spPr>
      </p:pic>
      <p:pic>
        <p:nvPicPr>
          <p:cNvPr id="15" name="図 14">
            <a:extLst>
              <a:ext uri="{FF2B5EF4-FFF2-40B4-BE49-F238E27FC236}">
                <a16:creationId xmlns:a16="http://schemas.microsoft.com/office/drawing/2014/main" id="{564F6EC7-5ACA-FC36-9C65-A88DA86C3E7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51930" y="6094407"/>
            <a:ext cx="1987198" cy="1117798"/>
          </a:xfrm>
          <a:prstGeom prst="rect">
            <a:avLst/>
          </a:prstGeom>
        </p:spPr>
      </p:pic>
      <p:pic>
        <p:nvPicPr>
          <p:cNvPr id="52" name="コンテンツ プレースホルダー 5">
            <a:extLst>
              <a:ext uri="{FF2B5EF4-FFF2-40B4-BE49-F238E27FC236}">
                <a16:creationId xmlns:a16="http://schemas.microsoft.com/office/drawing/2014/main" id="{312C3658-C47D-B97F-6C6F-B8A6D0547411}"/>
              </a:ext>
            </a:extLst>
          </p:cNvPr>
          <p:cNvPicPr>
            <a:picLocks noGrp="1" noChangeAspect="1"/>
          </p:cNvPicPr>
          <p:nvPr>
            <p:ph idx="1"/>
          </p:nvPr>
        </p:nvPicPr>
        <p:blipFill>
          <a:blip r:embed="rId5" cstate="print">
            <a:extLst>
              <a:ext uri="{28A0092B-C50C-407E-A947-70E740481C1C}">
                <a14:useLocalDpi xmlns:a14="http://schemas.microsoft.com/office/drawing/2010/main" val="0"/>
              </a:ext>
            </a:extLst>
          </a:blip>
          <a:stretch>
            <a:fillRect/>
          </a:stretch>
        </p:blipFill>
        <p:spPr>
          <a:xfrm>
            <a:off x="3534284" y="5610339"/>
            <a:ext cx="3150348" cy="2304352"/>
          </a:xfrm>
        </p:spPr>
      </p:pic>
      <p:cxnSp>
        <p:nvCxnSpPr>
          <p:cNvPr id="55" name="直線矢印コネクタ 54">
            <a:extLst>
              <a:ext uri="{FF2B5EF4-FFF2-40B4-BE49-F238E27FC236}">
                <a16:creationId xmlns:a16="http://schemas.microsoft.com/office/drawing/2014/main" id="{A857AEDC-DE01-4790-A84F-4CB181066227}"/>
              </a:ext>
            </a:extLst>
          </p:cNvPr>
          <p:cNvCxnSpPr>
            <a:cxnSpLocks/>
          </p:cNvCxnSpPr>
          <p:nvPr/>
        </p:nvCxnSpPr>
        <p:spPr>
          <a:xfrm flipH="1" flipV="1">
            <a:off x="5972782" y="5439713"/>
            <a:ext cx="235825" cy="1092429"/>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62" name="テキスト ボックス 61">
            <a:extLst>
              <a:ext uri="{FF2B5EF4-FFF2-40B4-BE49-F238E27FC236}">
                <a16:creationId xmlns:a16="http://schemas.microsoft.com/office/drawing/2014/main" id="{693A6E55-DF56-9C3E-21E5-CA718309B367}"/>
              </a:ext>
            </a:extLst>
          </p:cNvPr>
          <p:cNvSpPr txBox="1"/>
          <p:nvPr/>
        </p:nvSpPr>
        <p:spPr>
          <a:xfrm>
            <a:off x="0" y="4354753"/>
            <a:ext cx="644594" cy="322268"/>
          </a:xfrm>
          <a:prstGeom prst="rect">
            <a:avLst/>
          </a:prstGeom>
          <a:noFill/>
        </p:spPr>
        <p:txBody>
          <a:bodyPr wrap="square">
            <a:spAutoFit/>
          </a:bodyPr>
          <a:lstStyle/>
          <a:p>
            <a:pPr algn="ctr">
              <a:lnSpc>
                <a:spcPct val="150000"/>
              </a:lnSpc>
            </a:pPr>
            <a:r>
              <a:rPr lang="ja-JP" altLang="en-US" sz="1200" b="1" u="sng" kern="100" dirty="0">
                <a:latin typeface="BIZ UDゴシック" panose="020B0400000000000000" pitchFamily="49" charset="-128"/>
                <a:ea typeface="BIZ UDゴシック" panose="020B0400000000000000" pitchFamily="49" charset="-128"/>
                <a:cs typeface="Times New Roman" panose="02020603050405020304" pitchFamily="18" charset="0"/>
              </a:rPr>
              <a:t>体験</a:t>
            </a:r>
            <a:endParaRPr lang="en-US" altLang="ja-JP" sz="1200" b="1" u="sng" kern="100" dirty="0">
              <a:latin typeface="BIZ UDゴシック" panose="020B0400000000000000" pitchFamily="49" charset="-128"/>
              <a:ea typeface="BIZ UDゴシック" panose="020B0400000000000000" pitchFamily="49" charset="-128"/>
              <a:cs typeface="Times New Roman" panose="02020603050405020304" pitchFamily="18" charset="0"/>
            </a:endParaRPr>
          </a:p>
        </p:txBody>
      </p:sp>
      <p:pic>
        <p:nvPicPr>
          <p:cNvPr id="64" name="図 63">
            <a:extLst>
              <a:ext uri="{FF2B5EF4-FFF2-40B4-BE49-F238E27FC236}">
                <a16:creationId xmlns:a16="http://schemas.microsoft.com/office/drawing/2014/main" id="{EC16AF18-825B-AD1A-7AEC-CF7E3912726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5400000">
            <a:off x="4806068" y="3432638"/>
            <a:ext cx="2377896" cy="1337566"/>
          </a:xfrm>
          <a:prstGeom prst="rect">
            <a:avLst/>
          </a:prstGeom>
        </p:spPr>
      </p:pic>
      <p:pic>
        <p:nvPicPr>
          <p:cNvPr id="65" name="グラフィックス 64" descr="マーカー">
            <a:extLst>
              <a:ext uri="{FF2B5EF4-FFF2-40B4-BE49-F238E27FC236}">
                <a16:creationId xmlns:a16="http://schemas.microsoft.com/office/drawing/2014/main" id="{F8DFB554-AE5D-F7C2-00F2-26872C2E7ACC}"/>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132235" y="6510292"/>
            <a:ext cx="197213" cy="197213"/>
          </a:xfrm>
          <a:prstGeom prst="rect">
            <a:avLst/>
          </a:prstGeom>
        </p:spPr>
      </p:pic>
      <p:pic>
        <p:nvPicPr>
          <p:cNvPr id="71" name="グラフィックス 70" descr="マーカー">
            <a:extLst>
              <a:ext uri="{FF2B5EF4-FFF2-40B4-BE49-F238E27FC236}">
                <a16:creationId xmlns:a16="http://schemas.microsoft.com/office/drawing/2014/main" id="{0C10EB63-238B-293B-B789-459E87ADAC90}"/>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843809" y="5742978"/>
            <a:ext cx="197213" cy="197213"/>
          </a:xfrm>
          <a:prstGeom prst="rect">
            <a:avLst/>
          </a:prstGeom>
        </p:spPr>
      </p:pic>
      <p:pic>
        <p:nvPicPr>
          <p:cNvPr id="72" name="グラフィックス 71" descr="マーカー">
            <a:extLst>
              <a:ext uri="{FF2B5EF4-FFF2-40B4-BE49-F238E27FC236}">
                <a16:creationId xmlns:a16="http://schemas.microsoft.com/office/drawing/2014/main" id="{B52E315E-FDDF-8A0D-5812-3E9442C11811}"/>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867948" y="5711826"/>
            <a:ext cx="197213" cy="197213"/>
          </a:xfrm>
          <a:prstGeom prst="rect">
            <a:avLst/>
          </a:prstGeom>
        </p:spPr>
      </p:pic>
      <p:cxnSp>
        <p:nvCxnSpPr>
          <p:cNvPr id="73" name="直線矢印コネクタ 72">
            <a:extLst>
              <a:ext uri="{FF2B5EF4-FFF2-40B4-BE49-F238E27FC236}">
                <a16:creationId xmlns:a16="http://schemas.microsoft.com/office/drawing/2014/main" id="{95CFABC7-845F-7EB8-9EDC-50357ECFC972}"/>
              </a:ext>
            </a:extLst>
          </p:cNvPr>
          <p:cNvCxnSpPr>
            <a:cxnSpLocks/>
          </p:cNvCxnSpPr>
          <p:nvPr/>
        </p:nvCxnSpPr>
        <p:spPr>
          <a:xfrm flipH="1">
            <a:off x="3250565" y="5870254"/>
            <a:ext cx="632671" cy="171424"/>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75" name="図 74">
            <a:extLst>
              <a:ext uri="{FF2B5EF4-FFF2-40B4-BE49-F238E27FC236}">
                <a16:creationId xmlns:a16="http://schemas.microsoft.com/office/drawing/2014/main" id="{0CDD297B-CAFA-4984-57D3-46AB8680C11E}"/>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039644" y="5918270"/>
            <a:ext cx="1122988" cy="1996421"/>
          </a:xfrm>
          <a:prstGeom prst="rect">
            <a:avLst/>
          </a:prstGeom>
        </p:spPr>
      </p:pic>
      <p:sp>
        <p:nvSpPr>
          <p:cNvPr id="83" name="テキスト ボックス 82">
            <a:extLst>
              <a:ext uri="{FF2B5EF4-FFF2-40B4-BE49-F238E27FC236}">
                <a16:creationId xmlns:a16="http://schemas.microsoft.com/office/drawing/2014/main" id="{E14C3B13-37B8-45E5-FA95-F209D243091C}"/>
              </a:ext>
            </a:extLst>
          </p:cNvPr>
          <p:cNvSpPr txBox="1"/>
          <p:nvPr/>
        </p:nvSpPr>
        <p:spPr>
          <a:xfrm>
            <a:off x="953689" y="5580354"/>
            <a:ext cx="1798771" cy="287066"/>
          </a:xfrm>
          <a:prstGeom prst="rect">
            <a:avLst/>
          </a:prstGeom>
          <a:noFill/>
        </p:spPr>
        <p:txBody>
          <a:bodyPr wrap="square">
            <a:spAutoFit/>
          </a:bodyPr>
          <a:lstStyle/>
          <a:p>
            <a:pPr algn="ctr">
              <a:lnSpc>
                <a:spcPct val="150000"/>
              </a:lnSpc>
            </a:pPr>
            <a:r>
              <a:rPr lang="ja-JP" altLang="en-US" sz="1000" kern="100" dirty="0">
                <a:latin typeface="HG丸ｺﾞｼｯｸM-PRO" panose="020F0400000000000000" pitchFamily="50" charset="-128"/>
                <a:ea typeface="HG丸ｺﾞｼｯｸM-PRO" panose="020F0400000000000000" pitchFamily="50" charset="-128"/>
                <a:cs typeface="Times New Roman" panose="02020603050405020304" pitchFamily="18" charset="0"/>
              </a:rPr>
              <a:t>「しお活 バレルサウナ」</a:t>
            </a:r>
            <a:endParaRPr lang="en-US" altLang="ja-JP" sz="1000" kern="100" dirty="0">
              <a:latin typeface="HG丸ｺﾞｼｯｸM-PRO" panose="020F0400000000000000" pitchFamily="50" charset="-128"/>
              <a:ea typeface="HG丸ｺﾞｼｯｸM-PRO" panose="020F0400000000000000" pitchFamily="50" charset="-128"/>
              <a:cs typeface="Times New Roman" panose="02020603050405020304" pitchFamily="18" charset="0"/>
            </a:endParaRPr>
          </a:p>
        </p:txBody>
      </p:sp>
      <p:sp>
        <p:nvSpPr>
          <p:cNvPr id="84" name="テキスト ボックス 83">
            <a:extLst>
              <a:ext uri="{FF2B5EF4-FFF2-40B4-BE49-F238E27FC236}">
                <a16:creationId xmlns:a16="http://schemas.microsoft.com/office/drawing/2014/main" id="{E79CF89B-70E6-DADE-A1AC-22957F42C3C1}"/>
              </a:ext>
            </a:extLst>
          </p:cNvPr>
          <p:cNvSpPr txBox="1"/>
          <p:nvPr/>
        </p:nvSpPr>
        <p:spPr>
          <a:xfrm>
            <a:off x="581428" y="7660021"/>
            <a:ext cx="2223674" cy="296813"/>
          </a:xfrm>
          <a:prstGeom prst="rect">
            <a:avLst/>
          </a:prstGeom>
          <a:noFill/>
        </p:spPr>
        <p:txBody>
          <a:bodyPr wrap="square">
            <a:spAutoFit/>
          </a:bodyPr>
          <a:lstStyle/>
          <a:p>
            <a:pPr algn="ctr">
              <a:lnSpc>
                <a:spcPct val="150000"/>
              </a:lnSpc>
            </a:pPr>
            <a:r>
              <a:rPr lang="ja-JP" altLang="en-US" sz="1050" kern="100" dirty="0">
                <a:latin typeface="HG丸ｺﾞｼｯｸM-PRO" panose="020F0400000000000000" pitchFamily="50" charset="-128"/>
                <a:ea typeface="HG丸ｺﾞｼｯｸM-PRO" panose="020F0400000000000000" pitchFamily="50" charset="-128"/>
                <a:cs typeface="Times New Roman" panose="02020603050405020304" pitchFamily="18" charset="0"/>
              </a:rPr>
              <a:t>「室積シェアキッチン </a:t>
            </a:r>
            <a:r>
              <a:rPr lang="en-US" altLang="ja-JP" sz="1050" kern="100" dirty="0">
                <a:solidFill>
                  <a:schemeClr val="bg1"/>
                </a:solidFill>
                <a:latin typeface="HG丸ｺﾞｼｯｸM-PRO" panose="020F0400000000000000" pitchFamily="50" charset="-128"/>
                <a:ea typeface="HG丸ｺﾞｼｯｸM-PRO" panose="020F0400000000000000" pitchFamily="50" charset="-128"/>
                <a:cs typeface="Times New Roman" panose="02020603050405020304" pitchFamily="18" charset="0"/>
              </a:rPr>
              <a:t>PORTO</a:t>
            </a:r>
            <a:r>
              <a:rPr lang="ja-JP" altLang="en-US" sz="1050" kern="100" dirty="0">
                <a:solidFill>
                  <a:schemeClr val="bg1"/>
                </a:solidFill>
                <a:latin typeface="HG丸ｺﾞｼｯｸM-PRO" panose="020F0400000000000000" pitchFamily="50" charset="-128"/>
                <a:ea typeface="HG丸ｺﾞｼｯｸM-PRO" panose="020F0400000000000000" pitchFamily="50" charset="-128"/>
                <a:cs typeface="Times New Roman" panose="02020603050405020304" pitchFamily="18" charset="0"/>
              </a:rPr>
              <a:t>」</a:t>
            </a:r>
            <a:endParaRPr lang="en-US" altLang="ja-JP" sz="1050" kern="100" dirty="0">
              <a:solidFill>
                <a:schemeClr val="bg1"/>
              </a:solidFill>
              <a:latin typeface="HG丸ｺﾞｼｯｸM-PRO" panose="020F0400000000000000" pitchFamily="50" charset="-128"/>
              <a:ea typeface="HG丸ｺﾞｼｯｸM-PRO" panose="020F0400000000000000" pitchFamily="50" charset="-128"/>
              <a:cs typeface="Times New Roman" panose="02020603050405020304" pitchFamily="18" charset="0"/>
            </a:endParaRPr>
          </a:p>
        </p:txBody>
      </p:sp>
      <p:pic>
        <p:nvPicPr>
          <p:cNvPr id="11" name="図 10">
            <a:extLst>
              <a:ext uri="{FF2B5EF4-FFF2-40B4-BE49-F238E27FC236}">
                <a16:creationId xmlns:a16="http://schemas.microsoft.com/office/drawing/2014/main" id="{738E0620-D28F-51DE-B01F-8B1673AF306B}"/>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5400000">
            <a:off x="3097566" y="7936411"/>
            <a:ext cx="1996422" cy="1122988"/>
          </a:xfrm>
          <a:prstGeom prst="rect">
            <a:avLst/>
          </a:prstGeom>
        </p:spPr>
      </p:pic>
      <p:pic>
        <p:nvPicPr>
          <p:cNvPr id="85" name="グラフィックス 84" descr="マーカー">
            <a:extLst>
              <a:ext uri="{FF2B5EF4-FFF2-40B4-BE49-F238E27FC236}">
                <a16:creationId xmlns:a16="http://schemas.microsoft.com/office/drawing/2014/main" id="{FA47922B-D20C-F55F-0177-3E53D2F55058}"/>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694584" y="7463378"/>
            <a:ext cx="197213" cy="197213"/>
          </a:xfrm>
          <a:prstGeom prst="rect">
            <a:avLst/>
          </a:prstGeom>
        </p:spPr>
      </p:pic>
      <p:cxnSp>
        <p:nvCxnSpPr>
          <p:cNvPr id="86" name="直線矢印コネクタ 85">
            <a:extLst>
              <a:ext uri="{FF2B5EF4-FFF2-40B4-BE49-F238E27FC236}">
                <a16:creationId xmlns:a16="http://schemas.microsoft.com/office/drawing/2014/main" id="{50BD82E7-B185-C869-B009-16C1606791A3}"/>
              </a:ext>
            </a:extLst>
          </p:cNvPr>
          <p:cNvCxnSpPr>
            <a:cxnSpLocks/>
          </p:cNvCxnSpPr>
          <p:nvPr/>
        </p:nvCxnSpPr>
        <p:spPr>
          <a:xfrm flipH="1">
            <a:off x="4542096" y="7624275"/>
            <a:ext cx="191827" cy="115148"/>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8" name="テキスト ボックス 87">
            <a:extLst>
              <a:ext uri="{FF2B5EF4-FFF2-40B4-BE49-F238E27FC236}">
                <a16:creationId xmlns:a16="http://schemas.microsoft.com/office/drawing/2014/main" id="{95F8740C-B8AA-8CDD-F93E-6ABBA74BF60F}"/>
              </a:ext>
            </a:extLst>
          </p:cNvPr>
          <p:cNvSpPr txBox="1"/>
          <p:nvPr/>
        </p:nvSpPr>
        <p:spPr>
          <a:xfrm>
            <a:off x="5417064" y="5223045"/>
            <a:ext cx="1155903" cy="237950"/>
          </a:xfrm>
          <a:prstGeom prst="rect">
            <a:avLst/>
          </a:prstGeom>
          <a:noFill/>
        </p:spPr>
        <p:txBody>
          <a:bodyPr wrap="square">
            <a:spAutoFit/>
          </a:bodyPr>
          <a:lstStyle/>
          <a:p>
            <a:pPr algn="ctr">
              <a:lnSpc>
                <a:spcPct val="150000"/>
              </a:lnSpc>
            </a:pPr>
            <a:r>
              <a:rPr lang="ja-JP" altLang="en-US" sz="700" kern="100" dirty="0">
                <a:latin typeface="游明朝" panose="02020400000000000000" pitchFamily="18" charset="-128"/>
                <a:ea typeface="游明朝" panose="02020400000000000000" pitchFamily="18" charset="-128"/>
                <a:cs typeface="Times New Roman" panose="02020603050405020304" pitchFamily="18" charset="0"/>
              </a:rPr>
              <a:t>サウナ予定地を視察</a:t>
            </a:r>
            <a:endParaRPr lang="en-US" altLang="ja-JP" sz="700" kern="100" dirty="0">
              <a:latin typeface="游明朝" panose="02020400000000000000" pitchFamily="18" charset="-128"/>
              <a:ea typeface="游明朝" panose="02020400000000000000" pitchFamily="18" charset="-128"/>
              <a:cs typeface="Times New Roman" panose="02020603050405020304" pitchFamily="18" charset="0"/>
            </a:endParaRPr>
          </a:p>
        </p:txBody>
      </p:sp>
      <p:sp>
        <p:nvSpPr>
          <p:cNvPr id="89" name="テキスト ボックス 88">
            <a:extLst>
              <a:ext uri="{FF2B5EF4-FFF2-40B4-BE49-F238E27FC236}">
                <a16:creationId xmlns:a16="http://schemas.microsoft.com/office/drawing/2014/main" id="{838ED42E-E85F-4AB0-E954-279E1E3B3321}"/>
              </a:ext>
            </a:extLst>
          </p:cNvPr>
          <p:cNvSpPr txBox="1"/>
          <p:nvPr/>
        </p:nvSpPr>
        <p:spPr>
          <a:xfrm>
            <a:off x="4867031" y="9436577"/>
            <a:ext cx="1704011" cy="237950"/>
          </a:xfrm>
          <a:prstGeom prst="rect">
            <a:avLst/>
          </a:prstGeom>
          <a:noFill/>
        </p:spPr>
        <p:txBody>
          <a:bodyPr wrap="square">
            <a:spAutoFit/>
          </a:bodyPr>
          <a:lstStyle/>
          <a:p>
            <a:pPr algn="ctr">
              <a:lnSpc>
                <a:spcPct val="150000"/>
              </a:lnSpc>
            </a:pPr>
            <a:r>
              <a:rPr lang="ja-JP" altLang="en-US" sz="700" kern="100" dirty="0">
                <a:latin typeface="游明朝" panose="02020400000000000000" pitchFamily="18" charset="-128"/>
                <a:ea typeface="游明朝" panose="02020400000000000000" pitchFamily="18" charset="-128"/>
                <a:cs typeface="Times New Roman" panose="02020603050405020304" pitchFamily="18" charset="0"/>
              </a:rPr>
              <a:t>視察したせとうち</a:t>
            </a:r>
            <a:r>
              <a:rPr lang="en-US" altLang="ja-JP" sz="700" kern="100" dirty="0">
                <a:latin typeface="游明朝" panose="02020400000000000000" pitchFamily="18" charset="-128"/>
                <a:ea typeface="游明朝" panose="02020400000000000000" pitchFamily="18" charset="-128"/>
                <a:cs typeface="Times New Roman" panose="02020603050405020304" pitchFamily="18" charset="0"/>
              </a:rPr>
              <a:t>DMO</a:t>
            </a:r>
            <a:r>
              <a:rPr lang="ja-JP" altLang="en-US" sz="700" kern="100" dirty="0">
                <a:latin typeface="游明朝" panose="02020400000000000000" pitchFamily="18" charset="-128"/>
                <a:ea typeface="游明朝" panose="02020400000000000000" pitchFamily="18" charset="-128"/>
                <a:cs typeface="Times New Roman" panose="02020603050405020304" pitchFamily="18" charset="0"/>
              </a:rPr>
              <a:t>職員</a:t>
            </a:r>
            <a:endParaRPr lang="en-US" altLang="ja-JP" sz="700" kern="100" dirty="0">
              <a:latin typeface="游明朝" panose="02020400000000000000" pitchFamily="18" charset="-128"/>
              <a:ea typeface="游明朝" panose="02020400000000000000" pitchFamily="18" charset="-128"/>
              <a:cs typeface="Times New Roman" panose="02020603050405020304" pitchFamily="18" charset="0"/>
            </a:endParaRPr>
          </a:p>
        </p:txBody>
      </p:sp>
      <p:sp>
        <p:nvSpPr>
          <p:cNvPr id="90" name="テキスト ボックス 89">
            <a:extLst>
              <a:ext uri="{FF2B5EF4-FFF2-40B4-BE49-F238E27FC236}">
                <a16:creationId xmlns:a16="http://schemas.microsoft.com/office/drawing/2014/main" id="{1EAFF0A3-FAC1-C162-0560-1E4AC49642CC}"/>
              </a:ext>
            </a:extLst>
          </p:cNvPr>
          <p:cNvSpPr txBox="1"/>
          <p:nvPr/>
        </p:nvSpPr>
        <p:spPr>
          <a:xfrm>
            <a:off x="3299562" y="9436577"/>
            <a:ext cx="1592235" cy="237950"/>
          </a:xfrm>
          <a:prstGeom prst="rect">
            <a:avLst/>
          </a:prstGeom>
          <a:noFill/>
        </p:spPr>
        <p:txBody>
          <a:bodyPr wrap="square">
            <a:spAutoFit/>
          </a:bodyPr>
          <a:lstStyle/>
          <a:p>
            <a:pPr algn="ctr">
              <a:lnSpc>
                <a:spcPct val="150000"/>
              </a:lnSpc>
            </a:pPr>
            <a:r>
              <a:rPr lang="ja-JP" altLang="en-US" sz="700" kern="100" dirty="0">
                <a:latin typeface="游明朝" panose="02020400000000000000" pitchFamily="18" charset="-128"/>
                <a:ea typeface="游明朝" panose="02020400000000000000" pitchFamily="18" charset="-128"/>
                <a:cs typeface="Times New Roman" panose="02020603050405020304" pitchFamily="18" charset="0"/>
              </a:rPr>
              <a:t>光市牛島を視察</a:t>
            </a:r>
            <a:endParaRPr lang="en-US" altLang="ja-JP" sz="700" kern="100" dirty="0">
              <a:latin typeface="游明朝" panose="02020400000000000000" pitchFamily="18" charset="-128"/>
              <a:ea typeface="游明朝" panose="02020400000000000000" pitchFamily="18" charset="-128"/>
              <a:cs typeface="Times New Roman" panose="02020603050405020304" pitchFamily="18" charset="0"/>
            </a:endParaRPr>
          </a:p>
        </p:txBody>
      </p:sp>
      <p:sp>
        <p:nvSpPr>
          <p:cNvPr id="91" name="矢印: 上下 90">
            <a:extLst>
              <a:ext uri="{FF2B5EF4-FFF2-40B4-BE49-F238E27FC236}">
                <a16:creationId xmlns:a16="http://schemas.microsoft.com/office/drawing/2014/main" id="{9406AF27-CA48-EF95-E382-6CE055A84179}"/>
              </a:ext>
            </a:extLst>
          </p:cNvPr>
          <p:cNvSpPr/>
          <p:nvPr/>
        </p:nvSpPr>
        <p:spPr>
          <a:xfrm rot="3277301" flipH="1">
            <a:off x="5406808" y="6329176"/>
            <a:ext cx="137522" cy="1438087"/>
          </a:xfrm>
          <a:prstGeom prst="up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3" name="矢印: 上下 92">
            <a:extLst>
              <a:ext uri="{FF2B5EF4-FFF2-40B4-BE49-F238E27FC236}">
                <a16:creationId xmlns:a16="http://schemas.microsoft.com/office/drawing/2014/main" id="{A1280095-8D22-F93A-C9B5-B0C26308E4B7}"/>
              </a:ext>
            </a:extLst>
          </p:cNvPr>
          <p:cNvSpPr/>
          <p:nvPr/>
        </p:nvSpPr>
        <p:spPr>
          <a:xfrm rot="1044995" flipH="1">
            <a:off x="6026472" y="6662821"/>
            <a:ext cx="128447" cy="580611"/>
          </a:xfrm>
          <a:prstGeom prst="up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4" name="四角形: 角を丸くする 93">
            <a:extLst>
              <a:ext uri="{FF2B5EF4-FFF2-40B4-BE49-F238E27FC236}">
                <a16:creationId xmlns:a16="http://schemas.microsoft.com/office/drawing/2014/main" id="{76260D4C-CDC9-FFEE-DD9A-90DE1A982B81}"/>
              </a:ext>
            </a:extLst>
          </p:cNvPr>
          <p:cNvSpPr/>
          <p:nvPr/>
        </p:nvSpPr>
        <p:spPr>
          <a:xfrm>
            <a:off x="5072170" y="6819381"/>
            <a:ext cx="1704011" cy="208094"/>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700" dirty="0">
                <a:latin typeface="HG丸ｺﾞｼｯｸM-PRO" panose="020F0400000000000000" pitchFamily="50" charset="-128"/>
                <a:ea typeface="HG丸ｺﾞｼｯｸM-PRO" panose="020F0400000000000000" pitchFamily="50" charset="-128"/>
              </a:rPr>
              <a:t>クルーズで綺麗な瀬戸内海を満喫</a:t>
            </a:r>
            <a:r>
              <a:rPr lang="en-US" altLang="ja-JP" sz="700" dirty="0">
                <a:latin typeface="HG丸ｺﾞｼｯｸM-PRO" panose="020F0400000000000000" pitchFamily="50" charset="-128"/>
                <a:ea typeface="HG丸ｺﾞｼｯｸM-PRO" panose="020F0400000000000000" pitchFamily="50" charset="-128"/>
              </a:rPr>
              <a:t>‼</a:t>
            </a:r>
            <a:endParaRPr kumimoji="1" lang="ja-JP" altLang="en-US" sz="700" dirty="0">
              <a:latin typeface="HG丸ｺﾞｼｯｸM-PRO" panose="020F0400000000000000" pitchFamily="50" charset="-128"/>
              <a:ea typeface="HG丸ｺﾞｼｯｸM-PRO" panose="020F0400000000000000" pitchFamily="50" charset="-128"/>
            </a:endParaRPr>
          </a:p>
        </p:txBody>
      </p:sp>
    </p:spTree>
    <p:extLst>
      <p:ext uri="{BB962C8B-B14F-4D97-AF65-F5344CB8AC3E}">
        <p14:creationId xmlns:p14="http://schemas.microsoft.com/office/powerpoint/2010/main" val="23430410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2">
            <a:extLst>
              <a:ext uri="{FF2B5EF4-FFF2-40B4-BE49-F238E27FC236}">
                <a16:creationId xmlns:a16="http://schemas.microsoft.com/office/drawing/2014/main" id="{5831DC37-D6BD-11E5-270F-27CBEF958100}"/>
              </a:ext>
            </a:extLst>
          </p:cNvPr>
          <p:cNvSpPr txBox="1">
            <a:spLocks noChangeArrowheads="1"/>
          </p:cNvSpPr>
          <p:nvPr/>
        </p:nvSpPr>
        <p:spPr bwMode="auto">
          <a:xfrm>
            <a:off x="4041022" y="87025"/>
            <a:ext cx="2822491" cy="252881"/>
          </a:xfrm>
          <a:prstGeom prst="rect">
            <a:avLst/>
          </a:prstGeom>
          <a:noFill/>
          <a:ln w="9525">
            <a:noFill/>
            <a:miter lim="800000"/>
            <a:headEnd/>
            <a:tailEnd/>
          </a:ln>
        </p:spPr>
        <p:txBody>
          <a:bodyPr rot="0" vert="horz" wrap="square" lIns="91440" tIns="45720" rIns="91440" bIns="45720" anchor="t" anchorCtr="0">
            <a:noAutofit/>
          </a:bodyPr>
          <a:lstStyle/>
          <a:p>
            <a:pPr>
              <a:spcAft>
                <a:spcPts val="0"/>
              </a:spcAft>
            </a:pPr>
            <a:r>
              <a:rPr lang="ja-JP" sz="1600" b="1" kern="100" spc="-150" dirty="0">
                <a:ln w="0"/>
                <a:solidFill>
                  <a:srgbClr val="174087"/>
                </a:solidFill>
                <a:effectLst>
                  <a:reflection blurRad="6350" stA="53000" endA="300" endPos="35500" dir="5400000" sy="-90000" algn="bl" rotWithShape="0"/>
                </a:effectLst>
                <a:latin typeface="游ゴシック" panose="020B0400000000000000" pitchFamily="50" charset="-128"/>
                <a:ea typeface="游ゴシック" panose="020B0400000000000000" pitchFamily="50" charset="-128"/>
                <a:cs typeface="メイリオ" panose="020B0604030504040204" pitchFamily="50" charset="-128"/>
              </a:rPr>
              <a:t>せとうち</a:t>
            </a:r>
            <a:r>
              <a:rPr lang="en-US" sz="1600" b="1" kern="100" spc="-150" dirty="0">
                <a:ln w="0"/>
                <a:solidFill>
                  <a:srgbClr val="174087"/>
                </a:solidFill>
                <a:effectLst>
                  <a:reflection blurRad="6350" stA="53000" endA="300" endPos="35500" dir="5400000" sy="-90000" algn="bl" rotWithShape="0"/>
                </a:effectLst>
                <a:latin typeface="游ゴシック" panose="020B0400000000000000" pitchFamily="50" charset="-128"/>
                <a:ea typeface="游ゴシック" panose="020B0400000000000000" pitchFamily="50" charset="-128"/>
                <a:cs typeface="メイリオ" panose="020B0604030504040204" pitchFamily="50" charset="-128"/>
              </a:rPr>
              <a:t>DMO N</a:t>
            </a:r>
            <a:r>
              <a:rPr lang="en-US" altLang="ja-JP" sz="1600" b="1" kern="100" spc="-150" dirty="0">
                <a:ln w="0"/>
                <a:solidFill>
                  <a:srgbClr val="174087"/>
                </a:solidFill>
                <a:effectLst>
                  <a:reflection blurRad="6350" stA="53000" endA="300" endPos="35500" dir="5400000" sy="-90000" algn="bl" rotWithShape="0"/>
                </a:effectLst>
                <a:latin typeface="游ゴシック" panose="020B0400000000000000" pitchFamily="50" charset="-128"/>
                <a:ea typeface="游ゴシック" panose="020B0400000000000000" pitchFamily="50" charset="-128"/>
                <a:cs typeface="メイリオ" panose="020B0604030504040204" pitchFamily="50" charset="-128"/>
              </a:rPr>
              <a:t>EWS</a:t>
            </a:r>
            <a:r>
              <a:rPr lang="ja-JP" altLang="en-US" sz="1600" b="1" kern="100" spc="-150" dirty="0">
                <a:ln w="0"/>
                <a:solidFill>
                  <a:srgbClr val="174087"/>
                </a:solidFill>
                <a:effectLst>
                  <a:reflection blurRad="6350" stA="53000" endA="300" endPos="35500" dir="5400000" sy="-90000" algn="bl" rotWithShape="0"/>
                </a:effectLst>
                <a:latin typeface="游ゴシック" panose="020B0400000000000000" pitchFamily="50" charset="-128"/>
                <a:ea typeface="游ゴシック" panose="020B0400000000000000" pitchFamily="50" charset="-128"/>
                <a:cs typeface="メイリオ" panose="020B0604030504040204" pitchFamily="50" charset="-128"/>
              </a:rPr>
              <a:t>　</a:t>
            </a:r>
            <a:r>
              <a:rPr lang="en-US" altLang="ja-JP" sz="1600" b="1" kern="100" spc="-150" dirty="0">
                <a:ln w="0"/>
                <a:solidFill>
                  <a:srgbClr val="174087"/>
                </a:solidFill>
                <a:effectLst>
                  <a:reflection blurRad="6350" stA="53000" endA="300" endPos="35500" dir="5400000" sy="-90000" algn="bl" rotWithShape="0"/>
                </a:effectLst>
                <a:latin typeface="游ゴシック" panose="020B0400000000000000" pitchFamily="50" charset="-128"/>
                <a:ea typeface="游ゴシック" panose="020B0400000000000000" pitchFamily="50" charset="-128"/>
                <a:cs typeface="メイリオ" panose="020B0604030504040204" pitchFamily="50" charset="-128"/>
              </a:rPr>
              <a:t>Vol.089</a:t>
            </a:r>
          </a:p>
        </p:txBody>
      </p:sp>
      <p:sp>
        <p:nvSpPr>
          <p:cNvPr id="14" name="テキスト ボックス 13">
            <a:extLst>
              <a:ext uri="{FF2B5EF4-FFF2-40B4-BE49-F238E27FC236}">
                <a16:creationId xmlns:a16="http://schemas.microsoft.com/office/drawing/2014/main" id="{F1798ABA-18F3-2EF3-5FF6-6B099BBB42B5}"/>
              </a:ext>
            </a:extLst>
          </p:cNvPr>
          <p:cNvSpPr txBox="1"/>
          <p:nvPr/>
        </p:nvSpPr>
        <p:spPr>
          <a:xfrm>
            <a:off x="5216903" y="320924"/>
            <a:ext cx="1706793" cy="188487"/>
          </a:xfrm>
          <a:prstGeom prst="rect">
            <a:avLst/>
          </a:prstGeom>
          <a:noFill/>
        </p:spPr>
        <p:txBody>
          <a:bodyPr wrap="square" rtlCol="0">
            <a:spAutoFit/>
          </a:bodyPr>
          <a:lstStyle/>
          <a:p>
            <a:r>
              <a:rPr lang="en-US" altLang="ja-JP" sz="600" dirty="0"/>
              <a:t>※</a:t>
            </a:r>
            <a:r>
              <a:rPr lang="ja-JP" altLang="en-US" sz="600" dirty="0"/>
              <a:t>文章・画像等の</a:t>
            </a:r>
            <a:r>
              <a:rPr kumimoji="1" lang="ja-JP" altLang="en-US" sz="600" dirty="0"/>
              <a:t>無断転用</a:t>
            </a:r>
            <a:r>
              <a:rPr lang="ja-JP" altLang="en-US" sz="600" dirty="0"/>
              <a:t>はお断りします。</a:t>
            </a:r>
            <a:endParaRPr kumimoji="1" lang="ja-JP" altLang="en-US" sz="600" dirty="0"/>
          </a:p>
        </p:txBody>
      </p:sp>
      <p:sp>
        <p:nvSpPr>
          <p:cNvPr id="5" name="正方形/長方形 4">
            <a:extLst>
              <a:ext uri="{FF2B5EF4-FFF2-40B4-BE49-F238E27FC236}">
                <a16:creationId xmlns:a16="http://schemas.microsoft.com/office/drawing/2014/main" id="{78AE5BB9-6619-6392-E793-E681B891EC2F}"/>
              </a:ext>
            </a:extLst>
          </p:cNvPr>
          <p:cNvSpPr/>
          <p:nvPr/>
        </p:nvSpPr>
        <p:spPr>
          <a:xfrm>
            <a:off x="0" y="460226"/>
            <a:ext cx="6858000" cy="372659"/>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57816"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a:ln>
                  <a:noFill/>
                </a:ln>
                <a:solidFill>
                  <a:srgbClr val="FFC000"/>
                </a:solidFill>
                <a:effectLst/>
                <a:uLnTx/>
                <a:uFillTx/>
                <a:latin typeface="BIZ UDゴシック" panose="020B0400000000000000" pitchFamily="49" charset="-128"/>
                <a:ea typeface="BIZ UDゴシック" panose="020B0400000000000000" pitchFamily="49" charset="-128"/>
              </a:rPr>
              <a:t>参加登録者数１</a:t>
            </a:r>
            <a:r>
              <a:rPr kumimoji="1" lang="en-US" altLang="ja-JP" sz="1400" b="0" i="0" u="none" strike="noStrike" kern="1200" cap="none" spc="0" normalizeH="0" baseline="0" noProof="0">
                <a:ln>
                  <a:noFill/>
                </a:ln>
                <a:solidFill>
                  <a:srgbClr val="FFC000"/>
                </a:solidFill>
                <a:effectLst/>
                <a:uLnTx/>
                <a:uFillTx/>
                <a:latin typeface="BIZ UDゴシック" panose="020B0400000000000000" pitchFamily="49" charset="-128"/>
                <a:ea typeface="BIZ UDゴシック" panose="020B0400000000000000" pitchFamily="49" charset="-128"/>
              </a:rPr>
              <a:t>,200</a:t>
            </a:r>
            <a:r>
              <a:rPr kumimoji="1" lang="ja-JP" altLang="en-US" sz="1400" b="0" i="0" u="none" strike="noStrike" kern="1200" cap="none" spc="0" normalizeH="0" baseline="0" noProof="0">
                <a:ln>
                  <a:noFill/>
                </a:ln>
                <a:solidFill>
                  <a:srgbClr val="FFC000"/>
                </a:solidFill>
                <a:effectLst/>
                <a:uLnTx/>
                <a:uFillTx/>
                <a:latin typeface="BIZ UDゴシック" panose="020B0400000000000000" pitchFamily="49" charset="-128"/>
                <a:ea typeface="BIZ UDゴシック" panose="020B0400000000000000" pitchFamily="49" charset="-128"/>
              </a:rPr>
              <a:t>名超！</a:t>
            </a:r>
            <a:r>
              <a:rPr kumimoji="1" lang="ja-JP" altLang="en-US" sz="1400" b="0" i="0" u="none" strike="noStrike" kern="1200" cap="none" spc="0" normalizeH="0" baseline="0" noProof="0">
                <a:ln>
                  <a:noFill/>
                </a:ln>
                <a:solidFill>
                  <a:prstClr val="white"/>
                </a:solidFill>
                <a:effectLst/>
                <a:uLnTx/>
                <a:uFillTx/>
                <a:latin typeface="BIZ UDゴシック" panose="020B0400000000000000" pitchFamily="49" charset="-128"/>
                <a:ea typeface="BIZ UDゴシック" panose="020B0400000000000000" pitchFamily="49" charset="-128"/>
              </a:rPr>
              <a:t>「第</a:t>
            </a:r>
            <a:r>
              <a:rPr kumimoji="1" lang="en-US" altLang="ja-JP" sz="1400" b="0" i="0" u="none" strike="noStrike" kern="1200" cap="none" spc="0" normalizeH="0" baseline="0" noProof="0">
                <a:ln>
                  <a:noFill/>
                </a:ln>
                <a:solidFill>
                  <a:prstClr val="white"/>
                </a:solidFill>
                <a:effectLst/>
                <a:uLnTx/>
                <a:uFillTx/>
                <a:latin typeface="BIZ UDゴシック" panose="020B0400000000000000" pitchFamily="49" charset="-128"/>
                <a:ea typeface="BIZ UDゴシック" panose="020B0400000000000000" pitchFamily="49" charset="-128"/>
              </a:rPr>
              <a:t>13</a:t>
            </a:r>
            <a:r>
              <a:rPr kumimoji="1" lang="ja-JP" altLang="en-US" sz="1400" b="0" i="0" u="none" strike="noStrike" kern="1200" cap="none" spc="0" normalizeH="0" baseline="0" noProof="0">
                <a:ln>
                  <a:noFill/>
                </a:ln>
                <a:solidFill>
                  <a:prstClr val="white"/>
                </a:solidFill>
                <a:effectLst/>
                <a:uLnTx/>
                <a:uFillTx/>
                <a:latin typeface="BIZ UDゴシック" panose="020B0400000000000000" pitchFamily="49" charset="-128"/>
                <a:ea typeface="BIZ UDゴシック" panose="020B0400000000000000" pitchFamily="49" charset="-128"/>
              </a:rPr>
              <a:t>回せとうちミーティング</a:t>
            </a:r>
            <a:r>
              <a:rPr kumimoji="1" lang="en-US" altLang="ja-JP" sz="1400" b="0" i="0" u="none" strike="noStrike" kern="1200" cap="none" spc="0" normalizeH="0" baseline="0" noProof="0">
                <a:ln>
                  <a:noFill/>
                </a:ln>
                <a:solidFill>
                  <a:prstClr val="white"/>
                </a:solidFill>
                <a:effectLst/>
                <a:uLnTx/>
                <a:uFillTx/>
                <a:latin typeface="BIZ UDゴシック" panose="020B0400000000000000" pitchFamily="49" charset="-128"/>
                <a:ea typeface="BIZ UDゴシック" panose="020B0400000000000000" pitchFamily="49" charset="-128"/>
              </a:rPr>
              <a:t>from</a:t>
            </a:r>
            <a:r>
              <a:rPr kumimoji="1" lang="ja-JP" altLang="en-US" sz="1400" b="0" i="0" u="none" strike="noStrike" kern="1200" cap="none" spc="0" normalizeH="0" baseline="0" noProof="0">
                <a:ln>
                  <a:noFill/>
                </a:ln>
                <a:solidFill>
                  <a:prstClr val="white"/>
                </a:solidFill>
                <a:effectLst/>
                <a:uLnTx/>
                <a:uFillTx/>
                <a:latin typeface="BIZ UDゴシック" panose="020B0400000000000000" pitchFamily="49" charset="-128"/>
                <a:ea typeface="BIZ UDゴシック" panose="020B0400000000000000" pitchFamily="49" charset="-128"/>
              </a:rPr>
              <a:t>山口」開催！！ </a:t>
            </a:r>
            <a:endParaRPr kumimoji="1" lang="en-US" altLang="ja-JP" sz="1400" b="0"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endParaRPr>
          </a:p>
        </p:txBody>
      </p:sp>
      <p:sp>
        <p:nvSpPr>
          <p:cNvPr id="15" name="正方形/長方形 14">
            <a:extLst>
              <a:ext uri="{FF2B5EF4-FFF2-40B4-BE49-F238E27FC236}">
                <a16:creationId xmlns:a16="http://schemas.microsoft.com/office/drawing/2014/main" id="{F970ABA3-C47A-3CD5-C329-6F4FE7C93427}"/>
              </a:ext>
            </a:extLst>
          </p:cNvPr>
          <p:cNvSpPr/>
          <p:nvPr/>
        </p:nvSpPr>
        <p:spPr>
          <a:xfrm>
            <a:off x="5665" y="1093158"/>
            <a:ext cx="5226310" cy="8812844"/>
          </a:xfrm>
          <a:prstGeom prst="rect">
            <a:avLst/>
          </a:prstGeom>
          <a:noFill/>
          <a:ln w="63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テキスト ボックス 16">
            <a:extLst>
              <a:ext uri="{FF2B5EF4-FFF2-40B4-BE49-F238E27FC236}">
                <a16:creationId xmlns:a16="http://schemas.microsoft.com/office/drawing/2014/main" id="{F0558B07-2E4E-E3D3-7C65-38329AA58065}"/>
              </a:ext>
            </a:extLst>
          </p:cNvPr>
          <p:cNvSpPr txBox="1"/>
          <p:nvPr/>
        </p:nvSpPr>
        <p:spPr>
          <a:xfrm>
            <a:off x="70678" y="1172188"/>
            <a:ext cx="5189196" cy="2492990"/>
          </a:xfrm>
          <a:prstGeom prst="rect">
            <a:avLst/>
          </a:prstGeom>
          <a:noFill/>
        </p:spPr>
        <p:txBody>
          <a:bodyPr wrap="square" rtlCol="0">
            <a:spAutoFit/>
          </a:bodyPr>
          <a:lstStyle/>
          <a:p>
            <a:pPr marL="0" marR="0" lvl="0" indent="0" algn="l" defTabSz="957816" rtl="0" eaLnBrk="1" fontAlgn="auto" latinLnBrk="0" hangingPunct="1">
              <a:lnSpc>
                <a:spcPct val="100000"/>
              </a:lnSpc>
              <a:spcBef>
                <a:spcPts val="0"/>
              </a:spcBef>
              <a:spcAft>
                <a:spcPts val="0"/>
              </a:spcAft>
              <a:buClrTx/>
              <a:buSzTx/>
              <a:buFontTx/>
              <a:buNone/>
              <a:tabLst/>
              <a:defRPr/>
            </a:pPr>
            <a:r>
              <a:rPr kumimoji="1" lang="ja-JP" altLang="en-US" sz="1000" i="0"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　せとうち</a:t>
            </a:r>
            <a:r>
              <a:rPr kumimoji="1" lang="en-US" altLang="ja-JP" sz="1000" i="0"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DMO</a:t>
            </a:r>
            <a:r>
              <a:rPr kumimoji="1" lang="ja-JP" altLang="en-US" sz="1000" i="0"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は</a:t>
            </a:r>
            <a:r>
              <a:rPr kumimoji="1" lang="en-US" altLang="ja-JP" sz="1000" i="0"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11</a:t>
            </a:r>
            <a:r>
              <a:rPr kumimoji="1" lang="ja-JP" altLang="en-US" sz="1000" i="0"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月</a:t>
            </a:r>
            <a:r>
              <a:rPr kumimoji="1" lang="en-US" altLang="ja-JP" sz="1000" i="0"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9</a:t>
            </a:r>
            <a:r>
              <a:rPr kumimoji="1" lang="ja-JP" altLang="en-US" sz="1000" i="0"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日（木）、</a:t>
            </a:r>
            <a:r>
              <a:rPr lang="ja-JP" altLang="en-US" sz="1000" b="1" kern="100" dirty="0">
                <a:solidFill>
                  <a:prstClr val="black"/>
                </a:solidFill>
                <a:latin typeface="游ゴシック" panose="020B0400000000000000" pitchFamily="50" charset="-128"/>
                <a:ea typeface="游ゴシック" panose="020B0400000000000000" pitchFamily="50" charset="-128"/>
                <a:cs typeface="Times New Roman" panose="02020603050405020304" pitchFamily="18" charset="0"/>
              </a:rPr>
              <a:t>「</a:t>
            </a:r>
            <a:r>
              <a:rPr kumimoji="1" lang="ja-JP" altLang="ja-JP" sz="1000" b="1" i="0"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第</a:t>
            </a:r>
            <a:r>
              <a:rPr kumimoji="1" lang="en-US" altLang="ja-JP" sz="1000" b="1" i="0"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13</a:t>
            </a:r>
            <a:r>
              <a:rPr kumimoji="1" lang="ja-JP" altLang="ja-JP" sz="1000" b="1" i="0"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回</a:t>
            </a:r>
            <a:r>
              <a:rPr lang="ja-JP" altLang="en-US" sz="1000" b="1" kern="100" dirty="0">
                <a:solidFill>
                  <a:prstClr val="black"/>
                </a:solidFill>
                <a:latin typeface="游ゴシック" panose="020B0400000000000000" pitchFamily="50" charset="-128"/>
                <a:ea typeface="游ゴシック" panose="020B0400000000000000" pitchFamily="50" charset="-128"/>
                <a:cs typeface="Times New Roman" panose="02020603050405020304" pitchFamily="18" charset="0"/>
              </a:rPr>
              <a:t>せとうち</a:t>
            </a:r>
            <a:r>
              <a:rPr kumimoji="1" lang="ja-JP" altLang="ja-JP" sz="1000" b="1" i="0"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ミーティング</a:t>
            </a:r>
            <a:r>
              <a:rPr lang="ja-JP" altLang="en-US" sz="1000" b="1" kern="100" dirty="0">
                <a:solidFill>
                  <a:prstClr val="black"/>
                </a:solidFill>
                <a:latin typeface="游ゴシック" panose="020B0400000000000000" pitchFamily="50" charset="-128"/>
                <a:ea typeface="游ゴシック" panose="020B0400000000000000" pitchFamily="50" charset="-128"/>
                <a:cs typeface="Times New Roman" panose="02020603050405020304" pitchFamily="18" charset="0"/>
              </a:rPr>
              <a:t> </a:t>
            </a:r>
            <a:r>
              <a:rPr kumimoji="1" lang="en-US" altLang="ja-JP" sz="1000" b="1" i="0"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from</a:t>
            </a:r>
            <a:r>
              <a:rPr kumimoji="1" lang="ja-JP" altLang="en-US" sz="1000" b="1" i="0"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山口」</a:t>
            </a:r>
            <a:r>
              <a:rPr kumimoji="1" lang="ja-JP" altLang="ja-JP" sz="1000" i="0"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を</a:t>
            </a:r>
            <a:endParaRPr kumimoji="1" lang="en-US" altLang="ja-JP" sz="1000" i="0"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endParaRPr>
          </a:p>
          <a:p>
            <a:pPr marL="0" marR="0" lvl="0" indent="0" algn="l" defTabSz="957816" rtl="0" eaLnBrk="1" fontAlgn="auto" latinLnBrk="0" hangingPunct="1">
              <a:lnSpc>
                <a:spcPct val="100000"/>
              </a:lnSpc>
              <a:spcBef>
                <a:spcPts val="0"/>
              </a:spcBef>
              <a:spcAft>
                <a:spcPts val="0"/>
              </a:spcAft>
              <a:buClrTx/>
              <a:buSzTx/>
              <a:buFontTx/>
              <a:buNone/>
              <a:tabLst/>
              <a:defRPr/>
            </a:pPr>
            <a:r>
              <a:rPr kumimoji="1" lang="ja-JP" altLang="ja-JP" sz="1000" i="0"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オンライン</a:t>
            </a:r>
            <a:r>
              <a:rPr kumimoji="1" lang="ja-JP" altLang="en-US" sz="1000" i="0"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で</a:t>
            </a:r>
            <a:r>
              <a:rPr kumimoji="1" lang="ja-JP" altLang="ja-JP" sz="1000" i="0"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開催</a:t>
            </a:r>
            <a:r>
              <a:rPr kumimoji="1" lang="ja-JP" altLang="en-US" sz="1000" i="0"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、山口県岩国市の岩国国際観光ホテル</a:t>
            </a:r>
            <a:r>
              <a:rPr lang="ja-JP" altLang="en-US" sz="1000" kern="100" dirty="0">
                <a:solidFill>
                  <a:prstClr val="black"/>
                </a:solidFill>
                <a:latin typeface="游ゴシック" panose="020B0400000000000000" pitchFamily="50" charset="-128"/>
                <a:ea typeface="游ゴシック" panose="020B0400000000000000" pitchFamily="50" charset="-128"/>
                <a:cs typeface="Times New Roman" panose="02020603050405020304" pitchFamily="18" charset="0"/>
              </a:rPr>
              <a:t>から配信を行いました。</a:t>
            </a:r>
            <a:endParaRPr lang="en-US" altLang="ja-JP" sz="1000" kern="100" dirty="0">
              <a:solidFill>
                <a:prstClr val="black"/>
              </a:solidFill>
              <a:latin typeface="游ゴシック" panose="020B0400000000000000" pitchFamily="50" charset="-128"/>
              <a:ea typeface="游ゴシック" panose="020B0400000000000000" pitchFamily="50" charset="-128"/>
              <a:cs typeface="Times New Roman" panose="02020603050405020304" pitchFamily="18" charset="0"/>
            </a:endParaRPr>
          </a:p>
          <a:p>
            <a:pPr marL="0" marR="0" lvl="0" indent="0" algn="l" defTabSz="957816" rtl="0" eaLnBrk="1" fontAlgn="auto" latinLnBrk="0" hangingPunct="1">
              <a:lnSpc>
                <a:spcPct val="100000"/>
              </a:lnSpc>
              <a:spcBef>
                <a:spcPts val="0"/>
              </a:spcBef>
              <a:spcAft>
                <a:spcPts val="0"/>
              </a:spcAft>
              <a:buClrTx/>
              <a:buSzTx/>
              <a:buFontTx/>
              <a:buNone/>
              <a:tabLst/>
              <a:defRPr/>
            </a:pPr>
            <a:endParaRPr lang="ja-JP" altLang="en-US" sz="400" kern="100" dirty="0">
              <a:solidFill>
                <a:srgbClr val="333333"/>
              </a:solidFill>
              <a:latin typeface="游ゴシック" panose="020B0400000000000000" pitchFamily="50" charset="-128"/>
              <a:ea typeface="游ゴシック" panose="020B0400000000000000" pitchFamily="50" charset="-128"/>
              <a:cs typeface="Courier New" panose="02070309020205020404" pitchFamily="49" charset="0"/>
            </a:endParaRPr>
          </a:p>
          <a:p>
            <a:pPr marL="0" marR="0" lvl="0" indent="0" algn="l" defTabSz="957816" rtl="0" eaLnBrk="1" fontAlgn="auto" latinLnBrk="0" hangingPunct="1">
              <a:lnSpc>
                <a:spcPct val="100000"/>
              </a:lnSpc>
              <a:spcBef>
                <a:spcPts val="0"/>
              </a:spcBef>
              <a:spcAft>
                <a:spcPts val="0"/>
              </a:spcAft>
              <a:buClrTx/>
              <a:buSzTx/>
              <a:buFontTx/>
              <a:buNone/>
              <a:tabLst/>
              <a:defRPr/>
            </a:pPr>
            <a:r>
              <a:rPr lang="ja-JP" altLang="en-US" sz="1000" kern="100" dirty="0">
                <a:latin typeface="游ゴシック" panose="020B0400000000000000" pitchFamily="50" charset="-128"/>
                <a:ea typeface="游ゴシック" panose="020B0400000000000000" pitchFamily="50" charset="-128"/>
                <a:cs typeface="Courier New" panose="02070309020205020404" pitchFamily="49" charset="0"/>
              </a:rPr>
              <a:t>　「せとうちミーティング」は、観光関連の有識者の講演の他、開催県の事例紹介や</a:t>
            </a:r>
            <a:endParaRPr lang="en-US" altLang="ja-JP" sz="1000" kern="100" dirty="0">
              <a:latin typeface="游ゴシック" panose="020B0400000000000000" pitchFamily="50" charset="-128"/>
              <a:ea typeface="游ゴシック" panose="020B0400000000000000" pitchFamily="50" charset="-128"/>
              <a:cs typeface="Courier New" panose="02070309020205020404" pitchFamily="49" charset="0"/>
            </a:endParaRPr>
          </a:p>
          <a:p>
            <a:pPr marL="0" marR="0" lvl="0" indent="0" algn="l" defTabSz="957816" rtl="0" eaLnBrk="1" fontAlgn="auto" latinLnBrk="0" hangingPunct="1">
              <a:lnSpc>
                <a:spcPct val="100000"/>
              </a:lnSpc>
              <a:spcBef>
                <a:spcPts val="0"/>
              </a:spcBef>
              <a:spcAft>
                <a:spcPts val="0"/>
              </a:spcAft>
              <a:buClrTx/>
              <a:buSzTx/>
              <a:buFontTx/>
              <a:buNone/>
              <a:tabLst/>
              <a:defRPr/>
            </a:pPr>
            <a:r>
              <a:rPr lang="en-US" altLang="ja-JP" sz="1000" kern="100" dirty="0">
                <a:latin typeface="游ゴシック" panose="020B0400000000000000" pitchFamily="50" charset="-128"/>
                <a:ea typeface="游ゴシック" panose="020B0400000000000000" pitchFamily="50" charset="-128"/>
                <a:cs typeface="Courier New" panose="02070309020205020404" pitchFamily="49" charset="0"/>
              </a:rPr>
              <a:t>JNTO</a:t>
            </a:r>
            <a:r>
              <a:rPr lang="ja-JP" altLang="en-US" sz="1000" kern="100" dirty="0">
                <a:latin typeface="游ゴシック" panose="020B0400000000000000" pitchFamily="50" charset="-128"/>
                <a:ea typeface="游ゴシック" panose="020B0400000000000000" pitchFamily="50" charset="-128"/>
                <a:cs typeface="Courier New" panose="02070309020205020404" pitchFamily="49" charset="0"/>
              </a:rPr>
              <a:t>海外事務所からの中継などが盛り込まれ、毎回多くの方々が参加する、せとうち</a:t>
            </a:r>
            <a:r>
              <a:rPr lang="en-US" altLang="ja-JP" sz="1000" kern="100" dirty="0">
                <a:latin typeface="游ゴシック" panose="020B0400000000000000" pitchFamily="50" charset="-128"/>
                <a:ea typeface="游ゴシック" panose="020B0400000000000000" pitchFamily="50" charset="-128"/>
                <a:cs typeface="Courier New" panose="02070309020205020404" pitchFamily="49" charset="0"/>
              </a:rPr>
              <a:t>DMO</a:t>
            </a:r>
            <a:r>
              <a:rPr lang="ja-JP" altLang="en-US" sz="1000" kern="100" dirty="0">
                <a:latin typeface="游ゴシック" panose="020B0400000000000000" pitchFamily="50" charset="-128"/>
                <a:ea typeface="游ゴシック" panose="020B0400000000000000" pitchFamily="50" charset="-128"/>
                <a:cs typeface="Courier New" panose="02070309020205020404" pitchFamily="49" charset="0"/>
              </a:rPr>
              <a:t>主催のビジネスカンファレンスです。</a:t>
            </a:r>
            <a:endParaRPr lang="en-US" altLang="ja-JP" sz="1000" kern="100" dirty="0">
              <a:latin typeface="游ゴシック" panose="020B0400000000000000" pitchFamily="50" charset="-128"/>
              <a:ea typeface="游ゴシック" panose="020B0400000000000000" pitchFamily="50" charset="-128"/>
              <a:cs typeface="Courier New" panose="02070309020205020404" pitchFamily="49" charset="0"/>
            </a:endParaRPr>
          </a:p>
          <a:p>
            <a:pPr marL="0" marR="0" lvl="0" indent="0" algn="l" defTabSz="957816" rtl="0" eaLnBrk="1" fontAlgn="auto" latinLnBrk="0" hangingPunct="1">
              <a:lnSpc>
                <a:spcPct val="100000"/>
              </a:lnSpc>
              <a:spcBef>
                <a:spcPts val="0"/>
              </a:spcBef>
              <a:spcAft>
                <a:spcPts val="0"/>
              </a:spcAft>
              <a:buClrTx/>
              <a:buSzTx/>
              <a:buFontTx/>
              <a:buNone/>
              <a:tabLst/>
              <a:defRPr/>
            </a:pPr>
            <a:endParaRPr lang="en-US" altLang="ja-JP" sz="400" kern="100" dirty="0">
              <a:solidFill>
                <a:srgbClr val="333333"/>
              </a:solidFill>
              <a:latin typeface="游ゴシック" panose="020B0400000000000000" pitchFamily="50" charset="-128"/>
              <a:ea typeface="游ゴシック" panose="020B0400000000000000" pitchFamily="50" charset="-128"/>
              <a:cs typeface="Courier New" panose="02070309020205020404" pitchFamily="49" charset="0"/>
            </a:endParaRPr>
          </a:p>
          <a:p>
            <a:pPr>
              <a:defRPr/>
            </a:pPr>
            <a:r>
              <a:rPr lang="ja-JP" altLang="en-US" sz="1000" kern="100" dirty="0">
                <a:solidFill>
                  <a:prstClr val="black"/>
                </a:solidFill>
                <a:latin typeface="游ゴシック" panose="020B0400000000000000" pitchFamily="50" charset="-128"/>
                <a:ea typeface="游ゴシック" panose="020B0400000000000000" pitchFamily="50" charset="-128"/>
                <a:cs typeface="Times New Roman" panose="02020603050405020304" pitchFamily="18" charset="0"/>
              </a:rPr>
              <a:t>　多くのご要望により定員を増やし、結果</a:t>
            </a:r>
            <a:r>
              <a:rPr lang="en-US" altLang="ja-JP" sz="1000" b="1" kern="100" dirty="0">
                <a:solidFill>
                  <a:srgbClr val="FF0000"/>
                </a:solidFill>
                <a:latin typeface="游ゴシック" panose="020B0400000000000000" pitchFamily="50" charset="-128"/>
                <a:ea typeface="游ゴシック" panose="020B0400000000000000" pitchFamily="50" charset="-128"/>
                <a:cs typeface="Times New Roman" panose="02020603050405020304" pitchFamily="18" charset="0"/>
              </a:rPr>
              <a:t>1,200</a:t>
            </a:r>
            <a:r>
              <a:rPr lang="ja-JP" altLang="en-US" sz="1000" b="1" kern="100" dirty="0">
                <a:solidFill>
                  <a:srgbClr val="FF0000"/>
                </a:solidFill>
                <a:latin typeface="游ゴシック" panose="020B0400000000000000" pitchFamily="50" charset="-128"/>
                <a:ea typeface="游ゴシック" panose="020B0400000000000000" pitchFamily="50" charset="-128"/>
                <a:cs typeface="Times New Roman" panose="02020603050405020304" pitchFamily="18" charset="0"/>
              </a:rPr>
              <a:t>名を超える参加登録、当日視聴者は</a:t>
            </a:r>
            <a:endParaRPr lang="en-US" altLang="ja-JP" sz="1000" b="1" kern="100" dirty="0">
              <a:solidFill>
                <a:srgbClr val="FF0000"/>
              </a:solidFill>
              <a:latin typeface="游ゴシック" panose="020B0400000000000000" pitchFamily="50" charset="-128"/>
              <a:ea typeface="游ゴシック" panose="020B0400000000000000" pitchFamily="50" charset="-128"/>
              <a:cs typeface="Times New Roman" panose="02020603050405020304" pitchFamily="18" charset="0"/>
            </a:endParaRPr>
          </a:p>
          <a:p>
            <a:pPr>
              <a:defRPr/>
            </a:pPr>
            <a:r>
              <a:rPr lang="ja-JP" altLang="en-US" sz="1000" b="1" kern="100" dirty="0">
                <a:solidFill>
                  <a:srgbClr val="FF0000"/>
                </a:solidFill>
                <a:latin typeface="游ゴシック" panose="020B0400000000000000" pitchFamily="50" charset="-128"/>
                <a:ea typeface="游ゴシック" panose="020B0400000000000000" pitchFamily="50" charset="-128"/>
                <a:cs typeface="Times New Roman" panose="02020603050405020304" pitchFamily="18" charset="0"/>
              </a:rPr>
              <a:t>約</a:t>
            </a:r>
            <a:r>
              <a:rPr lang="en-US" altLang="ja-JP" sz="1000" b="1" kern="100" dirty="0">
                <a:solidFill>
                  <a:srgbClr val="FF0000"/>
                </a:solidFill>
                <a:latin typeface="游ゴシック" panose="020B0400000000000000" pitchFamily="50" charset="-128"/>
                <a:ea typeface="游ゴシック" panose="020B0400000000000000" pitchFamily="50" charset="-128"/>
                <a:cs typeface="Times New Roman" panose="02020603050405020304" pitchFamily="18" charset="0"/>
              </a:rPr>
              <a:t>900</a:t>
            </a:r>
            <a:r>
              <a:rPr lang="ja-JP" altLang="en-US" sz="1000" b="1" kern="100" dirty="0">
                <a:solidFill>
                  <a:srgbClr val="FF0000"/>
                </a:solidFill>
                <a:latin typeface="游ゴシック" panose="020B0400000000000000" pitchFamily="50" charset="-128"/>
                <a:ea typeface="游ゴシック" panose="020B0400000000000000" pitchFamily="50" charset="-128"/>
                <a:cs typeface="Times New Roman" panose="02020603050405020304" pitchFamily="18" charset="0"/>
              </a:rPr>
              <a:t>名、後日のアーカイブ視聴者も多数と好評</a:t>
            </a:r>
            <a:r>
              <a:rPr lang="ja-JP" altLang="en-US" sz="1000" kern="100" dirty="0">
                <a:latin typeface="游ゴシック" panose="020B0400000000000000" pitchFamily="50" charset="-128"/>
                <a:ea typeface="游ゴシック" panose="020B0400000000000000" pitchFamily="50" charset="-128"/>
                <a:cs typeface="Times New Roman" panose="02020603050405020304" pitchFamily="18" charset="0"/>
              </a:rPr>
              <a:t>のうちに開催となりました。</a:t>
            </a:r>
            <a:endParaRPr lang="en-US" altLang="ja-JP" sz="1000" kern="100" dirty="0">
              <a:latin typeface="游ゴシック" panose="020B0400000000000000" pitchFamily="50" charset="-128"/>
              <a:ea typeface="游ゴシック" panose="020B0400000000000000" pitchFamily="50" charset="-128"/>
              <a:cs typeface="Times New Roman" panose="02020603050405020304" pitchFamily="18" charset="0"/>
            </a:endParaRPr>
          </a:p>
          <a:p>
            <a:pPr>
              <a:defRPr/>
            </a:pPr>
            <a:endParaRPr lang="en-US" altLang="ja-JP" sz="400" kern="100" dirty="0">
              <a:solidFill>
                <a:prstClr val="black"/>
              </a:solidFill>
              <a:latin typeface="游ゴシック" panose="020B0400000000000000" pitchFamily="50" charset="-128"/>
              <a:ea typeface="游ゴシック" panose="020B0400000000000000" pitchFamily="50" charset="-128"/>
              <a:cs typeface="Times New Roman" panose="02020603050405020304" pitchFamily="18" charset="0"/>
            </a:endParaRPr>
          </a:p>
          <a:p>
            <a:pPr>
              <a:defRPr/>
            </a:pPr>
            <a:r>
              <a:rPr lang="ja-JP" altLang="en-US" sz="1000" kern="100" dirty="0">
                <a:solidFill>
                  <a:prstClr val="black"/>
                </a:solidFill>
                <a:latin typeface="游ゴシック" panose="020B0400000000000000" pitchFamily="50" charset="-128"/>
                <a:ea typeface="游ゴシック" panose="020B0400000000000000" pitchFamily="50" charset="-128"/>
                <a:cs typeface="Times New Roman" panose="02020603050405020304" pitchFamily="18" charset="0"/>
              </a:rPr>
              <a:t>　山口県内はもちろん、せとうち</a:t>
            </a:r>
            <a:r>
              <a:rPr lang="en-US" altLang="ja-JP" sz="1000" kern="100" dirty="0">
                <a:solidFill>
                  <a:prstClr val="black"/>
                </a:solidFill>
                <a:latin typeface="游ゴシック" panose="020B0400000000000000" pitchFamily="50" charset="-128"/>
                <a:ea typeface="游ゴシック" panose="020B0400000000000000" pitchFamily="50" charset="-128"/>
                <a:cs typeface="Times New Roman" panose="02020603050405020304" pitchFamily="18" charset="0"/>
              </a:rPr>
              <a:t>7</a:t>
            </a:r>
            <a:r>
              <a:rPr lang="ja-JP" altLang="en-US" sz="1000" kern="100" dirty="0">
                <a:solidFill>
                  <a:prstClr val="black"/>
                </a:solidFill>
                <a:latin typeface="游ゴシック" panose="020B0400000000000000" pitchFamily="50" charset="-128"/>
                <a:ea typeface="游ゴシック" panose="020B0400000000000000" pitchFamily="50" charset="-128"/>
                <a:cs typeface="Times New Roman" panose="02020603050405020304" pitchFamily="18" charset="0"/>
              </a:rPr>
              <a:t>県外からの参加者も多く、</a:t>
            </a:r>
            <a:r>
              <a:rPr lang="ja-JP" altLang="en-US" sz="1000" b="1" kern="100" dirty="0">
                <a:solidFill>
                  <a:prstClr val="black"/>
                </a:solidFill>
                <a:latin typeface="游ゴシック" panose="020B0400000000000000" pitchFamily="50" charset="-128"/>
                <a:ea typeface="游ゴシック" panose="020B0400000000000000" pitchFamily="50" charset="-128"/>
                <a:cs typeface="Times New Roman" panose="02020603050405020304" pitchFamily="18" charset="0"/>
              </a:rPr>
              <a:t>東京や大阪、北海道から沖縄まで、さらに海外</a:t>
            </a:r>
            <a:r>
              <a:rPr lang="en-US" altLang="ja-JP" sz="1000" b="1" kern="100" dirty="0">
                <a:solidFill>
                  <a:prstClr val="black"/>
                </a:solidFill>
                <a:latin typeface="游ゴシック" panose="020B0400000000000000" pitchFamily="50" charset="-128"/>
                <a:ea typeface="游ゴシック" panose="020B0400000000000000" pitchFamily="50" charset="-128"/>
                <a:cs typeface="Times New Roman" panose="02020603050405020304" pitchFamily="18" charset="0"/>
              </a:rPr>
              <a:t>7</a:t>
            </a:r>
            <a:r>
              <a:rPr lang="ja-JP" altLang="en-US" sz="1000" b="1" kern="100" dirty="0">
                <a:solidFill>
                  <a:prstClr val="black"/>
                </a:solidFill>
                <a:latin typeface="游ゴシック" panose="020B0400000000000000" pitchFamily="50" charset="-128"/>
                <a:ea typeface="游ゴシック" panose="020B0400000000000000" pitchFamily="50" charset="-128"/>
                <a:cs typeface="Times New Roman" panose="02020603050405020304" pitchFamily="18" charset="0"/>
              </a:rPr>
              <a:t>ケ国から</a:t>
            </a:r>
            <a:r>
              <a:rPr lang="ja-JP" altLang="en-US" sz="1000" kern="100" dirty="0">
                <a:solidFill>
                  <a:prstClr val="black"/>
                </a:solidFill>
                <a:latin typeface="游ゴシック" panose="020B0400000000000000" pitchFamily="50" charset="-128"/>
                <a:ea typeface="游ゴシック" panose="020B0400000000000000" pitchFamily="50" charset="-128"/>
                <a:cs typeface="Times New Roman" panose="02020603050405020304" pitchFamily="18" charset="0"/>
              </a:rPr>
              <a:t>視聴登録いただき、改めて基調講演講師の</a:t>
            </a:r>
            <a:r>
              <a:rPr lang="ja-JP" altLang="en-US" sz="1000" b="1" kern="100" dirty="0">
                <a:solidFill>
                  <a:prstClr val="black"/>
                </a:solidFill>
                <a:latin typeface="游ゴシック" panose="020B0400000000000000" pitchFamily="50" charset="-128"/>
                <a:ea typeface="游ゴシック" panose="020B0400000000000000" pitchFamily="50" charset="-128"/>
                <a:cs typeface="Times New Roman" panose="02020603050405020304" pitchFamily="18" charset="0"/>
              </a:rPr>
              <a:t>「萩」</a:t>
            </a:r>
            <a:r>
              <a:rPr lang="ja-JP" altLang="en-US" sz="1000" kern="100" dirty="0">
                <a:solidFill>
                  <a:prstClr val="black"/>
                </a:solidFill>
                <a:latin typeface="游ゴシック" panose="020B0400000000000000" pitchFamily="50" charset="-128"/>
                <a:ea typeface="游ゴシック" panose="020B0400000000000000" pitchFamily="50" charset="-128"/>
                <a:cs typeface="Times New Roman" panose="02020603050405020304" pitchFamily="18" charset="0"/>
              </a:rPr>
              <a:t>に</a:t>
            </a:r>
            <a:endParaRPr lang="en-US" altLang="ja-JP" sz="1000" kern="100" dirty="0">
              <a:solidFill>
                <a:prstClr val="black"/>
              </a:solidFill>
              <a:latin typeface="游ゴシック" panose="020B0400000000000000" pitchFamily="50" charset="-128"/>
              <a:ea typeface="游ゴシック" panose="020B0400000000000000" pitchFamily="50" charset="-128"/>
              <a:cs typeface="Times New Roman" panose="02020603050405020304" pitchFamily="18" charset="0"/>
            </a:endParaRPr>
          </a:p>
          <a:p>
            <a:pPr>
              <a:defRPr/>
            </a:pPr>
            <a:r>
              <a:rPr lang="ja-JP" altLang="en-US" sz="1000" kern="100" dirty="0">
                <a:solidFill>
                  <a:prstClr val="black"/>
                </a:solidFill>
                <a:latin typeface="游ゴシック" panose="020B0400000000000000" pitchFamily="50" charset="-128"/>
                <a:ea typeface="游ゴシック" panose="020B0400000000000000" pitchFamily="50" charset="-128"/>
                <a:cs typeface="Times New Roman" panose="02020603050405020304" pitchFamily="18" charset="0"/>
              </a:rPr>
              <a:t>象徴される「維新」の原点</a:t>
            </a:r>
            <a:r>
              <a:rPr lang="ja-JP" altLang="en-US" sz="1000" b="1" kern="100" dirty="0">
                <a:solidFill>
                  <a:prstClr val="black"/>
                </a:solidFill>
                <a:latin typeface="游ゴシック" panose="020B0400000000000000" pitchFamily="50" charset="-128"/>
                <a:ea typeface="游ゴシック" panose="020B0400000000000000" pitchFamily="50" charset="-128"/>
                <a:cs typeface="Times New Roman" panose="02020603050405020304" pitchFamily="18" charset="0"/>
              </a:rPr>
              <a:t>「山口」への関心の高さを感じる</a:t>
            </a:r>
            <a:r>
              <a:rPr lang="ja-JP" altLang="en-US" sz="1000" kern="100" dirty="0">
                <a:solidFill>
                  <a:prstClr val="black"/>
                </a:solidFill>
                <a:latin typeface="游ゴシック" panose="020B0400000000000000" pitchFamily="50" charset="-128"/>
                <a:ea typeface="游ゴシック" panose="020B0400000000000000" pitchFamily="50" charset="-128"/>
                <a:cs typeface="Times New Roman" panose="02020603050405020304" pitchFamily="18" charset="0"/>
              </a:rPr>
              <a:t>回となりました。</a:t>
            </a:r>
            <a:endParaRPr lang="en-US" altLang="ja-JP" sz="1000" kern="100" dirty="0">
              <a:solidFill>
                <a:prstClr val="black"/>
              </a:solidFill>
              <a:latin typeface="游ゴシック" panose="020B0400000000000000" pitchFamily="50" charset="-128"/>
              <a:ea typeface="游ゴシック" panose="020B0400000000000000" pitchFamily="50" charset="-128"/>
              <a:cs typeface="Times New Roman" panose="02020603050405020304" pitchFamily="18" charset="0"/>
            </a:endParaRPr>
          </a:p>
          <a:p>
            <a:pPr>
              <a:defRPr/>
            </a:pPr>
            <a:endParaRPr lang="en-US" altLang="ja-JP" sz="400" kern="100" dirty="0">
              <a:solidFill>
                <a:srgbClr val="333333"/>
              </a:solidFill>
              <a:latin typeface="游ゴシック" panose="020B0400000000000000" pitchFamily="50" charset="-128"/>
              <a:ea typeface="游ゴシック" panose="020B0400000000000000" pitchFamily="50" charset="-128"/>
              <a:cs typeface="Courier New" panose="02070309020205020404" pitchFamily="49" charset="0"/>
            </a:endParaRPr>
          </a:p>
          <a:p>
            <a:pPr>
              <a:defRPr/>
            </a:pPr>
            <a:r>
              <a:rPr kumimoji="1" lang="ja-JP" altLang="en-US" sz="1000" i="0" strike="noStrike" kern="100" cap="none" spc="0" normalizeH="0" baseline="0" noProof="0" dirty="0">
                <a:ln>
                  <a:noFill/>
                </a:ln>
                <a:effectLst/>
                <a:uLnTx/>
                <a:uFillTx/>
                <a:latin typeface="游ゴシック" panose="020B0400000000000000" pitchFamily="50" charset="-128"/>
                <a:ea typeface="游ゴシック" panose="020B0400000000000000" pitchFamily="50" charset="-128"/>
                <a:cs typeface="Courier New" panose="02070309020205020404" pitchFamily="49" charset="0"/>
              </a:rPr>
              <a:t>　</a:t>
            </a:r>
            <a:r>
              <a:rPr lang="ja-JP" altLang="en-US" sz="1000" kern="100" dirty="0">
                <a:latin typeface="游ゴシック" panose="020B0400000000000000" pitchFamily="50" charset="-128"/>
                <a:ea typeface="游ゴシック" panose="020B0400000000000000" pitchFamily="50" charset="-128"/>
                <a:cs typeface="Courier New" panose="02070309020205020404" pitchFamily="49" charset="0"/>
              </a:rPr>
              <a:t>配信開始時には曇りだった天候も次第に回復し、終了時には夕闇も迫る中で、</a:t>
            </a:r>
            <a:endParaRPr lang="en-US" altLang="ja-JP" sz="1000" kern="100" dirty="0">
              <a:latin typeface="游ゴシック" panose="020B0400000000000000" pitchFamily="50" charset="-128"/>
              <a:ea typeface="游ゴシック" panose="020B0400000000000000" pitchFamily="50" charset="-128"/>
              <a:cs typeface="Courier New" panose="02070309020205020404" pitchFamily="49" charset="0"/>
            </a:endParaRPr>
          </a:p>
          <a:p>
            <a:pPr>
              <a:defRPr/>
            </a:pPr>
            <a:r>
              <a:rPr lang="ja-JP" altLang="en-US" sz="1000" kern="100" dirty="0">
                <a:latin typeface="游ゴシック" panose="020B0400000000000000" pitchFamily="50" charset="-128"/>
                <a:ea typeface="游ゴシック" panose="020B0400000000000000" pitchFamily="50" charset="-128"/>
                <a:cs typeface="Courier New" panose="02070309020205020404" pitchFamily="49" charset="0"/>
              </a:rPr>
              <a:t>人気のテレビ番組でも取り上げられた岩国の「錦帯橋」を望む会場からの中継や、</a:t>
            </a:r>
            <a:endParaRPr lang="en-US" altLang="ja-JP" sz="1000" kern="100" dirty="0">
              <a:latin typeface="游ゴシック" panose="020B0400000000000000" pitchFamily="50" charset="-128"/>
              <a:ea typeface="游ゴシック" panose="020B0400000000000000" pitchFamily="50" charset="-128"/>
              <a:cs typeface="Courier New" panose="02070309020205020404" pitchFamily="49" charset="0"/>
            </a:endParaRPr>
          </a:p>
          <a:p>
            <a:pPr>
              <a:defRPr/>
            </a:pPr>
            <a:r>
              <a:rPr lang="ja-JP" altLang="en-US" sz="1000" kern="100" dirty="0">
                <a:latin typeface="游ゴシック" panose="020B0400000000000000" pitchFamily="50" charset="-128"/>
                <a:ea typeface="游ゴシック" panose="020B0400000000000000" pitchFamily="50" charset="-128"/>
                <a:cs typeface="Courier New" panose="02070309020205020404" pitchFamily="49" charset="0"/>
              </a:rPr>
              <a:t>歴史的に山口とゆかりの深いロンドンからのライブ中継など、成功裏に</a:t>
            </a:r>
            <a:r>
              <a:rPr kumimoji="1" lang="ja-JP" altLang="en-US" sz="1000" i="0" strike="noStrike" kern="100" cap="none" spc="0" normalizeH="0" baseline="0" noProof="0" dirty="0">
                <a:ln>
                  <a:noFill/>
                </a:ln>
                <a:effectLst/>
                <a:uLnTx/>
                <a:uFillTx/>
                <a:latin typeface="游ゴシック" panose="020B0400000000000000" pitchFamily="50" charset="-128"/>
                <a:ea typeface="游ゴシック" panose="020B0400000000000000" pitchFamily="50" charset="-128"/>
                <a:cs typeface="Courier New" panose="02070309020205020404" pitchFamily="49" charset="0"/>
              </a:rPr>
              <a:t>終えることが</a:t>
            </a:r>
            <a:endParaRPr kumimoji="1" lang="en-US" altLang="ja-JP" sz="1000" i="0" strike="noStrike" kern="100" cap="none" spc="0" normalizeH="0" baseline="0" noProof="0" dirty="0">
              <a:ln>
                <a:noFill/>
              </a:ln>
              <a:effectLst/>
              <a:uLnTx/>
              <a:uFillTx/>
              <a:latin typeface="游ゴシック" panose="020B0400000000000000" pitchFamily="50" charset="-128"/>
              <a:ea typeface="游ゴシック" panose="020B0400000000000000" pitchFamily="50" charset="-128"/>
              <a:cs typeface="Courier New" panose="02070309020205020404" pitchFamily="49" charset="0"/>
            </a:endParaRPr>
          </a:p>
          <a:p>
            <a:pPr>
              <a:defRPr/>
            </a:pPr>
            <a:r>
              <a:rPr lang="ja-JP" altLang="en-US" sz="1000" kern="100" dirty="0">
                <a:latin typeface="游ゴシック" panose="020B0400000000000000" pitchFamily="50" charset="-128"/>
                <a:ea typeface="游ゴシック" panose="020B0400000000000000" pitchFamily="50" charset="-128"/>
                <a:cs typeface="Courier New" panose="02070309020205020404" pitchFamily="49" charset="0"/>
              </a:rPr>
              <a:t>出来</a:t>
            </a:r>
            <a:r>
              <a:rPr kumimoji="1" lang="ja-JP" altLang="en-US" sz="1000" i="0" strike="noStrike" kern="100" cap="none" spc="0" normalizeH="0" baseline="0" noProof="0" dirty="0">
                <a:ln>
                  <a:noFill/>
                </a:ln>
                <a:effectLst/>
                <a:uLnTx/>
                <a:uFillTx/>
                <a:latin typeface="游ゴシック" panose="020B0400000000000000" pitchFamily="50" charset="-128"/>
                <a:ea typeface="游ゴシック" panose="020B0400000000000000" pitchFamily="50" charset="-128"/>
                <a:cs typeface="Courier New" panose="02070309020205020404" pitchFamily="49" charset="0"/>
              </a:rPr>
              <a:t>ました！</a:t>
            </a:r>
            <a:endParaRPr kumimoji="1" lang="en-US" altLang="ja-JP" sz="1000" i="0" strike="noStrike" kern="100" cap="none" spc="0" normalizeH="0" baseline="0" noProof="0" dirty="0">
              <a:ln>
                <a:noFill/>
              </a:ln>
              <a:effectLst/>
              <a:uLnTx/>
              <a:uFillTx/>
              <a:latin typeface="游ゴシック" panose="020B0400000000000000" pitchFamily="50" charset="-128"/>
              <a:ea typeface="游ゴシック" panose="020B0400000000000000" pitchFamily="50" charset="-128"/>
              <a:cs typeface="Courier New" panose="02070309020205020404" pitchFamily="49" charset="0"/>
            </a:endParaRPr>
          </a:p>
        </p:txBody>
      </p:sp>
      <p:sp>
        <p:nvSpPr>
          <p:cNvPr id="20" name="テキスト ボックス 19">
            <a:extLst>
              <a:ext uri="{FF2B5EF4-FFF2-40B4-BE49-F238E27FC236}">
                <a16:creationId xmlns:a16="http://schemas.microsoft.com/office/drawing/2014/main" id="{FF26E9ED-F9D2-C2FF-2CC1-0055D0D7E297}"/>
              </a:ext>
            </a:extLst>
          </p:cNvPr>
          <p:cNvSpPr txBox="1"/>
          <p:nvPr/>
        </p:nvSpPr>
        <p:spPr>
          <a:xfrm>
            <a:off x="0" y="3693863"/>
            <a:ext cx="5231197" cy="3908762"/>
          </a:xfrm>
          <a:prstGeom prst="rect">
            <a:avLst/>
          </a:prstGeom>
          <a:solidFill>
            <a:schemeClr val="bg1">
              <a:lumMod val="95000"/>
            </a:schemeClr>
          </a:solidFill>
          <a:ln>
            <a:noFill/>
          </a:ln>
        </p:spPr>
        <p:txBody>
          <a:bodyPr wrap="square" anchor="ctr">
            <a:spAutoFit/>
          </a:bodyPr>
          <a:lstStyle/>
          <a:p>
            <a:pPr marL="89535" marR="160020" lvl="0" indent="0" algn="just" defTabSz="957816" rtl="0" eaLnBrk="1" fontAlgn="auto" latinLnBrk="0" hangingPunct="1">
              <a:lnSpc>
                <a:spcPct val="100000"/>
              </a:lnSpc>
              <a:spcBef>
                <a:spcPts val="0"/>
              </a:spcBef>
              <a:spcAft>
                <a:spcPts val="0"/>
              </a:spcAft>
              <a:buClrTx/>
              <a:buSzTx/>
              <a:buFontTx/>
              <a:buNone/>
              <a:tabLst/>
              <a:defRPr/>
            </a:pPr>
            <a:r>
              <a:rPr lang="ja-JP" altLang="en-US" sz="1200" b="1" kern="100" dirty="0">
                <a:solidFill>
                  <a:prstClr val="black"/>
                </a:solidFill>
                <a:highlight>
                  <a:srgbClr val="00FFFF"/>
                </a:highlight>
                <a:latin typeface="游ゴシック" panose="020B0400000000000000" pitchFamily="50" charset="-128"/>
                <a:ea typeface="游ゴシック" panose="020B0400000000000000" pitchFamily="50" charset="-128"/>
                <a:cs typeface="Times New Roman" panose="02020603050405020304" pitchFamily="18" charset="0"/>
              </a:rPr>
              <a:t>　</a:t>
            </a:r>
            <a:endParaRPr lang="en-US" altLang="ja-JP" sz="1200" b="1" kern="100" dirty="0">
              <a:solidFill>
                <a:prstClr val="black"/>
              </a:solidFill>
              <a:highlight>
                <a:srgbClr val="00FFFF"/>
              </a:highlight>
              <a:latin typeface="游ゴシック" panose="020B0400000000000000" pitchFamily="50" charset="-128"/>
              <a:ea typeface="游ゴシック" panose="020B0400000000000000" pitchFamily="50" charset="-128"/>
              <a:cs typeface="Times New Roman" panose="02020603050405020304" pitchFamily="18" charset="0"/>
            </a:endParaRPr>
          </a:p>
          <a:p>
            <a:pPr marL="89535" marR="160020" lvl="0" indent="0" algn="just" defTabSz="957816" rtl="0" eaLnBrk="1" fontAlgn="auto" latinLnBrk="0" hangingPunct="1">
              <a:lnSpc>
                <a:spcPct val="100000"/>
              </a:lnSpc>
              <a:spcBef>
                <a:spcPts val="0"/>
              </a:spcBef>
              <a:spcAft>
                <a:spcPts val="0"/>
              </a:spcAft>
              <a:buClrTx/>
              <a:buSzTx/>
              <a:buFontTx/>
              <a:buNone/>
              <a:tabLst/>
              <a:defRPr/>
            </a:pPr>
            <a:endParaRPr kumimoji="1" lang="en-US" altLang="ja-JP" sz="1200" b="1" i="0" strike="noStrike" kern="100" cap="none" spc="0" normalizeH="0" baseline="0" noProof="0" dirty="0">
              <a:ln>
                <a:noFill/>
              </a:ln>
              <a:solidFill>
                <a:prstClr val="black"/>
              </a:solidFill>
              <a:effectLst/>
              <a:highlight>
                <a:srgbClr val="00FFFF"/>
              </a:highlight>
              <a:uLnTx/>
              <a:uFillTx/>
              <a:latin typeface="游ゴシック" panose="020B0400000000000000" pitchFamily="50" charset="-128"/>
              <a:ea typeface="游ゴシック" panose="020B0400000000000000" pitchFamily="50" charset="-128"/>
              <a:cs typeface="Times New Roman" panose="02020603050405020304" pitchFamily="18" charset="0"/>
            </a:endParaRPr>
          </a:p>
          <a:p>
            <a:pPr marL="89535" marR="160020" lvl="0" indent="0" algn="just" defTabSz="957816" rtl="0" eaLnBrk="1" fontAlgn="auto" latinLnBrk="0" hangingPunct="1">
              <a:lnSpc>
                <a:spcPct val="100000"/>
              </a:lnSpc>
              <a:spcBef>
                <a:spcPts val="0"/>
              </a:spcBef>
              <a:spcAft>
                <a:spcPts val="0"/>
              </a:spcAft>
              <a:buClrTx/>
              <a:buSzTx/>
              <a:buFontTx/>
              <a:buNone/>
              <a:tabLst/>
              <a:defRPr/>
            </a:pPr>
            <a:endParaRPr kumimoji="1" lang="en-US" altLang="ja-JP" sz="900" i="0"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endParaRPr>
          </a:p>
          <a:p>
            <a:r>
              <a:rPr kumimoji="1" lang="ja-JP" altLang="en-US" sz="900" b="1" i="0"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オープニング</a:t>
            </a:r>
            <a:r>
              <a:rPr lang="ja-JP" altLang="en-US" sz="900" b="1" dirty="0">
                <a:latin typeface="游ゴシック" panose="020B0400000000000000" pitchFamily="50" charset="-128"/>
                <a:ea typeface="游ゴシック" panose="020B0400000000000000" pitchFamily="50" charset="-128"/>
              </a:rPr>
              <a:t>：開催県・せとうち</a:t>
            </a:r>
            <a:r>
              <a:rPr lang="en-US" altLang="ja-JP" sz="900" b="1" dirty="0">
                <a:latin typeface="游ゴシック" panose="020B0400000000000000" pitchFamily="50" charset="-128"/>
                <a:ea typeface="游ゴシック" panose="020B0400000000000000" pitchFamily="50" charset="-128"/>
              </a:rPr>
              <a:t>DMO</a:t>
            </a:r>
            <a:r>
              <a:rPr lang="ja-JP" altLang="en-US" sz="900" b="1" dirty="0">
                <a:latin typeface="游ゴシック" panose="020B0400000000000000" pitchFamily="50" charset="-128"/>
                <a:ea typeface="游ゴシック" panose="020B0400000000000000" pitchFamily="50" charset="-128"/>
              </a:rPr>
              <a:t>からのメッセージ</a:t>
            </a:r>
            <a:endParaRPr lang="en-US" altLang="ja-JP" sz="900" b="1" dirty="0">
              <a:latin typeface="游ゴシック" panose="020B0400000000000000" pitchFamily="50" charset="-128"/>
              <a:ea typeface="游ゴシック" panose="020B0400000000000000" pitchFamily="50" charset="-128"/>
            </a:endParaRPr>
          </a:p>
          <a:p>
            <a:r>
              <a:rPr lang="ja-JP" altLang="en-US" sz="900" b="1" dirty="0">
                <a:latin typeface="游ゴシック" panose="020B0400000000000000" pitchFamily="50" charset="-128"/>
                <a:ea typeface="游ゴシック" panose="020B0400000000000000" pitchFamily="50" charset="-128"/>
              </a:rPr>
              <a:t>　　　　　　　　　　　　　　　　　　</a:t>
            </a:r>
            <a:r>
              <a:rPr lang="ja-JP" altLang="en-US" sz="900" dirty="0">
                <a:latin typeface="游ゴシック" panose="020B0400000000000000" pitchFamily="50" charset="-128"/>
                <a:ea typeface="游ゴシック" panose="020B0400000000000000" pitchFamily="50" charset="-128"/>
              </a:rPr>
              <a:t>山口県知事・</a:t>
            </a:r>
            <a:r>
              <a:rPr lang="en-US" altLang="ja-JP" sz="900" dirty="0">
                <a:latin typeface="游ゴシック" panose="020B0400000000000000" pitchFamily="50" charset="-128"/>
                <a:ea typeface="游ゴシック" panose="020B0400000000000000" pitchFamily="50" charset="-128"/>
              </a:rPr>
              <a:t>(</a:t>
            </a:r>
            <a:r>
              <a:rPr lang="ja-JP" altLang="en-US" sz="900" dirty="0">
                <a:latin typeface="游ゴシック" panose="020B0400000000000000" pitchFamily="50" charset="-128"/>
                <a:ea typeface="游ゴシック" panose="020B0400000000000000" pitchFamily="50" charset="-128"/>
              </a:rPr>
              <a:t>一社</a:t>
            </a:r>
            <a:r>
              <a:rPr lang="en-US" altLang="ja-JP" sz="900" dirty="0">
                <a:latin typeface="游ゴシック" panose="020B0400000000000000" pitchFamily="50" charset="-128"/>
                <a:ea typeface="游ゴシック" panose="020B0400000000000000" pitchFamily="50" charset="-128"/>
              </a:rPr>
              <a:t>)</a:t>
            </a:r>
            <a:r>
              <a:rPr lang="ja-JP" altLang="en-US" sz="900" dirty="0">
                <a:latin typeface="游ゴシック" panose="020B0400000000000000" pitchFamily="50" charset="-128"/>
                <a:ea typeface="游ゴシック" panose="020B0400000000000000" pitchFamily="50" charset="-128"/>
              </a:rPr>
              <a:t>せとうち観光推進機構会長より</a:t>
            </a:r>
            <a:endParaRPr kumimoji="1" lang="en-US" altLang="ja-JP" sz="900" dirty="0">
              <a:latin typeface="游ゴシック" panose="020B0400000000000000" pitchFamily="50" charset="-128"/>
              <a:ea typeface="游ゴシック" panose="020B0400000000000000" pitchFamily="50" charset="-128"/>
            </a:endParaRPr>
          </a:p>
          <a:p>
            <a:endParaRPr kumimoji="1" lang="en-US" altLang="ja-JP" sz="900" i="0"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endParaRPr>
          </a:p>
          <a:p>
            <a:r>
              <a:rPr kumimoji="1" lang="ja-JP" altLang="en-US" sz="900" i="0"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　</a:t>
            </a:r>
            <a:r>
              <a:rPr kumimoji="1" lang="ja-JP" altLang="en-US" sz="1050" b="1" dirty="0">
                <a:highlight>
                  <a:srgbClr val="FFFF00"/>
                </a:highlight>
                <a:latin typeface="游ゴシック" panose="020B0400000000000000" pitchFamily="50" charset="-128"/>
                <a:ea typeface="游ゴシック" panose="020B0400000000000000" pitchFamily="50" charset="-128"/>
              </a:rPr>
              <a:t>◇第</a:t>
            </a:r>
            <a:r>
              <a:rPr kumimoji="1" lang="en-US" altLang="ja-JP" sz="1050" b="1" dirty="0">
                <a:highlight>
                  <a:srgbClr val="FFFF00"/>
                </a:highlight>
                <a:latin typeface="游ゴシック" panose="020B0400000000000000" pitchFamily="50" charset="-128"/>
                <a:ea typeface="游ゴシック" panose="020B0400000000000000" pitchFamily="50" charset="-128"/>
              </a:rPr>
              <a:t>1</a:t>
            </a:r>
            <a:r>
              <a:rPr kumimoji="1" lang="ja-JP" altLang="en-US" sz="1050" b="1" dirty="0">
                <a:highlight>
                  <a:srgbClr val="FFFF00"/>
                </a:highlight>
                <a:latin typeface="游ゴシック" panose="020B0400000000000000" pitchFamily="50" charset="-128"/>
                <a:ea typeface="游ゴシック" panose="020B0400000000000000" pitchFamily="50" charset="-128"/>
              </a:rPr>
              <a:t>部</a:t>
            </a:r>
            <a:r>
              <a:rPr lang="ja-JP" altLang="en-US" sz="900" dirty="0">
                <a:latin typeface="游ゴシック" panose="020B0400000000000000" pitchFamily="50" charset="-128"/>
                <a:ea typeface="游ゴシック" panose="020B0400000000000000" pitchFamily="50" charset="-128"/>
              </a:rPr>
              <a:t>　  </a:t>
            </a:r>
            <a:r>
              <a:rPr kumimoji="1" lang="ja-JP" altLang="en-US" sz="1000" b="1" dirty="0">
                <a:latin typeface="游ゴシック" panose="020B0400000000000000" pitchFamily="50" charset="-128"/>
                <a:ea typeface="游ゴシック" panose="020B0400000000000000" pitchFamily="50" charset="-128"/>
              </a:rPr>
              <a:t>基調講演：観光における「維新」とは？</a:t>
            </a:r>
            <a:endParaRPr lang="en-US" altLang="ja-JP" sz="1000" b="1" dirty="0">
              <a:latin typeface="游ゴシック" panose="020B0400000000000000" pitchFamily="50" charset="-128"/>
              <a:ea typeface="游ゴシック" panose="020B0400000000000000" pitchFamily="50" charset="-128"/>
            </a:endParaRPr>
          </a:p>
          <a:p>
            <a:r>
              <a:rPr lang="ja-JP" altLang="en-US" sz="900" b="1" dirty="0">
                <a:latin typeface="游ゴシック" panose="020B0400000000000000" pitchFamily="50" charset="-128"/>
                <a:ea typeface="游ゴシック" panose="020B0400000000000000" pitchFamily="50" charset="-128"/>
              </a:rPr>
              <a:t>　　　　　　　　　　　   ～山口・萩の世界遺産から紐解く発展の歴史～</a:t>
            </a:r>
            <a:endParaRPr kumimoji="1" lang="ja-JP" altLang="en-US" sz="900" b="1" dirty="0">
              <a:latin typeface="游ゴシック" panose="020B0400000000000000" pitchFamily="50" charset="-128"/>
              <a:ea typeface="游ゴシック" panose="020B0400000000000000" pitchFamily="50" charset="-128"/>
            </a:endParaRPr>
          </a:p>
          <a:p>
            <a:r>
              <a:rPr lang="ja-JP" altLang="en-US" sz="900" dirty="0">
                <a:latin typeface="游ゴシック" panose="020B0400000000000000" pitchFamily="50" charset="-128"/>
                <a:ea typeface="游ゴシック" panose="020B0400000000000000" pitchFamily="50" charset="-128"/>
              </a:rPr>
              <a:t>　　　　　　　                               萩・明倫学舎 兼 萩博物館  総括学芸員　道迫 真吾 </a:t>
            </a:r>
            <a:r>
              <a:rPr kumimoji="1" lang="ja-JP" altLang="en-US" sz="900" dirty="0">
                <a:latin typeface="游ゴシック" panose="020B0400000000000000" pitchFamily="50" charset="-128"/>
                <a:ea typeface="游ゴシック" panose="020B0400000000000000" pitchFamily="50" charset="-128"/>
              </a:rPr>
              <a:t>氏</a:t>
            </a:r>
            <a:endParaRPr kumimoji="1" lang="en-US" altLang="ja-JP" sz="900" dirty="0">
              <a:latin typeface="游ゴシック" panose="020B0400000000000000" pitchFamily="50" charset="-128"/>
              <a:ea typeface="游ゴシック" panose="020B0400000000000000" pitchFamily="50" charset="-128"/>
            </a:endParaRPr>
          </a:p>
          <a:p>
            <a:endParaRPr kumimoji="1" lang="en-US" altLang="ja-JP" sz="500" dirty="0">
              <a:latin typeface="游ゴシック" panose="020B0400000000000000" pitchFamily="50" charset="-128"/>
              <a:ea typeface="游ゴシック" panose="020B0400000000000000" pitchFamily="50" charset="-128"/>
            </a:endParaRPr>
          </a:p>
          <a:p>
            <a:r>
              <a:rPr kumimoji="1" lang="ja-JP" altLang="en-US" sz="900" dirty="0">
                <a:latin typeface="游ゴシック" panose="020B0400000000000000" pitchFamily="50" charset="-128"/>
                <a:ea typeface="游ゴシック" panose="020B0400000000000000" pitchFamily="50" charset="-128"/>
              </a:rPr>
              <a:t>　</a:t>
            </a:r>
            <a:r>
              <a:rPr kumimoji="1" lang="ja-JP" altLang="en-US" sz="1050" b="1" dirty="0">
                <a:highlight>
                  <a:srgbClr val="FFFF00"/>
                </a:highlight>
                <a:latin typeface="游ゴシック" panose="020B0400000000000000" pitchFamily="50" charset="-128"/>
                <a:ea typeface="游ゴシック" panose="020B0400000000000000" pitchFamily="50" charset="-128"/>
              </a:rPr>
              <a:t>◇第</a:t>
            </a:r>
            <a:r>
              <a:rPr kumimoji="1" lang="en-US" altLang="ja-JP" sz="1050" b="1" dirty="0">
                <a:highlight>
                  <a:srgbClr val="FFFF00"/>
                </a:highlight>
                <a:latin typeface="游ゴシック" panose="020B0400000000000000" pitchFamily="50" charset="-128"/>
                <a:ea typeface="游ゴシック" panose="020B0400000000000000" pitchFamily="50" charset="-128"/>
              </a:rPr>
              <a:t>2</a:t>
            </a:r>
            <a:r>
              <a:rPr kumimoji="1" lang="ja-JP" altLang="en-US" sz="1050" b="1" dirty="0">
                <a:highlight>
                  <a:srgbClr val="FFFF00"/>
                </a:highlight>
                <a:latin typeface="游ゴシック" panose="020B0400000000000000" pitchFamily="50" charset="-128"/>
                <a:ea typeface="游ゴシック" panose="020B0400000000000000" pitchFamily="50" charset="-128"/>
              </a:rPr>
              <a:t>部</a:t>
            </a:r>
            <a:r>
              <a:rPr kumimoji="1" lang="ja-JP" altLang="en-US" sz="1050" b="1" dirty="0">
                <a:latin typeface="游ゴシック" panose="020B0400000000000000" pitchFamily="50" charset="-128"/>
                <a:ea typeface="游ゴシック" panose="020B0400000000000000" pitchFamily="50" charset="-128"/>
              </a:rPr>
              <a:t>　 </a:t>
            </a:r>
            <a:r>
              <a:rPr kumimoji="1" lang="ja-JP" altLang="en-US" sz="900" b="1" dirty="0">
                <a:latin typeface="游ゴシック" panose="020B0400000000000000" pitchFamily="50" charset="-128"/>
                <a:ea typeface="游ゴシック" panose="020B0400000000000000" pitchFamily="50" charset="-128"/>
              </a:rPr>
              <a:t>山口県の</a:t>
            </a:r>
            <a:r>
              <a:rPr lang="ja-JP" altLang="en-US" sz="900" b="1" dirty="0">
                <a:latin typeface="游ゴシック" panose="020B0400000000000000" pitchFamily="50" charset="-128"/>
                <a:ea typeface="游ゴシック" panose="020B0400000000000000" pitchFamily="50" charset="-128"/>
              </a:rPr>
              <a:t>観光取り組み事例紹介</a:t>
            </a:r>
            <a:endParaRPr kumimoji="1" lang="en-US" altLang="ja-JP" sz="900" b="1" dirty="0">
              <a:latin typeface="游ゴシック" panose="020B0400000000000000" pitchFamily="50" charset="-128"/>
              <a:ea typeface="游ゴシック" panose="020B0400000000000000" pitchFamily="50" charset="-128"/>
            </a:endParaRPr>
          </a:p>
          <a:p>
            <a:r>
              <a:rPr lang="ja-JP" altLang="en-US" sz="900" b="1" dirty="0">
                <a:latin typeface="游ゴシック" panose="020B0400000000000000" pitchFamily="50" charset="-128"/>
                <a:ea typeface="游ゴシック" panose="020B0400000000000000" pitchFamily="50" charset="-128"/>
              </a:rPr>
              <a:t>　　　　　　　</a:t>
            </a:r>
            <a:r>
              <a:rPr lang="ja-JP" altLang="en-US" sz="800" b="1" dirty="0">
                <a:latin typeface="游ゴシック" panose="020B0400000000000000" pitchFamily="50" charset="-128"/>
                <a:ea typeface="游ゴシック" panose="020B0400000000000000" pitchFamily="50" charset="-128"/>
              </a:rPr>
              <a:t>「おいでませ ふくの国、山口」</a:t>
            </a:r>
            <a:r>
              <a:rPr lang="ja-JP" altLang="en-US" sz="800" dirty="0">
                <a:latin typeface="游ゴシック" panose="020B0400000000000000" pitchFamily="50" charset="-128"/>
                <a:ea typeface="游ゴシック" panose="020B0400000000000000" pitchFamily="50" charset="-128"/>
              </a:rPr>
              <a:t>　山口県 観光プロモーション推進室 室長 山田 隆司 氏 </a:t>
            </a:r>
            <a:endParaRPr lang="en-US" altLang="ja-JP" sz="800" dirty="0">
              <a:latin typeface="游ゴシック" panose="020B0400000000000000" pitchFamily="50" charset="-128"/>
              <a:ea typeface="游ゴシック" panose="020B0400000000000000" pitchFamily="50" charset="-128"/>
            </a:endParaRPr>
          </a:p>
          <a:p>
            <a:r>
              <a:rPr lang="ja-JP" altLang="en-US" sz="800" dirty="0">
                <a:latin typeface="游ゴシック" panose="020B0400000000000000" pitchFamily="50" charset="-128"/>
                <a:ea typeface="游ゴシック" panose="020B0400000000000000" pitchFamily="50" charset="-128"/>
              </a:rPr>
              <a:t>　　　　　　　   </a:t>
            </a:r>
            <a:r>
              <a:rPr lang="ja-JP" altLang="en-US" sz="800" b="1" dirty="0">
                <a:latin typeface="游ゴシック" panose="020B0400000000000000" pitchFamily="50" charset="-128"/>
                <a:ea typeface="游ゴシック" panose="020B0400000000000000" pitchFamily="50" charset="-128"/>
              </a:rPr>
              <a:t>「歴史体験 </a:t>
            </a:r>
            <a:r>
              <a:rPr lang="en-US" altLang="ja-JP" sz="800" b="1" dirty="0">
                <a:latin typeface="游ゴシック" panose="020B0400000000000000" pitchFamily="50" charset="-128"/>
                <a:ea typeface="游ゴシック" panose="020B0400000000000000" pitchFamily="50" charset="-128"/>
              </a:rPr>
              <a:t>FUN</a:t>
            </a:r>
            <a:r>
              <a:rPr lang="ja-JP" altLang="en-US" sz="800" b="1" dirty="0">
                <a:latin typeface="游ゴシック" panose="020B0400000000000000" pitchFamily="50" charset="-128"/>
                <a:ea typeface="游ゴシック" panose="020B0400000000000000" pitchFamily="50" charset="-128"/>
              </a:rPr>
              <a:t>！</a:t>
            </a:r>
            <a:r>
              <a:rPr lang="en-US" altLang="ja-JP" sz="800" b="1" dirty="0">
                <a:latin typeface="游ゴシック" panose="020B0400000000000000" pitchFamily="50" charset="-128"/>
                <a:ea typeface="游ゴシック" panose="020B0400000000000000" pitchFamily="50" charset="-128"/>
              </a:rPr>
              <a:t>SHIMONOSEKI </a:t>
            </a:r>
            <a:r>
              <a:rPr lang="ja-JP" altLang="en-US" sz="800" b="1" dirty="0">
                <a:latin typeface="游ゴシック" panose="020B0400000000000000" pitchFamily="50" charset="-128"/>
                <a:ea typeface="游ゴシック" panose="020B0400000000000000" pitchFamily="50" charset="-128"/>
              </a:rPr>
              <a:t>下関ならではのコンテンツ開発」</a:t>
            </a:r>
            <a:endParaRPr lang="en-US" altLang="ja-JP" sz="800" b="1" dirty="0">
              <a:latin typeface="游ゴシック" panose="020B0400000000000000" pitchFamily="50" charset="-128"/>
              <a:ea typeface="游ゴシック" panose="020B0400000000000000" pitchFamily="50" charset="-128"/>
            </a:endParaRPr>
          </a:p>
          <a:p>
            <a:r>
              <a:rPr lang="ja-JP" altLang="en-US" sz="800" dirty="0">
                <a:latin typeface="游ゴシック" panose="020B0400000000000000" pitchFamily="50" charset="-128"/>
                <a:ea typeface="游ゴシック" panose="020B0400000000000000" pitchFamily="50" charset="-128"/>
              </a:rPr>
              <a:t>　　　　　　　　　　　　 </a:t>
            </a:r>
            <a:r>
              <a:rPr lang="en-US" altLang="ja-JP" sz="800" dirty="0">
                <a:latin typeface="游ゴシック" panose="020B0400000000000000" pitchFamily="50" charset="-128"/>
                <a:ea typeface="游ゴシック" panose="020B0400000000000000" pitchFamily="50" charset="-128"/>
              </a:rPr>
              <a:t>(</a:t>
            </a:r>
            <a:r>
              <a:rPr lang="ja-JP" altLang="en-US" sz="800" dirty="0">
                <a:latin typeface="游ゴシック" panose="020B0400000000000000" pitchFamily="50" charset="-128"/>
                <a:ea typeface="游ゴシック" panose="020B0400000000000000" pitchFamily="50" charset="-128"/>
              </a:rPr>
              <a:t>一社</a:t>
            </a:r>
            <a:r>
              <a:rPr lang="en-US" altLang="ja-JP" sz="800" dirty="0">
                <a:latin typeface="游ゴシック" panose="020B0400000000000000" pitchFamily="50" charset="-128"/>
                <a:ea typeface="游ゴシック" panose="020B0400000000000000" pitchFamily="50" charset="-128"/>
              </a:rPr>
              <a:t>)</a:t>
            </a:r>
            <a:r>
              <a:rPr lang="ja-JP" altLang="en-US" sz="800" dirty="0">
                <a:latin typeface="游ゴシック" panose="020B0400000000000000" pitchFamily="50" charset="-128"/>
                <a:ea typeface="游ゴシック" panose="020B0400000000000000" pitchFamily="50" charset="-128"/>
              </a:rPr>
              <a:t>下関観光コンベンション協会 専務理事 中川 清隆 氏</a:t>
            </a:r>
            <a:endParaRPr lang="en-US" altLang="ja-JP" sz="800" dirty="0">
              <a:latin typeface="游ゴシック" panose="020B0400000000000000" pitchFamily="50" charset="-128"/>
              <a:ea typeface="游ゴシック" panose="020B0400000000000000" pitchFamily="50" charset="-128"/>
            </a:endParaRPr>
          </a:p>
          <a:p>
            <a:r>
              <a:rPr lang="ja-JP" altLang="en-US" sz="800" dirty="0">
                <a:latin typeface="游ゴシック" panose="020B0400000000000000" pitchFamily="50" charset="-128"/>
                <a:ea typeface="游ゴシック" panose="020B0400000000000000" pitchFamily="50" charset="-128"/>
              </a:rPr>
              <a:t> 　　　　　　  　</a:t>
            </a:r>
            <a:r>
              <a:rPr lang="ja-JP" altLang="en-US" sz="800" b="1" dirty="0">
                <a:latin typeface="游ゴシック" panose="020B0400000000000000" pitchFamily="50" charset="-128"/>
                <a:ea typeface="游ゴシック" panose="020B0400000000000000" pitchFamily="50" charset="-128"/>
              </a:rPr>
              <a:t>「創建</a:t>
            </a:r>
            <a:r>
              <a:rPr lang="en-US" altLang="ja-JP" sz="800" b="1" dirty="0">
                <a:latin typeface="游ゴシック" panose="020B0400000000000000" pitchFamily="50" charset="-128"/>
                <a:ea typeface="游ゴシック" panose="020B0400000000000000" pitchFamily="50" charset="-128"/>
              </a:rPr>
              <a:t>350</a:t>
            </a:r>
            <a:r>
              <a:rPr lang="ja-JP" altLang="en-US" sz="800" b="1" dirty="0">
                <a:latin typeface="游ゴシック" panose="020B0400000000000000" pitchFamily="50" charset="-128"/>
                <a:ea typeface="游ゴシック" panose="020B0400000000000000" pitchFamily="50" charset="-128"/>
              </a:rPr>
              <a:t>年を迎えた錦帯橋　その未来へ」  　　 </a:t>
            </a:r>
            <a:r>
              <a:rPr lang="ja-JP" altLang="en-US" sz="800" dirty="0">
                <a:latin typeface="游ゴシック" panose="020B0400000000000000" pitchFamily="50" charset="-128"/>
                <a:ea typeface="游ゴシック" panose="020B0400000000000000" pitchFamily="50" charset="-128"/>
              </a:rPr>
              <a:t>岩国市 錦帯橋課 課長 善村 雄二 氏 </a:t>
            </a:r>
            <a:endParaRPr lang="en-US" altLang="ja-JP" sz="800" dirty="0">
              <a:latin typeface="游ゴシック" panose="020B0400000000000000" pitchFamily="50" charset="-128"/>
              <a:ea typeface="游ゴシック" panose="020B0400000000000000" pitchFamily="50" charset="-128"/>
            </a:endParaRPr>
          </a:p>
          <a:p>
            <a:r>
              <a:rPr lang="en-US" altLang="ja-JP" sz="800" dirty="0">
                <a:latin typeface="游ゴシック" panose="020B0400000000000000" pitchFamily="50" charset="-128"/>
                <a:ea typeface="游ゴシック" panose="020B0400000000000000" pitchFamily="50" charset="-128"/>
              </a:rPr>
              <a:t>                 </a:t>
            </a:r>
            <a:r>
              <a:rPr lang="ja-JP" altLang="en-US" sz="800" dirty="0">
                <a:latin typeface="游ゴシック" panose="020B0400000000000000" pitchFamily="50" charset="-128"/>
                <a:ea typeface="游ゴシック" panose="020B0400000000000000" pitchFamily="50" charset="-128"/>
              </a:rPr>
              <a:t>　       </a:t>
            </a:r>
            <a:r>
              <a:rPr lang="ja-JP" altLang="en-US" sz="800" b="1" dirty="0">
                <a:latin typeface="游ゴシック" panose="020B0400000000000000" pitchFamily="50" charset="-128"/>
                <a:ea typeface="游ゴシック" panose="020B0400000000000000" pitchFamily="50" charset="-128"/>
              </a:rPr>
              <a:t>「長門湯本温泉 観光まちづくりの取り組み」</a:t>
            </a:r>
            <a:endParaRPr lang="en-US" altLang="ja-JP" sz="800" b="1" dirty="0">
              <a:latin typeface="游ゴシック" panose="020B0400000000000000" pitchFamily="50" charset="-128"/>
              <a:ea typeface="游ゴシック" panose="020B0400000000000000" pitchFamily="50" charset="-128"/>
            </a:endParaRPr>
          </a:p>
          <a:p>
            <a:r>
              <a:rPr lang="ja-JP" altLang="en-US" sz="800" b="1" dirty="0">
                <a:latin typeface="游ゴシック" panose="020B0400000000000000" pitchFamily="50" charset="-128"/>
                <a:ea typeface="游ゴシック" panose="020B0400000000000000" pitchFamily="50" charset="-128"/>
              </a:rPr>
              <a:t>　　　　　　　　　　　　</a:t>
            </a:r>
            <a:r>
              <a:rPr lang="en-US" altLang="ja-JP" sz="800" dirty="0">
                <a:latin typeface="游ゴシック" panose="020B0400000000000000" pitchFamily="50" charset="-128"/>
                <a:ea typeface="游ゴシック" panose="020B0400000000000000" pitchFamily="50" charset="-128"/>
              </a:rPr>
              <a:t> </a:t>
            </a:r>
            <a:r>
              <a:rPr lang="ja-JP" altLang="en-US" sz="800" dirty="0">
                <a:latin typeface="游ゴシック" panose="020B0400000000000000" pitchFamily="50" charset="-128"/>
                <a:ea typeface="游ゴシック" panose="020B0400000000000000" pitchFamily="50" charset="-128"/>
              </a:rPr>
              <a:t>長門湯本温泉まち</a:t>
            </a:r>
            <a:r>
              <a:rPr lang="en-US" altLang="ja-JP" sz="800" dirty="0">
                <a:latin typeface="游ゴシック" panose="020B0400000000000000" pitchFamily="50" charset="-128"/>
                <a:ea typeface="游ゴシック" panose="020B0400000000000000" pitchFamily="50" charset="-128"/>
              </a:rPr>
              <a:t>(</a:t>
            </a:r>
            <a:r>
              <a:rPr lang="ja-JP" altLang="en-US" sz="800" dirty="0">
                <a:latin typeface="游ゴシック" panose="020B0400000000000000" pitchFamily="50" charset="-128"/>
                <a:ea typeface="游ゴシック" panose="020B0400000000000000" pitchFamily="50" charset="-128"/>
              </a:rPr>
              <a:t>株</a:t>
            </a:r>
            <a:r>
              <a:rPr lang="en-US" altLang="ja-JP" sz="800" dirty="0">
                <a:latin typeface="游ゴシック" panose="020B0400000000000000" pitchFamily="50" charset="-128"/>
                <a:ea typeface="游ゴシック" panose="020B0400000000000000" pitchFamily="50" charset="-128"/>
              </a:rPr>
              <a:t>) </a:t>
            </a:r>
            <a:r>
              <a:rPr lang="ja-JP" altLang="en-US" sz="800" dirty="0">
                <a:latin typeface="游ゴシック" panose="020B0400000000000000" pitchFamily="50" charset="-128"/>
                <a:ea typeface="游ゴシック" panose="020B0400000000000000" pitchFamily="50" charset="-128"/>
              </a:rPr>
              <a:t>エリアマネージャー 木村 隼斗 氏</a:t>
            </a:r>
            <a:endParaRPr lang="en-US" altLang="ja-JP" sz="900" b="1" dirty="0">
              <a:latin typeface="游ゴシック" panose="020B0400000000000000" pitchFamily="50" charset="-128"/>
              <a:ea typeface="游ゴシック" panose="020B0400000000000000" pitchFamily="50" charset="-128"/>
            </a:endParaRPr>
          </a:p>
          <a:p>
            <a:endParaRPr kumimoji="1" lang="en-US" altLang="ja-JP" sz="500" dirty="0">
              <a:latin typeface="游ゴシック" panose="020B0400000000000000" pitchFamily="50" charset="-128"/>
              <a:ea typeface="游ゴシック" panose="020B0400000000000000" pitchFamily="50" charset="-128"/>
            </a:endParaRPr>
          </a:p>
          <a:p>
            <a:r>
              <a:rPr lang="ja-JP" altLang="en-US" sz="1050" dirty="0">
                <a:latin typeface="游ゴシック" panose="020B0400000000000000" pitchFamily="50" charset="-128"/>
                <a:ea typeface="游ゴシック" panose="020B0400000000000000" pitchFamily="50" charset="-128"/>
              </a:rPr>
              <a:t>　</a:t>
            </a:r>
            <a:r>
              <a:rPr kumimoji="1" lang="ja-JP" altLang="en-US" sz="900" b="1" dirty="0">
                <a:highlight>
                  <a:srgbClr val="FFFF00"/>
                </a:highlight>
                <a:latin typeface="游ゴシック" panose="020B0400000000000000" pitchFamily="50" charset="-128"/>
                <a:ea typeface="游ゴシック" panose="020B0400000000000000" pitchFamily="50" charset="-128"/>
              </a:rPr>
              <a:t> </a:t>
            </a:r>
            <a:r>
              <a:rPr kumimoji="1" lang="ja-JP" altLang="en-US" sz="1050" b="1" dirty="0">
                <a:highlight>
                  <a:srgbClr val="FFFF00"/>
                </a:highlight>
                <a:latin typeface="游ゴシック" panose="020B0400000000000000" pitchFamily="50" charset="-128"/>
                <a:ea typeface="游ゴシック" panose="020B0400000000000000" pitchFamily="50" charset="-128"/>
              </a:rPr>
              <a:t>◇第</a:t>
            </a:r>
            <a:r>
              <a:rPr lang="en-US" altLang="ja-JP" sz="1050" b="1" dirty="0">
                <a:highlight>
                  <a:srgbClr val="FFFF00"/>
                </a:highlight>
                <a:latin typeface="游ゴシック" panose="020B0400000000000000" pitchFamily="50" charset="-128"/>
                <a:ea typeface="游ゴシック" panose="020B0400000000000000" pitchFamily="50" charset="-128"/>
              </a:rPr>
              <a:t>3</a:t>
            </a:r>
            <a:r>
              <a:rPr kumimoji="1" lang="ja-JP" altLang="en-US" sz="1050" b="1" dirty="0">
                <a:highlight>
                  <a:srgbClr val="FFFF00"/>
                </a:highlight>
                <a:latin typeface="游ゴシック" panose="020B0400000000000000" pitchFamily="50" charset="-128"/>
                <a:ea typeface="游ゴシック" panose="020B0400000000000000" pitchFamily="50" charset="-128"/>
              </a:rPr>
              <a:t>部</a:t>
            </a:r>
            <a:r>
              <a:rPr kumimoji="1" lang="ja-JP" altLang="en-US" sz="900" b="1" dirty="0">
                <a:latin typeface="游ゴシック" panose="020B0400000000000000" pitchFamily="50" charset="-128"/>
                <a:ea typeface="游ゴシック" panose="020B0400000000000000" pitchFamily="50" charset="-128"/>
              </a:rPr>
              <a:t>　 せとうち</a:t>
            </a:r>
            <a:r>
              <a:rPr kumimoji="1" lang="en-US" altLang="ja-JP" sz="900" b="1" dirty="0">
                <a:latin typeface="游ゴシック" panose="020B0400000000000000" pitchFamily="50" charset="-128"/>
                <a:ea typeface="游ゴシック" panose="020B0400000000000000" pitchFamily="50" charset="-128"/>
              </a:rPr>
              <a:t>DMO</a:t>
            </a:r>
            <a:r>
              <a:rPr kumimoji="1" lang="ja-JP" altLang="en-US" sz="900" b="1" dirty="0">
                <a:latin typeface="游ゴシック" panose="020B0400000000000000" pitchFamily="50" charset="-128"/>
                <a:ea typeface="游ゴシック" panose="020B0400000000000000" pitchFamily="50" charset="-128"/>
              </a:rPr>
              <a:t>の活動</a:t>
            </a:r>
            <a:r>
              <a:rPr kumimoji="1" lang="ja-JP" altLang="en-US" sz="900" b="1" dirty="0">
                <a:highlight>
                  <a:srgbClr val="FFFF00"/>
                </a:highlight>
                <a:latin typeface="游ゴシック" panose="020B0400000000000000" pitchFamily="50" charset="-128"/>
                <a:ea typeface="游ゴシック" panose="020B0400000000000000" pitchFamily="50" charset="-128"/>
              </a:rPr>
              <a:t>  </a:t>
            </a:r>
            <a:endParaRPr kumimoji="1" lang="en-US" altLang="ja-JP" sz="900" b="1" dirty="0">
              <a:highlight>
                <a:srgbClr val="FFFF00"/>
              </a:highlight>
              <a:latin typeface="游ゴシック" panose="020B0400000000000000" pitchFamily="50" charset="-128"/>
              <a:ea typeface="游ゴシック" panose="020B0400000000000000" pitchFamily="50" charset="-128"/>
            </a:endParaRPr>
          </a:p>
          <a:p>
            <a:r>
              <a:rPr lang="en-US" altLang="ja-JP" sz="900" b="1" dirty="0">
                <a:latin typeface="游ゴシック" panose="020B0400000000000000" pitchFamily="50" charset="-128"/>
                <a:ea typeface="游ゴシック" panose="020B0400000000000000" pitchFamily="50" charset="-128"/>
              </a:rPr>
              <a:t>    </a:t>
            </a:r>
            <a:r>
              <a:rPr lang="ja-JP" altLang="en-US" sz="900" b="1" dirty="0">
                <a:latin typeface="游ゴシック" panose="020B0400000000000000" pitchFamily="50" charset="-128"/>
                <a:ea typeface="游ゴシック" panose="020B0400000000000000" pitchFamily="50" charset="-128"/>
              </a:rPr>
              <a:t>　　　　　  </a:t>
            </a:r>
            <a:r>
              <a:rPr lang="ja-JP" altLang="en-US" sz="800" b="1" dirty="0">
                <a:latin typeface="游ゴシック" panose="020B0400000000000000" pitchFamily="50" charset="-128"/>
                <a:ea typeface="游ゴシック" panose="020B0400000000000000" pitchFamily="50" charset="-128"/>
              </a:rPr>
              <a:t>　「せとうちブランド戦略」</a:t>
            </a:r>
            <a:endParaRPr lang="en-US" altLang="ja-JP" sz="800" b="1" dirty="0">
              <a:latin typeface="游ゴシック" panose="020B0400000000000000" pitchFamily="50" charset="-128"/>
              <a:ea typeface="游ゴシック" panose="020B0400000000000000" pitchFamily="50" charset="-128"/>
            </a:endParaRPr>
          </a:p>
          <a:p>
            <a:r>
              <a:rPr lang="en-US" altLang="ja-JP" sz="800" dirty="0">
                <a:latin typeface="游ゴシック" panose="020B0400000000000000" pitchFamily="50" charset="-128"/>
                <a:ea typeface="游ゴシック" panose="020B0400000000000000" pitchFamily="50" charset="-128"/>
              </a:rPr>
              <a:t>                                             (</a:t>
            </a:r>
            <a:r>
              <a:rPr lang="ja-JP" altLang="en-US" sz="800" dirty="0">
                <a:latin typeface="游ゴシック" panose="020B0400000000000000" pitchFamily="50" charset="-128"/>
                <a:ea typeface="游ゴシック" panose="020B0400000000000000" pitchFamily="50" charset="-128"/>
              </a:rPr>
              <a:t>一社</a:t>
            </a:r>
            <a:r>
              <a:rPr lang="en-US" altLang="ja-JP" sz="800" dirty="0">
                <a:latin typeface="游ゴシック" panose="020B0400000000000000" pitchFamily="50" charset="-128"/>
                <a:ea typeface="游ゴシック" panose="020B0400000000000000" pitchFamily="50" charset="-128"/>
              </a:rPr>
              <a:t>)</a:t>
            </a:r>
            <a:r>
              <a:rPr lang="ja-JP" altLang="en-US" sz="800" dirty="0">
                <a:latin typeface="游ゴシック" panose="020B0400000000000000" pitchFamily="50" charset="-128"/>
                <a:ea typeface="游ゴシック" panose="020B0400000000000000" pitchFamily="50" charset="-128"/>
              </a:rPr>
              <a:t>せとうち観光推進機構　専務理事</a:t>
            </a:r>
            <a:r>
              <a:rPr lang="en-US" altLang="ja-JP" sz="800" dirty="0">
                <a:latin typeface="游ゴシック" panose="020B0400000000000000" pitchFamily="50" charset="-128"/>
                <a:ea typeface="游ゴシック" panose="020B0400000000000000" pitchFamily="50" charset="-128"/>
              </a:rPr>
              <a:t>/</a:t>
            </a:r>
            <a:r>
              <a:rPr lang="ja-JP" altLang="en-US" sz="800" dirty="0">
                <a:latin typeface="游ゴシック" panose="020B0400000000000000" pitchFamily="50" charset="-128"/>
                <a:ea typeface="游ゴシック" panose="020B0400000000000000" pitchFamily="50" charset="-128"/>
              </a:rPr>
              <a:t>事業本部長　坂元　浩</a:t>
            </a:r>
            <a:endParaRPr lang="en-US" altLang="ja-JP" sz="800" dirty="0">
              <a:latin typeface="游ゴシック" panose="020B0400000000000000" pitchFamily="50" charset="-128"/>
              <a:ea typeface="游ゴシック" panose="020B0400000000000000" pitchFamily="50" charset="-128"/>
            </a:endParaRPr>
          </a:p>
          <a:p>
            <a:r>
              <a:rPr lang="ja-JP" altLang="en-US" sz="900" b="1" dirty="0">
                <a:latin typeface="游ゴシック" panose="020B0400000000000000" pitchFamily="50" charset="-128"/>
                <a:ea typeface="游ゴシック" panose="020B0400000000000000" pitchFamily="50" charset="-128"/>
              </a:rPr>
              <a:t>　　　　　　　  「</a:t>
            </a:r>
            <a:r>
              <a:rPr lang="ja-JP" altLang="en-US" sz="800" b="1" dirty="0">
                <a:latin typeface="游ゴシック" panose="020B0400000000000000" pitchFamily="50" charset="-128"/>
                <a:ea typeface="游ゴシック" panose="020B0400000000000000" pitchFamily="50" charset="-128"/>
              </a:rPr>
              <a:t>せとうちエリアにおける観光地づくり」</a:t>
            </a:r>
            <a:endParaRPr lang="en-US" altLang="ja-JP" sz="800" b="1" dirty="0">
              <a:latin typeface="游ゴシック" panose="020B0400000000000000" pitchFamily="50" charset="-128"/>
              <a:ea typeface="游ゴシック" panose="020B0400000000000000" pitchFamily="50" charset="-128"/>
            </a:endParaRPr>
          </a:p>
          <a:p>
            <a:r>
              <a:rPr lang="ja-JP" altLang="en-US" sz="800" dirty="0">
                <a:latin typeface="游ゴシック" panose="020B0400000000000000" pitchFamily="50" charset="-128"/>
                <a:ea typeface="游ゴシック" panose="020B0400000000000000" pitchFamily="50" charset="-128"/>
              </a:rPr>
              <a:t>　　　　　　　　　　　　  </a:t>
            </a:r>
            <a:r>
              <a:rPr lang="en-US" altLang="ja-JP" sz="800" dirty="0">
                <a:latin typeface="游ゴシック" panose="020B0400000000000000" pitchFamily="50" charset="-128"/>
                <a:ea typeface="游ゴシック" panose="020B0400000000000000" pitchFamily="50" charset="-128"/>
              </a:rPr>
              <a:t>(</a:t>
            </a:r>
            <a:r>
              <a:rPr lang="ja-JP" altLang="en-US" sz="800" dirty="0">
                <a:latin typeface="游ゴシック" panose="020B0400000000000000" pitchFamily="50" charset="-128"/>
                <a:ea typeface="游ゴシック" panose="020B0400000000000000" pitchFamily="50" charset="-128"/>
              </a:rPr>
              <a:t>株</a:t>
            </a:r>
            <a:r>
              <a:rPr lang="en-US" altLang="ja-JP" sz="800" dirty="0">
                <a:latin typeface="游ゴシック" panose="020B0400000000000000" pitchFamily="50" charset="-128"/>
                <a:ea typeface="游ゴシック" panose="020B0400000000000000" pitchFamily="50" charset="-128"/>
              </a:rPr>
              <a:t>)</a:t>
            </a:r>
            <a:r>
              <a:rPr lang="ja-JP" altLang="en-US" sz="800" dirty="0">
                <a:latin typeface="游ゴシック" panose="020B0400000000000000" pitchFamily="50" charset="-128"/>
                <a:ea typeface="游ゴシック" panose="020B0400000000000000" pitchFamily="50" charset="-128"/>
              </a:rPr>
              <a:t>瀬戸内ブランドコーポレーション 代表取締役社長　田部井　智行</a:t>
            </a:r>
            <a:endParaRPr lang="en-US" altLang="ja-JP" sz="800" dirty="0">
              <a:latin typeface="游ゴシック" panose="020B0400000000000000" pitchFamily="50" charset="-128"/>
              <a:ea typeface="游ゴシック" panose="020B0400000000000000" pitchFamily="50" charset="-128"/>
            </a:endParaRPr>
          </a:p>
          <a:p>
            <a:r>
              <a:rPr lang="ja-JP" altLang="en-US" sz="900" dirty="0">
                <a:latin typeface="游ゴシック" panose="020B0400000000000000" pitchFamily="50" charset="-128"/>
                <a:ea typeface="游ゴシック" panose="020B0400000000000000" pitchFamily="50" charset="-128"/>
              </a:rPr>
              <a:t>　　　　　　　  「</a:t>
            </a:r>
            <a:r>
              <a:rPr lang="ja-JP" altLang="en-US" sz="800" b="1" dirty="0">
                <a:latin typeface="游ゴシック" panose="020B0400000000000000" pitchFamily="50" charset="-128"/>
                <a:ea typeface="游ゴシック" panose="020B0400000000000000" pitchFamily="50" charset="-128"/>
              </a:rPr>
              <a:t>せとうち</a:t>
            </a:r>
            <a:r>
              <a:rPr lang="en-US" altLang="ja-JP" sz="800" b="1" dirty="0">
                <a:latin typeface="游ゴシック" panose="020B0400000000000000" pitchFamily="50" charset="-128"/>
                <a:ea typeface="游ゴシック" panose="020B0400000000000000" pitchFamily="50" charset="-128"/>
              </a:rPr>
              <a:t>DMO</a:t>
            </a:r>
            <a:r>
              <a:rPr lang="ja-JP" altLang="en-US" sz="800" b="1" dirty="0">
                <a:latin typeface="游ゴシック" panose="020B0400000000000000" pitchFamily="50" charset="-128"/>
                <a:ea typeface="游ゴシック" panose="020B0400000000000000" pitchFamily="50" charset="-128"/>
              </a:rPr>
              <a:t>メンバーズ　会員サービスのご案内」 </a:t>
            </a:r>
            <a:endParaRPr lang="en-US" altLang="ja-JP" sz="800" b="1" dirty="0">
              <a:latin typeface="游ゴシック" panose="020B0400000000000000" pitchFamily="50" charset="-128"/>
              <a:ea typeface="游ゴシック" panose="020B0400000000000000" pitchFamily="50" charset="-128"/>
            </a:endParaRPr>
          </a:p>
          <a:p>
            <a:r>
              <a:rPr lang="ja-JP" altLang="en-US" sz="900" dirty="0">
                <a:latin typeface="游ゴシック" panose="020B0400000000000000" pitchFamily="50" charset="-128"/>
                <a:ea typeface="游ゴシック" panose="020B0400000000000000" pitchFamily="50" charset="-128"/>
              </a:rPr>
              <a:t>　　　　　　　　　　　</a:t>
            </a:r>
            <a:r>
              <a:rPr lang="en-US" altLang="ja-JP" sz="800" dirty="0">
                <a:latin typeface="游ゴシック" panose="020B0400000000000000" pitchFamily="50" charset="-128"/>
                <a:ea typeface="游ゴシック" panose="020B0400000000000000" pitchFamily="50" charset="-128"/>
              </a:rPr>
              <a:t>(</a:t>
            </a:r>
            <a:r>
              <a:rPr lang="ja-JP" altLang="en-US" sz="800" dirty="0">
                <a:latin typeface="游ゴシック" panose="020B0400000000000000" pitchFamily="50" charset="-128"/>
                <a:ea typeface="游ゴシック" panose="020B0400000000000000" pitchFamily="50" charset="-128"/>
              </a:rPr>
              <a:t>株</a:t>
            </a:r>
            <a:r>
              <a:rPr lang="en-US" altLang="ja-JP" sz="800" dirty="0">
                <a:latin typeface="游ゴシック" panose="020B0400000000000000" pitchFamily="50" charset="-128"/>
                <a:ea typeface="游ゴシック" panose="020B0400000000000000" pitchFamily="50" charset="-128"/>
              </a:rPr>
              <a:t>)</a:t>
            </a:r>
            <a:r>
              <a:rPr lang="ja-JP" altLang="en-US" sz="800" dirty="0">
                <a:latin typeface="游ゴシック" panose="020B0400000000000000" pitchFamily="50" charset="-128"/>
                <a:ea typeface="游ゴシック" panose="020B0400000000000000" pitchFamily="50" charset="-128"/>
              </a:rPr>
              <a:t>せとうち</a:t>
            </a:r>
            <a:r>
              <a:rPr lang="en-US" altLang="ja-JP" sz="800" dirty="0">
                <a:latin typeface="游ゴシック" panose="020B0400000000000000" pitchFamily="50" charset="-128"/>
                <a:ea typeface="游ゴシック" panose="020B0400000000000000" pitchFamily="50" charset="-128"/>
              </a:rPr>
              <a:t>DMO</a:t>
            </a:r>
            <a:r>
              <a:rPr lang="ja-JP" altLang="en-US" sz="800" dirty="0">
                <a:latin typeface="游ゴシック" panose="020B0400000000000000" pitchFamily="50" charset="-128"/>
                <a:ea typeface="游ゴシック" panose="020B0400000000000000" pitchFamily="50" charset="-128"/>
              </a:rPr>
              <a:t>メンバーズ　プロデューサー　 遠藤 成将</a:t>
            </a:r>
            <a:endParaRPr lang="en-US" altLang="ja-JP" sz="800" b="1" dirty="0">
              <a:highlight>
                <a:srgbClr val="FFFF00"/>
              </a:highlight>
              <a:latin typeface="游ゴシック" panose="020B0400000000000000" pitchFamily="50" charset="-128"/>
              <a:ea typeface="游ゴシック" panose="020B0400000000000000" pitchFamily="50" charset="-128"/>
            </a:endParaRPr>
          </a:p>
          <a:p>
            <a:r>
              <a:rPr kumimoji="1" lang="ja-JP" altLang="en-US" sz="900" b="1" dirty="0">
                <a:latin typeface="游ゴシック" panose="020B0400000000000000" pitchFamily="50" charset="-128"/>
                <a:ea typeface="游ゴシック" panose="020B0400000000000000" pitchFamily="50" charset="-128"/>
              </a:rPr>
              <a:t>    </a:t>
            </a:r>
            <a:r>
              <a:rPr kumimoji="1" lang="ja-JP" altLang="en-US" sz="1050" b="1" dirty="0">
                <a:highlight>
                  <a:srgbClr val="FFFF00"/>
                </a:highlight>
                <a:latin typeface="游ゴシック" panose="020B0400000000000000" pitchFamily="50" charset="-128"/>
                <a:ea typeface="游ゴシック" panose="020B0400000000000000" pitchFamily="50" charset="-128"/>
              </a:rPr>
              <a:t>◇第</a:t>
            </a:r>
            <a:r>
              <a:rPr lang="en-US" altLang="ja-JP" sz="1050" b="1" dirty="0">
                <a:highlight>
                  <a:srgbClr val="FFFF00"/>
                </a:highlight>
                <a:latin typeface="游ゴシック" panose="020B0400000000000000" pitchFamily="50" charset="-128"/>
                <a:ea typeface="游ゴシック" panose="020B0400000000000000" pitchFamily="50" charset="-128"/>
              </a:rPr>
              <a:t>4</a:t>
            </a:r>
            <a:r>
              <a:rPr kumimoji="1" lang="ja-JP" altLang="en-US" sz="1050" b="1" dirty="0">
                <a:highlight>
                  <a:srgbClr val="FFFF00"/>
                </a:highlight>
                <a:latin typeface="游ゴシック" panose="020B0400000000000000" pitchFamily="50" charset="-128"/>
                <a:ea typeface="游ゴシック" panose="020B0400000000000000" pitchFamily="50" charset="-128"/>
              </a:rPr>
              <a:t>部</a:t>
            </a:r>
            <a:r>
              <a:rPr kumimoji="1" lang="ja-JP" altLang="en-US" sz="900" b="1" dirty="0">
                <a:latin typeface="游ゴシック" panose="020B0400000000000000" pitchFamily="50" charset="-128"/>
                <a:ea typeface="游ゴシック" panose="020B0400000000000000" pitchFamily="50" charset="-128"/>
              </a:rPr>
              <a:t>　  インバウンドマーケットの動向</a:t>
            </a:r>
            <a:r>
              <a:rPr lang="ja-JP" altLang="en-US" sz="1000" dirty="0">
                <a:latin typeface="游ゴシック" panose="020B0400000000000000" pitchFamily="50" charset="-128"/>
                <a:ea typeface="游ゴシック" panose="020B0400000000000000" pitchFamily="50" charset="-128"/>
              </a:rPr>
              <a:t>　　　</a:t>
            </a:r>
            <a:endParaRPr lang="en-US" altLang="ja-JP" sz="900" b="1" dirty="0">
              <a:highlight>
                <a:srgbClr val="FFFF00"/>
              </a:highlight>
              <a:latin typeface="游ゴシック" panose="020B0400000000000000" pitchFamily="50" charset="-128"/>
              <a:ea typeface="游ゴシック" panose="020B0400000000000000" pitchFamily="50" charset="-128"/>
            </a:endParaRPr>
          </a:p>
          <a:p>
            <a:r>
              <a:rPr lang="en-US" altLang="ja-JP" sz="900" b="1" dirty="0">
                <a:latin typeface="游ゴシック" panose="020B0400000000000000" pitchFamily="50" charset="-128"/>
                <a:ea typeface="游ゴシック" panose="020B0400000000000000" pitchFamily="50" charset="-128"/>
              </a:rPr>
              <a:t>   </a:t>
            </a:r>
            <a:r>
              <a:rPr lang="ja-JP" altLang="en-US" sz="900" b="1" dirty="0">
                <a:latin typeface="游ゴシック" panose="020B0400000000000000" pitchFamily="50" charset="-128"/>
                <a:ea typeface="游ゴシック" panose="020B0400000000000000" pitchFamily="50" charset="-128"/>
              </a:rPr>
              <a:t> </a:t>
            </a:r>
            <a:r>
              <a:rPr lang="ja-JP" altLang="en-US" sz="900" dirty="0">
                <a:latin typeface="游ゴシック" panose="020B0400000000000000" pitchFamily="50" charset="-128"/>
                <a:ea typeface="游ゴシック" panose="020B0400000000000000" pitchFamily="50" charset="-128"/>
              </a:rPr>
              <a:t>　   </a:t>
            </a:r>
            <a:r>
              <a:rPr lang="ja-JP" altLang="en-US" sz="100" dirty="0">
                <a:latin typeface="游ゴシック" panose="020B0400000000000000" pitchFamily="50" charset="-128"/>
                <a:ea typeface="游ゴシック" panose="020B0400000000000000" pitchFamily="50" charset="-128"/>
              </a:rPr>
              <a:t>　</a:t>
            </a:r>
            <a:r>
              <a:rPr lang="ja-JP" altLang="en-US" sz="900" dirty="0">
                <a:latin typeface="游ゴシック" panose="020B0400000000000000" pitchFamily="50" charset="-128"/>
                <a:ea typeface="游ゴシック" panose="020B0400000000000000" pitchFamily="50" charset="-128"/>
              </a:rPr>
              <a:t>　　　　 「</a:t>
            </a:r>
            <a:r>
              <a:rPr lang="ja-JP" altLang="en-US" sz="800" b="1" dirty="0">
                <a:latin typeface="游ゴシック" panose="020B0400000000000000" pitchFamily="50" charset="-128"/>
                <a:ea typeface="游ゴシック" panose="020B0400000000000000" pitchFamily="50" charset="-128"/>
              </a:rPr>
              <a:t>インバウンド英国市場の動向について」</a:t>
            </a:r>
            <a:endParaRPr lang="en-US" altLang="ja-JP" sz="800" b="1" dirty="0">
              <a:latin typeface="游ゴシック" panose="020B0400000000000000" pitchFamily="50" charset="-128"/>
              <a:ea typeface="游ゴシック" panose="020B0400000000000000" pitchFamily="50" charset="-128"/>
            </a:endParaRPr>
          </a:p>
          <a:p>
            <a:r>
              <a:rPr lang="ja-JP" altLang="en-US" sz="800" dirty="0">
                <a:latin typeface="游ゴシック" panose="020B0400000000000000" pitchFamily="50" charset="-128"/>
                <a:ea typeface="游ゴシック" panose="020B0400000000000000" pitchFamily="50" charset="-128"/>
              </a:rPr>
              <a:t>　　　　　　                      </a:t>
            </a:r>
            <a:r>
              <a:rPr lang="en-US" altLang="ja-JP" sz="800" dirty="0">
                <a:latin typeface="游ゴシック" panose="020B0400000000000000" pitchFamily="50" charset="-128"/>
                <a:ea typeface="游ゴシック" panose="020B0400000000000000" pitchFamily="50" charset="-128"/>
              </a:rPr>
              <a:t>JNTO(</a:t>
            </a:r>
            <a:r>
              <a:rPr lang="ja-JP" altLang="en-US" sz="800" dirty="0">
                <a:latin typeface="游ゴシック" panose="020B0400000000000000" pitchFamily="50" charset="-128"/>
                <a:ea typeface="游ゴシック" panose="020B0400000000000000" pitchFamily="50" charset="-128"/>
              </a:rPr>
              <a:t>日本政府観光局</a:t>
            </a:r>
            <a:r>
              <a:rPr lang="en-US" altLang="ja-JP" sz="800" dirty="0">
                <a:latin typeface="游ゴシック" panose="020B0400000000000000" pitchFamily="50" charset="-128"/>
                <a:ea typeface="游ゴシック" panose="020B0400000000000000" pitchFamily="50" charset="-128"/>
              </a:rPr>
              <a:t>) </a:t>
            </a:r>
            <a:r>
              <a:rPr lang="ja-JP" altLang="en-US" sz="800" dirty="0">
                <a:latin typeface="游ゴシック" panose="020B0400000000000000" pitchFamily="50" charset="-128"/>
                <a:ea typeface="游ゴシック" panose="020B0400000000000000" pitchFamily="50" charset="-128"/>
              </a:rPr>
              <a:t>ロンドン事務所 所長 　地主 純 氏</a:t>
            </a:r>
            <a:endParaRPr lang="en-US" altLang="ja-JP" sz="800" dirty="0">
              <a:latin typeface="游ゴシック" panose="020B0400000000000000" pitchFamily="50" charset="-128"/>
              <a:ea typeface="游ゴシック" panose="020B0400000000000000" pitchFamily="50" charset="-128"/>
            </a:endParaRPr>
          </a:p>
        </p:txBody>
      </p:sp>
      <p:sp>
        <p:nvSpPr>
          <p:cNvPr id="21" name="四角形: 角を丸くする 20">
            <a:extLst>
              <a:ext uri="{FF2B5EF4-FFF2-40B4-BE49-F238E27FC236}">
                <a16:creationId xmlns:a16="http://schemas.microsoft.com/office/drawing/2014/main" id="{CD2ED54E-9C3D-DDD8-F8D8-DBCCC0D2B5D9}"/>
              </a:ext>
            </a:extLst>
          </p:cNvPr>
          <p:cNvSpPr/>
          <p:nvPr/>
        </p:nvSpPr>
        <p:spPr>
          <a:xfrm>
            <a:off x="133388" y="7662640"/>
            <a:ext cx="4970864" cy="2243360"/>
          </a:xfrm>
          <a:prstGeom prst="roundRect">
            <a:avLst>
              <a:gd name="adj" fmla="val 3659"/>
            </a:avLst>
          </a:pr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23" name="図 22">
            <a:extLst>
              <a:ext uri="{FF2B5EF4-FFF2-40B4-BE49-F238E27FC236}">
                <a16:creationId xmlns:a16="http://schemas.microsoft.com/office/drawing/2014/main" id="{3EE2FDEA-F08F-383D-BED9-AB54380BF90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0926" y="7662323"/>
            <a:ext cx="2572027" cy="1600851"/>
          </a:xfrm>
          <a:prstGeom prst="rect">
            <a:avLst/>
          </a:prstGeom>
        </p:spPr>
      </p:pic>
      <p:pic>
        <p:nvPicPr>
          <p:cNvPr id="24" name="図 23">
            <a:extLst>
              <a:ext uri="{FF2B5EF4-FFF2-40B4-BE49-F238E27FC236}">
                <a16:creationId xmlns:a16="http://schemas.microsoft.com/office/drawing/2014/main" id="{DF55FFF3-E440-9AFD-9A7D-AB6579F1671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71656" y="7662323"/>
            <a:ext cx="2163894" cy="1600851"/>
          </a:xfrm>
          <a:prstGeom prst="rect">
            <a:avLst/>
          </a:prstGeom>
        </p:spPr>
      </p:pic>
      <p:pic>
        <p:nvPicPr>
          <p:cNvPr id="25" name="図 24">
            <a:extLst>
              <a:ext uri="{FF2B5EF4-FFF2-40B4-BE49-F238E27FC236}">
                <a16:creationId xmlns:a16="http://schemas.microsoft.com/office/drawing/2014/main" id="{52AF7A6B-99FD-80FF-984E-3627014A386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53125" y="4569443"/>
            <a:ext cx="1596430" cy="1192312"/>
          </a:xfrm>
          <a:prstGeom prst="rect">
            <a:avLst/>
          </a:prstGeom>
        </p:spPr>
      </p:pic>
      <p:pic>
        <p:nvPicPr>
          <p:cNvPr id="26" name="図 25">
            <a:extLst>
              <a:ext uri="{FF2B5EF4-FFF2-40B4-BE49-F238E27FC236}">
                <a16:creationId xmlns:a16="http://schemas.microsoft.com/office/drawing/2014/main" id="{3C023C92-5F04-54D8-2ED6-D011BFAE5D8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42118" y="5789973"/>
            <a:ext cx="1607437" cy="1192312"/>
          </a:xfrm>
          <a:prstGeom prst="rect">
            <a:avLst/>
          </a:prstGeom>
        </p:spPr>
      </p:pic>
      <p:pic>
        <p:nvPicPr>
          <p:cNvPr id="27" name="図 26">
            <a:extLst>
              <a:ext uri="{FF2B5EF4-FFF2-40B4-BE49-F238E27FC236}">
                <a16:creationId xmlns:a16="http://schemas.microsoft.com/office/drawing/2014/main" id="{2D4E64A8-92AF-8B6D-863B-9D0BA7DE523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247252" y="7048279"/>
            <a:ext cx="1589749" cy="1192312"/>
          </a:xfrm>
          <a:prstGeom prst="rect">
            <a:avLst/>
          </a:prstGeom>
        </p:spPr>
      </p:pic>
      <p:pic>
        <p:nvPicPr>
          <p:cNvPr id="28" name="図 27">
            <a:extLst>
              <a:ext uri="{FF2B5EF4-FFF2-40B4-BE49-F238E27FC236}">
                <a16:creationId xmlns:a16="http://schemas.microsoft.com/office/drawing/2014/main" id="{A9ADAF44-B2D4-BA7A-B6B7-13B509B1A41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247911" y="2131064"/>
            <a:ext cx="1610089" cy="1192312"/>
          </a:xfrm>
          <a:prstGeom prst="rect">
            <a:avLst/>
          </a:prstGeom>
        </p:spPr>
      </p:pic>
      <p:pic>
        <p:nvPicPr>
          <p:cNvPr id="29" name="図 28">
            <a:extLst>
              <a:ext uri="{FF2B5EF4-FFF2-40B4-BE49-F238E27FC236}">
                <a16:creationId xmlns:a16="http://schemas.microsoft.com/office/drawing/2014/main" id="{1EFF6410-9957-58C1-27B0-A767E34EB71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230033" y="3350240"/>
            <a:ext cx="1638576" cy="1190985"/>
          </a:xfrm>
          <a:prstGeom prst="rect">
            <a:avLst/>
          </a:prstGeom>
        </p:spPr>
      </p:pic>
      <p:pic>
        <p:nvPicPr>
          <p:cNvPr id="30" name="図 29">
            <a:extLst>
              <a:ext uri="{FF2B5EF4-FFF2-40B4-BE49-F238E27FC236}">
                <a16:creationId xmlns:a16="http://schemas.microsoft.com/office/drawing/2014/main" id="{2C591C81-2305-FB79-554C-700B8081CE1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259874" y="1101118"/>
            <a:ext cx="1580903" cy="1003082"/>
          </a:xfrm>
          <a:prstGeom prst="rect">
            <a:avLst/>
          </a:prstGeom>
        </p:spPr>
      </p:pic>
      <p:pic>
        <p:nvPicPr>
          <p:cNvPr id="31" name="図 30">
            <a:extLst>
              <a:ext uri="{FF2B5EF4-FFF2-40B4-BE49-F238E27FC236}">
                <a16:creationId xmlns:a16="http://schemas.microsoft.com/office/drawing/2014/main" id="{EC23E388-E55D-5974-A14A-1ED9CAF8188A}"/>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237207" y="8287015"/>
            <a:ext cx="1599793" cy="1128713"/>
          </a:xfrm>
          <a:prstGeom prst="rect">
            <a:avLst/>
          </a:prstGeom>
        </p:spPr>
      </p:pic>
      <p:sp>
        <p:nvSpPr>
          <p:cNvPr id="32" name="テキスト ボックス 31">
            <a:extLst>
              <a:ext uri="{FF2B5EF4-FFF2-40B4-BE49-F238E27FC236}">
                <a16:creationId xmlns:a16="http://schemas.microsoft.com/office/drawing/2014/main" id="{F8D15723-2176-75C0-D395-65BEF55CF1F0}"/>
              </a:ext>
            </a:extLst>
          </p:cNvPr>
          <p:cNvSpPr txBox="1"/>
          <p:nvPr/>
        </p:nvSpPr>
        <p:spPr>
          <a:xfrm>
            <a:off x="134517" y="9233975"/>
            <a:ext cx="4969735" cy="830997"/>
          </a:xfrm>
          <a:prstGeom prst="rect">
            <a:avLst/>
          </a:prstGeom>
          <a:noFill/>
          <a:ln>
            <a:noFill/>
          </a:ln>
        </p:spPr>
        <p:txBody>
          <a:bodyPr wrap="square" rtlCol="0">
            <a:spAutoFit/>
          </a:bodyPr>
          <a:lstStyle/>
          <a:p>
            <a:pPr marL="0" marR="0" lvl="0" indent="0" defTabSz="957816" rtl="0" eaLnBrk="1" fontAlgn="auto" latinLnBrk="0" hangingPunct="1">
              <a:lnSpc>
                <a:spcPct val="100000"/>
              </a:lnSpc>
              <a:spcBef>
                <a:spcPts val="0"/>
              </a:spcBef>
              <a:spcAft>
                <a:spcPts val="0"/>
              </a:spcAft>
              <a:buClrTx/>
              <a:buSzTx/>
              <a:buFontTx/>
              <a:buNone/>
              <a:tabLst/>
              <a:defRPr/>
            </a:pPr>
            <a:r>
              <a:rPr lang="ja-JP" altLang="en-US" sz="800" kern="100" dirty="0">
                <a:solidFill>
                  <a:schemeClr val="bg1">
                    <a:lumMod val="50000"/>
                  </a:schemeClr>
                </a:solidFill>
                <a:latin typeface="游ゴシック" panose="020B0400000000000000" pitchFamily="50" charset="-128"/>
                <a:ea typeface="游ゴシック" panose="020B0400000000000000" pitchFamily="50" charset="-128"/>
                <a:cs typeface="Times New Roman" panose="02020603050405020304" pitchFamily="18" charset="0"/>
              </a:rPr>
              <a:t>ライブ配信は山口県岩国市：岩国国際観光ホテルより行いました。同ホテルは、世界遺産登録を目指す</a:t>
            </a:r>
            <a:r>
              <a:rPr lang="en-US" altLang="ja-JP" sz="800" kern="100" dirty="0">
                <a:solidFill>
                  <a:schemeClr val="bg1">
                    <a:lumMod val="50000"/>
                  </a:schemeClr>
                </a:solidFill>
                <a:latin typeface="游ゴシック" panose="020B0400000000000000" pitchFamily="50" charset="-128"/>
                <a:ea typeface="游ゴシック" panose="020B0400000000000000" pitchFamily="50" charset="-128"/>
                <a:cs typeface="Times New Roman" panose="02020603050405020304" pitchFamily="18" charset="0"/>
              </a:rPr>
              <a:t>『</a:t>
            </a:r>
            <a:r>
              <a:rPr lang="ja-JP" altLang="en-US" sz="800" kern="100" dirty="0">
                <a:solidFill>
                  <a:schemeClr val="bg1">
                    <a:lumMod val="50000"/>
                  </a:schemeClr>
                </a:solidFill>
                <a:latin typeface="游ゴシック" panose="020B0400000000000000" pitchFamily="50" charset="-128"/>
                <a:ea typeface="游ゴシック" panose="020B0400000000000000" pitchFamily="50" charset="-128"/>
                <a:cs typeface="Times New Roman" panose="02020603050405020304" pitchFamily="18" charset="0"/>
              </a:rPr>
              <a:t>錦帯橋</a:t>
            </a:r>
            <a:r>
              <a:rPr lang="en-US" altLang="ja-JP" sz="800" kern="100" dirty="0">
                <a:solidFill>
                  <a:schemeClr val="bg1">
                    <a:lumMod val="50000"/>
                  </a:schemeClr>
                </a:solidFill>
                <a:latin typeface="游ゴシック" panose="020B0400000000000000" pitchFamily="50" charset="-128"/>
                <a:ea typeface="游ゴシック" panose="020B0400000000000000" pitchFamily="50" charset="-128"/>
                <a:cs typeface="Times New Roman" panose="02020603050405020304" pitchFamily="18" charset="0"/>
              </a:rPr>
              <a:t>』</a:t>
            </a:r>
            <a:r>
              <a:rPr lang="ja-JP" altLang="en-US" sz="800" kern="100" dirty="0">
                <a:solidFill>
                  <a:schemeClr val="bg1">
                    <a:lumMod val="50000"/>
                  </a:schemeClr>
                </a:solidFill>
                <a:latin typeface="游ゴシック" panose="020B0400000000000000" pitchFamily="50" charset="-128"/>
                <a:ea typeface="游ゴシック" panose="020B0400000000000000" pitchFamily="50" charset="-128"/>
                <a:cs typeface="Times New Roman" panose="02020603050405020304" pitchFamily="18" charset="0"/>
              </a:rPr>
              <a:t>を眼前に望み、人気テレビ番組で</a:t>
            </a:r>
            <a:r>
              <a:rPr lang="en-US" altLang="ja-JP" sz="800" kern="100" dirty="0">
                <a:solidFill>
                  <a:schemeClr val="bg1">
                    <a:lumMod val="50000"/>
                  </a:schemeClr>
                </a:solidFill>
                <a:latin typeface="游ゴシック" panose="020B0400000000000000" pitchFamily="50" charset="-128"/>
                <a:ea typeface="游ゴシック" panose="020B0400000000000000" pitchFamily="50" charset="-128"/>
                <a:cs typeface="Times New Roman" panose="02020603050405020304" pitchFamily="18" charset="0"/>
              </a:rPr>
              <a:t>『</a:t>
            </a:r>
            <a:r>
              <a:rPr lang="ja-JP" altLang="en-US" sz="800" kern="100" dirty="0">
                <a:solidFill>
                  <a:schemeClr val="bg1">
                    <a:lumMod val="50000"/>
                  </a:schemeClr>
                </a:solidFill>
                <a:latin typeface="游ゴシック" panose="020B0400000000000000" pitchFamily="50" charset="-128"/>
                <a:ea typeface="游ゴシック" panose="020B0400000000000000" pitchFamily="50" charset="-128"/>
                <a:cs typeface="Times New Roman" panose="02020603050405020304" pitchFamily="18" charset="0"/>
              </a:rPr>
              <a:t>錦帯橋</a:t>
            </a:r>
            <a:r>
              <a:rPr lang="en-US" altLang="ja-JP" sz="800" kern="100" dirty="0">
                <a:solidFill>
                  <a:schemeClr val="bg1">
                    <a:lumMod val="50000"/>
                  </a:schemeClr>
                </a:solidFill>
                <a:latin typeface="游ゴシック" panose="020B0400000000000000" pitchFamily="50" charset="-128"/>
                <a:ea typeface="游ゴシック" panose="020B0400000000000000" pitchFamily="50" charset="-128"/>
                <a:cs typeface="Times New Roman" panose="02020603050405020304" pitchFamily="18" charset="0"/>
              </a:rPr>
              <a:t>』</a:t>
            </a:r>
            <a:r>
              <a:rPr lang="ja-JP" altLang="en-US" sz="800" kern="100" dirty="0">
                <a:solidFill>
                  <a:schemeClr val="bg1">
                    <a:lumMod val="50000"/>
                  </a:schemeClr>
                </a:solidFill>
                <a:latin typeface="游ゴシック" panose="020B0400000000000000" pitchFamily="50" charset="-128"/>
                <a:ea typeface="游ゴシック" panose="020B0400000000000000" pitchFamily="50" charset="-128"/>
                <a:cs typeface="Times New Roman" panose="02020603050405020304" pitchFamily="18" charset="0"/>
              </a:rPr>
              <a:t>が取り上げられた際には木組み実験の会場にもなった施設です。</a:t>
            </a:r>
            <a:r>
              <a:rPr lang="ja-JP" altLang="en-US" sz="800" b="0" i="0" dirty="0">
                <a:solidFill>
                  <a:schemeClr val="bg1">
                    <a:lumMod val="50000"/>
                  </a:schemeClr>
                </a:solidFill>
                <a:effectLst/>
                <a:latin typeface="游ゴシック" panose="020B0400000000000000" pitchFamily="50" charset="-128"/>
                <a:ea typeface="游ゴシック" panose="020B0400000000000000" pitchFamily="50" charset="-128"/>
              </a:rPr>
              <a:t>絶景天然温泉を備え、</a:t>
            </a:r>
            <a:r>
              <a:rPr lang="en-US" altLang="ja-JP" sz="800" b="0" i="0" dirty="0">
                <a:solidFill>
                  <a:schemeClr val="bg1">
                    <a:lumMod val="50000"/>
                  </a:schemeClr>
                </a:solidFill>
                <a:effectLst/>
                <a:latin typeface="游ゴシック" panose="020B0400000000000000" pitchFamily="50" charset="-128"/>
                <a:ea typeface="游ゴシック" panose="020B0400000000000000" pitchFamily="50" charset="-128"/>
              </a:rPr>
              <a:t>『</a:t>
            </a:r>
            <a:r>
              <a:rPr lang="ja-JP" altLang="en-US" sz="800" b="0" i="0" dirty="0">
                <a:solidFill>
                  <a:schemeClr val="bg1">
                    <a:lumMod val="50000"/>
                  </a:schemeClr>
                </a:solidFill>
                <a:effectLst/>
                <a:latin typeface="游ゴシック" panose="020B0400000000000000" pitchFamily="50" charset="-128"/>
                <a:ea typeface="游ゴシック" panose="020B0400000000000000" pitchFamily="50" charset="-128"/>
              </a:rPr>
              <a:t>錦帯橋</a:t>
            </a:r>
            <a:r>
              <a:rPr lang="en-US" altLang="ja-JP" sz="800" b="0" i="0" dirty="0">
                <a:solidFill>
                  <a:schemeClr val="bg1">
                    <a:lumMod val="50000"/>
                  </a:schemeClr>
                </a:solidFill>
                <a:effectLst/>
                <a:latin typeface="游ゴシック" panose="020B0400000000000000" pitchFamily="50" charset="-128"/>
                <a:ea typeface="游ゴシック" panose="020B0400000000000000" pitchFamily="50" charset="-128"/>
              </a:rPr>
              <a:t>』</a:t>
            </a:r>
            <a:r>
              <a:rPr lang="ja-JP" altLang="en-US" sz="800" b="0" i="0" dirty="0">
                <a:solidFill>
                  <a:schemeClr val="bg1">
                    <a:lumMod val="50000"/>
                  </a:schemeClr>
                </a:solidFill>
                <a:effectLst/>
                <a:latin typeface="游ゴシック" panose="020B0400000000000000" pitchFamily="50" charset="-128"/>
                <a:ea typeface="游ゴシック" panose="020B0400000000000000" pitchFamily="50" charset="-128"/>
              </a:rPr>
              <a:t>まで徒歩で約</a:t>
            </a:r>
            <a:r>
              <a:rPr lang="en-US" altLang="ja-JP" sz="800" b="0" i="0" dirty="0">
                <a:solidFill>
                  <a:schemeClr val="bg1">
                    <a:lumMod val="50000"/>
                  </a:schemeClr>
                </a:solidFill>
                <a:effectLst/>
                <a:latin typeface="游ゴシック" panose="020B0400000000000000" pitchFamily="50" charset="-128"/>
                <a:ea typeface="游ゴシック" panose="020B0400000000000000" pitchFamily="50" charset="-128"/>
              </a:rPr>
              <a:t>3</a:t>
            </a:r>
            <a:r>
              <a:rPr lang="ja-JP" altLang="en-US" sz="800" b="0" i="0" dirty="0">
                <a:solidFill>
                  <a:schemeClr val="bg1">
                    <a:lumMod val="50000"/>
                  </a:schemeClr>
                </a:solidFill>
                <a:effectLst/>
                <a:latin typeface="游ゴシック" panose="020B0400000000000000" pitchFamily="50" charset="-128"/>
                <a:ea typeface="游ゴシック" panose="020B0400000000000000" pitchFamily="50" charset="-128"/>
              </a:rPr>
              <a:t>分、世界遺産</a:t>
            </a:r>
            <a:r>
              <a:rPr lang="en-US" altLang="ja-JP" sz="800" b="0" i="0" dirty="0">
                <a:solidFill>
                  <a:schemeClr val="bg1">
                    <a:lumMod val="50000"/>
                  </a:schemeClr>
                </a:solidFill>
                <a:effectLst/>
                <a:latin typeface="游ゴシック" panose="020B0400000000000000" pitchFamily="50" charset="-128"/>
                <a:ea typeface="游ゴシック" panose="020B0400000000000000" pitchFamily="50" charset="-128"/>
              </a:rPr>
              <a:t>『</a:t>
            </a:r>
            <a:r>
              <a:rPr lang="ja-JP" altLang="en-US" sz="800" b="0" i="0" dirty="0">
                <a:solidFill>
                  <a:schemeClr val="bg1">
                    <a:lumMod val="50000"/>
                  </a:schemeClr>
                </a:solidFill>
                <a:effectLst/>
                <a:latin typeface="游ゴシック" panose="020B0400000000000000" pitchFamily="50" charset="-128"/>
                <a:ea typeface="游ゴシック" panose="020B0400000000000000" pitchFamily="50" charset="-128"/>
              </a:rPr>
              <a:t>宮島</a:t>
            </a:r>
            <a:r>
              <a:rPr lang="en-US" altLang="ja-JP" sz="800" b="0" i="0" dirty="0">
                <a:solidFill>
                  <a:schemeClr val="bg1">
                    <a:lumMod val="50000"/>
                  </a:schemeClr>
                </a:solidFill>
                <a:effectLst/>
                <a:latin typeface="游ゴシック" panose="020B0400000000000000" pitchFamily="50" charset="-128"/>
                <a:ea typeface="游ゴシック" panose="020B0400000000000000" pitchFamily="50" charset="-128"/>
              </a:rPr>
              <a:t>』</a:t>
            </a:r>
            <a:r>
              <a:rPr lang="ja-JP" altLang="en-US" sz="800" b="0" i="0" dirty="0">
                <a:solidFill>
                  <a:schemeClr val="bg1">
                    <a:lumMod val="50000"/>
                  </a:schemeClr>
                </a:solidFill>
                <a:effectLst/>
                <a:latin typeface="游ゴシック" panose="020B0400000000000000" pitchFamily="50" charset="-128"/>
                <a:ea typeface="游ゴシック" panose="020B0400000000000000" pitchFamily="50" charset="-128"/>
              </a:rPr>
              <a:t>までの交通も</a:t>
            </a:r>
            <a:endParaRPr lang="en-US" altLang="ja-JP" sz="800" b="0" i="0" dirty="0">
              <a:solidFill>
                <a:schemeClr val="bg1">
                  <a:lumMod val="50000"/>
                </a:schemeClr>
              </a:solidFill>
              <a:effectLst/>
              <a:latin typeface="游ゴシック" panose="020B0400000000000000" pitchFamily="50" charset="-128"/>
              <a:ea typeface="游ゴシック" panose="020B0400000000000000" pitchFamily="50" charset="-128"/>
            </a:endParaRPr>
          </a:p>
          <a:p>
            <a:pPr marL="0" marR="0" lvl="0" indent="0" defTabSz="957816" rtl="0" eaLnBrk="1" fontAlgn="auto" latinLnBrk="0" hangingPunct="1">
              <a:lnSpc>
                <a:spcPct val="100000"/>
              </a:lnSpc>
              <a:spcBef>
                <a:spcPts val="0"/>
              </a:spcBef>
              <a:spcAft>
                <a:spcPts val="0"/>
              </a:spcAft>
              <a:buClrTx/>
              <a:buSzTx/>
              <a:buFontTx/>
              <a:buNone/>
              <a:tabLst/>
              <a:defRPr/>
            </a:pPr>
            <a:r>
              <a:rPr lang="ja-JP" altLang="en-US" sz="800" b="0" i="0" dirty="0">
                <a:solidFill>
                  <a:schemeClr val="bg1">
                    <a:lumMod val="50000"/>
                  </a:schemeClr>
                </a:solidFill>
                <a:effectLst/>
                <a:latin typeface="游ゴシック" panose="020B0400000000000000" pitchFamily="50" charset="-128"/>
                <a:ea typeface="游ゴシック" panose="020B0400000000000000" pitchFamily="50" charset="-128"/>
              </a:rPr>
              <a:t>至便。春には桜の大パノラマ、夏はう飼いの幻想的なかがり火、秋には紅葉の名所となり、冬には雪化粧など、四季折々の色彩豊かな景観と温泉が楽しめる人気の宿です。</a:t>
            </a:r>
            <a:br>
              <a:rPr lang="ja-JP" altLang="en-US" sz="800" dirty="0">
                <a:solidFill>
                  <a:schemeClr val="bg1">
                    <a:lumMod val="50000"/>
                  </a:schemeClr>
                </a:solidFill>
                <a:latin typeface="游ゴシック" panose="020B0400000000000000" pitchFamily="50" charset="-128"/>
                <a:ea typeface="游ゴシック" panose="020B0400000000000000" pitchFamily="50" charset="-128"/>
              </a:rPr>
            </a:br>
            <a:endParaRPr lang="en-US" altLang="ja-JP" sz="800" kern="100" dirty="0">
              <a:solidFill>
                <a:schemeClr val="bg1">
                  <a:lumMod val="50000"/>
                </a:schemeClr>
              </a:solidFill>
              <a:latin typeface="游ゴシック" panose="020B0400000000000000" pitchFamily="50" charset="-128"/>
              <a:ea typeface="游ゴシック" panose="020B0400000000000000" pitchFamily="50" charset="-128"/>
              <a:cs typeface="Times New Roman" panose="02020603050405020304" pitchFamily="18" charset="0"/>
            </a:endParaRPr>
          </a:p>
        </p:txBody>
      </p:sp>
      <p:sp>
        <p:nvSpPr>
          <p:cNvPr id="34" name="テキスト ボックス 33">
            <a:extLst>
              <a:ext uri="{FF2B5EF4-FFF2-40B4-BE49-F238E27FC236}">
                <a16:creationId xmlns:a16="http://schemas.microsoft.com/office/drawing/2014/main" id="{1A5EE4EE-71D0-6C0E-EE88-A357D61E8AA5}"/>
              </a:ext>
            </a:extLst>
          </p:cNvPr>
          <p:cNvSpPr txBox="1"/>
          <p:nvPr/>
        </p:nvSpPr>
        <p:spPr>
          <a:xfrm>
            <a:off x="165242" y="3682178"/>
            <a:ext cx="4870307" cy="461665"/>
          </a:xfrm>
          <a:prstGeom prst="rect">
            <a:avLst/>
          </a:prstGeom>
          <a:solidFill>
            <a:schemeClr val="accent5">
              <a:lumMod val="40000"/>
              <a:lumOff val="60000"/>
            </a:schemeClr>
          </a:solidFill>
        </p:spPr>
        <p:txBody>
          <a:bodyPr wrap="square" rtlCol="0">
            <a:spAutoFit/>
          </a:bodyPr>
          <a:lstStyle/>
          <a:p>
            <a:pPr marL="89535" marR="160020" lvl="0" indent="0" algn="just" defTabSz="957816" rtl="0" eaLnBrk="1" fontAlgn="auto" latinLnBrk="0" hangingPunct="1">
              <a:lnSpc>
                <a:spcPct val="100000"/>
              </a:lnSpc>
              <a:spcBef>
                <a:spcPts val="0"/>
              </a:spcBef>
              <a:spcAft>
                <a:spcPts val="0"/>
              </a:spcAft>
              <a:buClrTx/>
              <a:buSzTx/>
              <a:buFontTx/>
              <a:buNone/>
              <a:tabLst/>
              <a:defRPr/>
            </a:pPr>
            <a:r>
              <a:rPr kumimoji="1" lang="ja-JP" altLang="en-US" sz="1200" b="1" i="0" u="none" strike="noStrike" kern="1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Times New Roman" panose="02020603050405020304" pitchFamily="18" charset="0"/>
              </a:rPr>
              <a:t>全体テーマ：山口から始まる、せとうち観光の「維新」。　　</a:t>
            </a:r>
            <a:endParaRPr kumimoji="1" lang="en-US" altLang="ja-JP" sz="1200" b="1" i="0" u="none" strike="noStrike" kern="1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Times New Roman" panose="02020603050405020304" pitchFamily="18" charset="0"/>
            </a:endParaRPr>
          </a:p>
          <a:p>
            <a:pPr marL="89535" marR="160020" lvl="0" indent="0" algn="just" defTabSz="957816" rtl="0" eaLnBrk="1" fontAlgn="auto" latinLnBrk="0" hangingPunct="1">
              <a:lnSpc>
                <a:spcPct val="100000"/>
              </a:lnSpc>
              <a:spcBef>
                <a:spcPts val="0"/>
              </a:spcBef>
              <a:spcAft>
                <a:spcPts val="0"/>
              </a:spcAft>
              <a:buClrTx/>
              <a:buSzTx/>
              <a:buFontTx/>
              <a:buNone/>
              <a:tabLst/>
              <a:defRPr/>
            </a:pPr>
            <a:r>
              <a:rPr kumimoji="1" lang="ja-JP" altLang="en-US" sz="1200" b="1" i="0" u="none" strike="noStrike" kern="1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Times New Roman" panose="02020603050405020304" pitchFamily="18" charset="0"/>
              </a:rPr>
              <a:t>　　　　　　　～「未来への扉」をどう開くのか ～</a:t>
            </a:r>
            <a:endParaRPr kumimoji="1" lang="ja-JP" altLang="en-US" dirty="0"/>
          </a:p>
        </p:txBody>
      </p:sp>
    </p:spTree>
    <p:extLst>
      <p:ext uri="{BB962C8B-B14F-4D97-AF65-F5344CB8AC3E}">
        <p14:creationId xmlns:p14="http://schemas.microsoft.com/office/powerpoint/2010/main" val="18590844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2">
            <a:extLst>
              <a:ext uri="{FF2B5EF4-FFF2-40B4-BE49-F238E27FC236}">
                <a16:creationId xmlns:a16="http://schemas.microsoft.com/office/drawing/2014/main" id="{5831DC37-D6BD-11E5-270F-27CBEF958100}"/>
              </a:ext>
            </a:extLst>
          </p:cNvPr>
          <p:cNvSpPr txBox="1">
            <a:spLocks noChangeArrowheads="1"/>
          </p:cNvSpPr>
          <p:nvPr/>
        </p:nvSpPr>
        <p:spPr bwMode="auto">
          <a:xfrm>
            <a:off x="4041022" y="87025"/>
            <a:ext cx="2822491" cy="252881"/>
          </a:xfrm>
          <a:prstGeom prst="rect">
            <a:avLst/>
          </a:prstGeom>
          <a:noFill/>
          <a:ln w="9525">
            <a:noFill/>
            <a:miter lim="800000"/>
            <a:headEnd/>
            <a:tailEnd/>
          </a:ln>
        </p:spPr>
        <p:txBody>
          <a:bodyPr rot="0" vert="horz" wrap="square" lIns="91440" tIns="45720" rIns="91440" bIns="45720" anchor="t" anchorCtr="0">
            <a:noAutofit/>
          </a:bodyPr>
          <a:lstStyle/>
          <a:p>
            <a:pPr>
              <a:spcAft>
                <a:spcPts val="0"/>
              </a:spcAft>
            </a:pPr>
            <a:r>
              <a:rPr lang="ja-JP" sz="1600" b="1" kern="100" spc="-150" dirty="0">
                <a:ln w="0"/>
                <a:solidFill>
                  <a:srgbClr val="174087"/>
                </a:solidFill>
                <a:effectLst>
                  <a:reflection blurRad="6350" stA="53000" endA="300" endPos="35500" dir="5400000" sy="-90000" algn="bl" rotWithShape="0"/>
                </a:effectLst>
                <a:latin typeface="游ゴシック" panose="020B0400000000000000" pitchFamily="50" charset="-128"/>
                <a:ea typeface="游ゴシック" panose="020B0400000000000000" pitchFamily="50" charset="-128"/>
                <a:cs typeface="メイリオ" panose="020B0604030504040204" pitchFamily="50" charset="-128"/>
              </a:rPr>
              <a:t>せとうち</a:t>
            </a:r>
            <a:r>
              <a:rPr lang="en-US" sz="1600" b="1" kern="100" spc="-150" dirty="0">
                <a:ln w="0"/>
                <a:solidFill>
                  <a:srgbClr val="174087"/>
                </a:solidFill>
                <a:effectLst>
                  <a:reflection blurRad="6350" stA="53000" endA="300" endPos="35500" dir="5400000" sy="-90000" algn="bl" rotWithShape="0"/>
                </a:effectLst>
                <a:latin typeface="游ゴシック" panose="020B0400000000000000" pitchFamily="50" charset="-128"/>
                <a:ea typeface="游ゴシック" panose="020B0400000000000000" pitchFamily="50" charset="-128"/>
                <a:cs typeface="メイリオ" panose="020B0604030504040204" pitchFamily="50" charset="-128"/>
              </a:rPr>
              <a:t>DMO N</a:t>
            </a:r>
            <a:r>
              <a:rPr lang="en-US" altLang="ja-JP" sz="1600" b="1" kern="100" spc="-150" dirty="0">
                <a:ln w="0"/>
                <a:solidFill>
                  <a:srgbClr val="174087"/>
                </a:solidFill>
                <a:effectLst>
                  <a:reflection blurRad="6350" stA="53000" endA="300" endPos="35500" dir="5400000" sy="-90000" algn="bl" rotWithShape="0"/>
                </a:effectLst>
                <a:latin typeface="游ゴシック" panose="020B0400000000000000" pitchFamily="50" charset="-128"/>
                <a:ea typeface="游ゴシック" panose="020B0400000000000000" pitchFamily="50" charset="-128"/>
                <a:cs typeface="メイリオ" panose="020B0604030504040204" pitchFamily="50" charset="-128"/>
              </a:rPr>
              <a:t>EWS</a:t>
            </a:r>
            <a:r>
              <a:rPr lang="ja-JP" altLang="en-US" sz="1600" b="1" kern="100" spc="-150" dirty="0">
                <a:ln w="0"/>
                <a:solidFill>
                  <a:srgbClr val="174087"/>
                </a:solidFill>
                <a:effectLst>
                  <a:reflection blurRad="6350" stA="53000" endA="300" endPos="35500" dir="5400000" sy="-90000" algn="bl" rotWithShape="0"/>
                </a:effectLst>
                <a:latin typeface="游ゴシック" panose="020B0400000000000000" pitchFamily="50" charset="-128"/>
                <a:ea typeface="游ゴシック" panose="020B0400000000000000" pitchFamily="50" charset="-128"/>
                <a:cs typeface="メイリオ" panose="020B0604030504040204" pitchFamily="50" charset="-128"/>
              </a:rPr>
              <a:t>　</a:t>
            </a:r>
            <a:r>
              <a:rPr lang="en-US" altLang="ja-JP" sz="1600" b="1" kern="100" spc="-150" dirty="0">
                <a:ln w="0"/>
                <a:solidFill>
                  <a:srgbClr val="174087"/>
                </a:solidFill>
                <a:effectLst>
                  <a:reflection blurRad="6350" stA="53000" endA="300" endPos="35500" dir="5400000" sy="-90000" algn="bl" rotWithShape="0"/>
                </a:effectLst>
                <a:latin typeface="游ゴシック" panose="020B0400000000000000" pitchFamily="50" charset="-128"/>
                <a:ea typeface="游ゴシック" panose="020B0400000000000000" pitchFamily="50" charset="-128"/>
                <a:cs typeface="メイリオ" panose="020B0604030504040204" pitchFamily="50" charset="-128"/>
              </a:rPr>
              <a:t>Vol.089</a:t>
            </a:r>
          </a:p>
        </p:txBody>
      </p:sp>
      <p:sp>
        <p:nvSpPr>
          <p:cNvPr id="14" name="テキスト ボックス 13">
            <a:extLst>
              <a:ext uri="{FF2B5EF4-FFF2-40B4-BE49-F238E27FC236}">
                <a16:creationId xmlns:a16="http://schemas.microsoft.com/office/drawing/2014/main" id="{F1798ABA-18F3-2EF3-5FF6-6B099BBB42B5}"/>
              </a:ext>
            </a:extLst>
          </p:cNvPr>
          <p:cNvSpPr txBox="1"/>
          <p:nvPr/>
        </p:nvSpPr>
        <p:spPr>
          <a:xfrm>
            <a:off x="5216903" y="320924"/>
            <a:ext cx="1706793" cy="188487"/>
          </a:xfrm>
          <a:prstGeom prst="rect">
            <a:avLst/>
          </a:prstGeom>
          <a:noFill/>
        </p:spPr>
        <p:txBody>
          <a:bodyPr wrap="square" rtlCol="0">
            <a:spAutoFit/>
          </a:bodyPr>
          <a:lstStyle/>
          <a:p>
            <a:r>
              <a:rPr lang="en-US" altLang="ja-JP" sz="600" dirty="0"/>
              <a:t>※</a:t>
            </a:r>
            <a:r>
              <a:rPr lang="ja-JP" altLang="en-US" sz="600" dirty="0"/>
              <a:t>文章・画像等の</a:t>
            </a:r>
            <a:r>
              <a:rPr kumimoji="1" lang="ja-JP" altLang="en-US" sz="600" dirty="0"/>
              <a:t>無断転用</a:t>
            </a:r>
            <a:r>
              <a:rPr lang="ja-JP" altLang="en-US" sz="600" dirty="0"/>
              <a:t>はお断りします。</a:t>
            </a:r>
            <a:endParaRPr kumimoji="1" lang="ja-JP" altLang="en-US" sz="600" dirty="0"/>
          </a:p>
        </p:txBody>
      </p:sp>
      <p:sp>
        <p:nvSpPr>
          <p:cNvPr id="5" name="正方形/長方形 4">
            <a:extLst>
              <a:ext uri="{FF2B5EF4-FFF2-40B4-BE49-F238E27FC236}">
                <a16:creationId xmlns:a16="http://schemas.microsoft.com/office/drawing/2014/main" id="{78AE5BB9-6619-6392-E793-E681B891EC2F}"/>
              </a:ext>
            </a:extLst>
          </p:cNvPr>
          <p:cNvSpPr/>
          <p:nvPr/>
        </p:nvSpPr>
        <p:spPr>
          <a:xfrm>
            <a:off x="0" y="447700"/>
            <a:ext cx="6858000" cy="372659"/>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57816" rtl="0" eaLnBrk="1" fontAlgn="auto" latinLnBrk="0" hangingPunct="1">
              <a:lnSpc>
                <a:spcPct val="100000"/>
              </a:lnSpc>
              <a:spcBef>
                <a:spcPts val="0"/>
              </a:spcBef>
              <a:spcAft>
                <a:spcPts val="0"/>
              </a:spcAft>
              <a:buClrTx/>
              <a:buSzTx/>
              <a:buFontTx/>
              <a:buNone/>
              <a:tabLst/>
              <a:defRPr/>
            </a:pPr>
            <a:r>
              <a:rPr kumimoji="1" lang="zh-TW" altLang="en-US" sz="1400" b="0" i="0" u="none" strike="noStrike" kern="1200" cap="none" spc="0" normalizeH="0" baseline="0" noProof="0" dirty="0">
                <a:ln>
                  <a:noFill/>
                </a:ln>
                <a:solidFill>
                  <a:schemeClr val="bg1"/>
                </a:solidFill>
                <a:effectLst/>
                <a:uLnTx/>
                <a:uFillTx/>
                <a:latin typeface="BIZ UDゴシック" panose="020B0400000000000000" pitchFamily="49" charset="-128"/>
                <a:ea typeface="BIZ UDゴシック" panose="020B0400000000000000" pitchFamily="49" charset="-128"/>
              </a:rPr>
              <a:t>～令和</a:t>
            </a:r>
            <a:r>
              <a:rPr kumimoji="1" lang="en-US" altLang="zh-TW" sz="1400" b="0" i="0" u="none" strike="noStrike" kern="1200" cap="none" spc="0" normalizeH="0" baseline="0" noProof="0" dirty="0">
                <a:ln>
                  <a:noFill/>
                </a:ln>
                <a:solidFill>
                  <a:schemeClr val="bg1"/>
                </a:solidFill>
                <a:effectLst/>
                <a:uLnTx/>
                <a:uFillTx/>
                <a:latin typeface="BIZ UDゴシック" panose="020B0400000000000000" pitchFamily="49" charset="-128"/>
                <a:ea typeface="BIZ UDゴシック" panose="020B0400000000000000" pitchFamily="49" charset="-128"/>
              </a:rPr>
              <a:t>5</a:t>
            </a:r>
            <a:r>
              <a:rPr kumimoji="1" lang="zh-TW" altLang="en-US" sz="1400" b="0" i="0" u="none" strike="noStrike" kern="1200" cap="none" spc="0" normalizeH="0" baseline="0" noProof="0" dirty="0">
                <a:ln>
                  <a:noFill/>
                </a:ln>
                <a:solidFill>
                  <a:schemeClr val="bg1"/>
                </a:solidFill>
                <a:effectLst/>
                <a:uLnTx/>
                <a:uFillTx/>
                <a:latin typeface="BIZ UDゴシック" panose="020B0400000000000000" pitchFamily="49" charset="-128"/>
                <a:ea typeface="BIZ UDゴシック" panose="020B0400000000000000" pitchFamily="49" charset="-128"/>
              </a:rPr>
              <a:t>年度松野町</a:t>
            </a:r>
            <a:r>
              <a:rPr kumimoji="1" lang="en-US" altLang="zh-TW" sz="1400" b="0" i="0" u="none" strike="noStrike" kern="1200" cap="none" spc="0" normalizeH="0" baseline="0" noProof="0" dirty="0">
                <a:ln>
                  <a:noFill/>
                </a:ln>
                <a:solidFill>
                  <a:schemeClr val="bg1"/>
                </a:solidFill>
                <a:effectLst/>
                <a:uLnTx/>
                <a:uFillTx/>
                <a:latin typeface="BIZ UDゴシック" panose="020B0400000000000000" pitchFamily="49" charset="-128"/>
                <a:ea typeface="BIZ UDゴシック" panose="020B0400000000000000" pitchFamily="49" charset="-128"/>
              </a:rPr>
              <a:t>DMO</a:t>
            </a:r>
            <a:r>
              <a:rPr kumimoji="1" lang="zh-TW" altLang="en-US" sz="1400" b="0" i="0" u="none" strike="noStrike" kern="1200" cap="none" spc="0" normalizeH="0" baseline="0" noProof="0" dirty="0">
                <a:ln>
                  <a:noFill/>
                </a:ln>
                <a:solidFill>
                  <a:schemeClr val="bg1"/>
                </a:solidFill>
                <a:effectLst/>
                <a:uLnTx/>
                <a:uFillTx/>
                <a:latin typeface="BIZ UDゴシック" panose="020B0400000000000000" pitchFamily="49" charset="-128"/>
                <a:ea typeface="BIZ UDゴシック" panose="020B0400000000000000" pitchFamily="49" charset="-128"/>
              </a:rPr>
              <a:t>設立支援事業委託業務遂行中！！～</a:t>
            </a:r>
            <a:endParaRPr kumimoji="1" lang="en-US" altLang="ja-JP" sz="1400" b="0" i="0" u="none" strike="noStrike" kern="1200" cap="none" spc="0" normalizeH="0" baseline="0" noProof="0" dirty="0">
              <a:ln>
                <a:noFill/>
              </a:ln>
              <a:solidFill>
                <a:schemeClr val="bg1"/>
              </a:solidFill>
              <a:effectLst/>
              <a:uLnTx/>
              <a:uFillTx/>
              <a:latin typeface="BIZ UDゴシック" panose="020B0400000000000000" pitchFamily="49" charset="-128"/>
              <a:ea typeface="BIZ UDゴシック" panose="020B0400000000000000" pitchFamily="49" charset="-128"/>
            </a:endParaRPr>
          </a:p>
        </p:txBody>
      </p:sp>
      <p:sp>
        <p:nvSpPr>
          <p:cNvPr id="4" name="テキスト ボックス 3">
            <a:extLst>
              <a:ext uri="{FF2B5EF4-FFF2-40B4-BE49-F238E27FC236}">
                <a16:creationId xmlns:a16="http://schemas.microsoft.com/office/drawing/2014/main" id="{53DEB96A-532F-800D-9FE7-A1296F65A130}"/>
              </a:ext>
            </a:extLst>
          </p:cNvPr>
          <p:cNvSpPr txBox="1"/>
          <p:nvPr/>
        </p:nvSpPr>
        <p:spPr>
          <a:xfrm>
            <a:off x="217549" y="861220"/>
            <a:ext cx="6444473" cy="1340303"/>
          </a:xfrm>
          <a:prstGeom prst="rect">
            <a:avLst/>
          </a:prstGeom>
          <a:noFill/>
        </p:spPr>
        <p:txBody>
          <a:bodyPr wrap="square">
            <a:spAutoFit/>
          </a:bodyPr>
          <a:lstStyle/>
          <a:p>
            <a:pPr>
              <a:lnSpc>
                <a:spcPts val="1400"/>
              </a:lnSpc>
            </a:pPr>
            <a:r>
              <a:rPr lang="ja-JP" altLang="en-US" sz="1000" dirty="0">
                <a:latin typeface="游ゴシック" panose="020B0400000000000000" pitchFamily="50" charset="-128"/>
                <a:ea typeface="游ゴシック" panose="020B0400000000000000" pitchFamily="50" charset="-128"/>
              </a:rPr>
              <a:t>今年度、松野町ふるさと創生課は「令和</a:t>
            </a:r>
            <a:r>
              <a:rPr lang="en-US" altLang="ja-JP" sz="1000" dirty="0">
                <a:latin typeface="游ゴシック" panose="020B0400000000000000" pitchFamily="50" charset="-128"/>
                <a:ea typeface="游ゴシック" panose="020B0400000000000000" pitchFamily="50" charset="-128"/>
              </a:rPr>
              <a:t>5</a:t>
            </a:r>
            <a:r>
              <a:rPr lang="ja-JP" altLang="en-US" sz="1000" dirty="0">
                <a:latin typeface="游ゴシック" panose="020B0400000000000000" pitchFamily="50" charset="-128"/>
                <a:ea typeface="游ゴシック" panose="020B0400000000000000" pitchFamily="50" charset="-128"/>
              </a:rPr>
              <a:t>年度松野町</a:t>
            </a:r>
            <a:r>
              <a:rPr lang="en-US" altLang="ja-JP" sz="1000" dirty="0">
                <a:latin typeface="游ゴシック" panose="020B0400000000000000" pitchFamily="50" charset="-128"/>
                <a:ea typeface="游ゴシック" panose="020B0400000000000000" pitchFamily="50" charset="-128"/>
              </a:rPr>
              <a:t>DMO</a:t>
            </a:r>
            <a:r>
              <a:rPr lang="ja-JP" altLang="en-US" sz="1000" dirty="0">
                <a:latin typeface="游ゴシック" panose="020B0400000000000000" pitchFamily="50" charset="-128"/>
                <a:ea typeface="游ゴシック" panose="020B0400000000000000" pitchFamily="50" charset="-128"/>
              </a:rPr>
              <a:t>設立支援事業委託業務」を株式会社瀬戸内ブランドコーポレーションへ委託し、観光地域づくり法人（ＤＭ</a:t>
            </a:r>
            <a:r>
              <a:rPr lang="en-US" altLang="ja-JP" sz="1000" dirty="0">
                <a:latin typeface="游ゴシック" panose="020B0400000000000000" pitchFamily="50" charset="-128"/>
                <a:ea typeface="游ゴシック" panose="020B0400000000000000" pitchFamily="50" charset="-128"/>
              </a:rPr>
              <a:t>О</a:t>
            </a:r>
            <a:r>
              <a:rPr lang="ja-JP" altLang="en-US" sz="1000" dirty="0">
                <a:latin typeface="游ゴシック" panose="020B0400000000000000" pitchFamily="50" charset="-128"/>
                <a:ea typeface="游ゴシック" panose="020B0400000000000000" pitchFamily="50" charset="-128"/>
              </a:rPr>
              <a:t>）の設立を目指して取り組んでいます。</a:t>
            </a:r>
          </a:p>
          <a:p>
            <a:pPr>
              <a:lnSpc>
                <a:spcPts val="1400"/>
              </a:lnSpc>
            </a:pPr>
            <a:r>
              <a:rPr lang="en-US" altLang="ja-JP" sz="1000" dirty="0">
                <a:latin typeface="游ゴシック" panose="020B0400000000000000" pitchFamily="50" charset="-128"/>
                <a:ea typeface="游ゴシック" panose="020B0400000000000000" pitchFamily="50" charset="-128"/>
              </a:rPr>
              <a:t>10</a:t>
            </a:r>
            <a:r>
              <a:rPr lang="ja-JP" altLang="en-US" sz="1000" dirty="0">
                <a:latin typeface="游ゴシック" panose="020B0400000000000000" pitchFamily="50" charset="-128"/>
                <a:ea typeface="游ゴシック" panose="020B0400000000000000" pitchFamily="50" charset="-128"/>
              </a:rPr>
              <a:t>月</a:t>
            </a:r>
            <a:r>
              <a:rPr lang="en-US" altLang="ja-JP" sz="1000" dirty="0">
                <a:latin typeface="游ゴシック" panose="020B0400000000000000" pitchFamily="50" charset="-128"/>
                <a:ea typeface="游ゴシック" panose="020B0400000000000000" pitchFamily="50" charset="-128"/>
              </a:rPr>
              <a:t>6</a:t>
            </a:r>
            <a:r>
              <a:rPr lang="ja-JP" altLang="en-US" sz="1000" dirty="0">
                <a:latin typeface="游ゴシック" panose="020B0400000000000000" pitchFamily="50" charset="-128"/>
                <a:ea typeface="游ゴシック" panose="020B0400000000000000" pitchFamily="50" charset="-128"/>
              </a:rPr>
              <a:t>日には「地域活性化セミナー」、</a:t>
            </a:r>
            <a:r>
              <a:rPr lang="en-US" altLang="ja-JP" sz="1000" dirty="0">
                <a:latin typeface="游ゴシック" panose="020B0400000000000000" pitchFamily="50" charset="-128"/>
                <a:ea typeface="游ゴシック" panose="020B0400000000000000" pitchFamily="50" charset="-128"/>
              </a:rPr>
              <a:t>11</a:t>
            </a:r>
            <a:r>
              <a:rPr lang="ja-JP" altLang="en-US" sz="1000" dirty="0">
                <a:latin typeface="游ゴシック" panose="020B0400000000000000" pitchFamily="50" charset="-128"/>
                <a:ea typeface="游ゴシック" panose="020B0400000000000000" pitchFamily="50" charset="-128"/>
              </a:rPr>
              <a:t>月</a:t>
            </a:r>
            <a:r>
              <a:rPr lang="en-US" altLang="ja-JP" sz="1000" dirty="0">
                <a:latin typeface="游ゴシック" panose="020B0400000000000000" pitchFamily="50" charset="-128"/>
                <a:ea typeface="游ゴシック" panose="020B0400000000000000" pitchFamily="50" charset="-128"/>
              </a:rPr>
              <a:t>16</a:t>
            </a:r>
            <a:r>
              <a:rPr lang="ja-JP" altLang="en-US" sz="1000" dirty="0">
                <a:latin typeface="游ゴシック" panose="020B0400000000000000" pitchFamily="50" charset="-128"/>
                <a:ea typeface="游ゴシック" panose="020B0400000000000000" pitchFamily="50" charset="-128"/>
              </a:rPr>
              <a:t>日には「松野町</a:t>
            </a:r>
            <a:r>
              <a:rPr lang="en-US" altLang="ja-JP" sz="1000" dirty="0">
                <a:latin typeface="游ゴシック" panose="020B0400000000000000" pitchFamily="50" charset="-128"/>
                <a:ea typeface="游ゴシック" panose="020B0400000000000000" pitchFamily="50" charset="-128"/>
              </a:rPr>
              <a:t>DMO</a:t>
            </a:r>
            <a:r>
              <a:rPr lang="ja-JP" altLang="en-US" sz="1000" dirty="0">
                <a:latin typeface="游ゴシック" panose="020B0400000000000000" pitchFamily="50" charset="-128"/>
                <a:ea typeface="游ゴシック" panose="020B0400000000000000" pitchFamily="50" charset="-128"/>
              </a:rPr>
              <a:t>ワークショップ」を実施し、地域活性化推進組織の在り方・松野町の「ウリ」・松野町</a:t>
            </a:r>
            <a:r>
              <a:rPr lang="en-US" altLang="ja-JP" sz="1000" dirty="0">
                <a:latin typeface="游ゴシック" panose="020B0400000000000000" pitchFamily="50" charset="-128"/>
                <a:ea typeface="游ゴシック" panose="020B0400000000000000" pitchFamily="50" charset="-128"/>
              </a:rPr>
              <a:t>DMO</a:t>
            </a:r>
            <a:r>
              <a:rPr lang="ja-JP" altLang="en-US" sz="1000" dirty="0">
                <a:latin typeface="游ゴシック" panose="020B0400000000000000" pitchFamily="50" charset="-128"/>
                <a:ea typeface="游ゴシック" panose="020B0400000000000000" pitchFamily="50" charset="-128"/>
              </a:rPr>
              <a:t>の「機能」について活発な議論がなされました。</a:t>
            </a:r>
          </a:p>
          <a:p>
            <a:pPr>
              <a:lnSpc>
                <a:spcPts val="1400"/>
              </a:lnSpc>
            </a:pPr>
            <a:r>
              <a:rPr lang="ja-JP" altLang="en-US" sz="1000" dirty="0">
                <a:latin typeface="游ゴシック" panose="020B0400000000000000" pitchFamily="50" charset="-128"/>
                <a:ea typeface="游ゴシック" panose="020B0400000000000000" pitchFamily="50" charset="-128"/>
              </a:rPr>
              <a:t>今後、松野町</a:t>
            </a:r>
            <a:r>
              <a:rPr lang="en-US" altLang="ja-JP" sz="1000" dirty="0">
                <a:latin typeface="游ゴシック" panose="020B0400000000000000" pitchFamily="50" charset="-128"/>
                <a:ea typeface="游ゴシック" panose="020B0400000000000000" pitchFamily="50" charset="-128"/>
              </a:rPr>
              <a:t>DMO</a:t>
            </a:r>
            <a:r>
              <a:rPr lang="ja-JP" altLang="en-US" sz="1000" dirty="0">
                <a:latin typeface="游ゴシック" panose="020B0400000000000000" pitchFamily="50" charset="-128"/>
                <a:ea typeface="游ゴシック" panose="020B0400000000000000" pitchFamily="50" charset="-128"/>
              </a:rPr>
              <a:t>の設立に向けて組織体制やコンセプト、活動戦略について議論していく予定です。</a:t>
            </a:r>
            <a:r>
              <a:rPr lang="en-US" altLang="ja-JP" sz="1000" dirty="0">
                <a:latin typeface="游ゴシック" panose="020B0400000000000000" pitchFamily="50" charset="-128"/>
                <a:ea typeface="游ゴシック" panose="020B0400000000000000" pitchFamily="50" charset="-128"/>
              </a:rPr>
              <a:t>2024</a:t>
            </a:r>
            <a:r>
              <a:rPr lang="ja-JP" altLang="en-US" sz="1000" dirty="0">
                <a:latin typeface="游ゴシック" panose="020B0400000000000000" pitchFamily="50" charset="-128"/>
                <a:ea typeface="游ゴシック" panose="020B0400000000000000" pitchFamily="50" charset="-128"/>
              </a:rPr>
              <a:t>年</a:t>
            </a:r>
            <a:r>
              <a:rPr lang="en-US" altLang="ja-JP" sz="1000" dirty="0">
                <a:latin typeface="游ゴシック" panose="020B0400000000000000" pitchFamily="50" charset="-128"/>
                <a:ea typeface="游ゴシック" panose="020B0400000000000000" pitchFamily="50" charset="-128"/>
              </a:rPr>
              <a:t>1</a:t>
            </a:r>
            <a:r>
              <a:rPr lang="ja-JP" altLang="en-US" sz="1000" dirty="0">
                <a:latin typeface="游ゴシック" panose="020B0400000000000000" pitchFamily="50" charset="-128"/>
                <a:ea typeface="游ゴシック" panose="020B0400000000000000" pitchFamily="50" charset="-128"/>
              </a:rPr>
              <a:t>月中旬頃に再度、ワークショップを予定していますので皆様お気軽に是非ご参加ください。一緒に松野町のまちづくりについて考えていきましょう！</a:t>
            </a:r>
          </a:p>
        </p:txBody>
      </p:sp>
      <p:pic>
        <p:nvPicPr>
          <p:cNvPr id="6" name="図 5">
            <a:extLst>
              <a:ext uri="{FF2B5EF4-FFF2-40B4-BE49-F238E27FC236}">
                <a16:creationId xmlns:a16="http://schemas.microsoft.com/office/drawing/2014/main" id="{5D60EE0E-B6F7-EB9D-A946-E9E9C1A82387}"/>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7549" y="2207978"/>
            <a:ext cx="3142410" cy="2356413"/>
          </a:xfrm>
          <a:prstGeom prst="rect">
            <a:avLst/>
          </a:prstGeom>
          <a:noFill/>
          <a:ln>
            <a:noFill/>
          </a:ln>
        </p:spPr>
      </p:pic>
      <p:pic>
        <p:nvPicPr>
          <p:cNvPr id="7" name="図 6">
            <a:extLst>
              <a:ext uri="{FF2B5EF4-FFF2-40B4-BE49-F238E27FC236}">
                <a16:creationId xmlns:a16="http://schemas.microsoft.com/office/drawing/2014/main" id="{A51AF4ED-6963-71C5-D6E7-BEFF43EC696E}"/>
              </a:ext>
            </a:extLst>
          </p:cNvPr>
          <p:cNvPicPr>
            <a:picLocks noChangeAspect="1"/>
          </p:cNvPicPr>
          <p:nvPr/>
        </p:nvPicPr>
        <p:blipFill>
          <a:blip r:embed="rId3"/>
          <a:stretch>
            <a:fillRect/>
          </a:stretch>
        </p:blipFill>
        <p:spPr>
          <a:xfrm>
            <a:off x="3525338" y="2215666"/>
            <a:ext cx="3136684" cy="2348725"/>
          </a:xfrm>
          <a:prstGeom prst="rect">
            <a:avLst/>
          </a:prstGeom>
        </p:spPr>
      </p:pic>
      <p:sp>
        <p:nvSpPr>
          <p:cNvPr id="9" name="テキスト ボックス 8">
            <a:extLst>
              <a:ext uri="{FF2B5EF4-FFF2-40B4-BE49-F238E27FC236}">
                <a16:creationId xmlns:a16="http://schemas.microsoft.com/office/drawing/2014/main" id="{B7D732F0-BAA6-412B-8C21-BADF7F8D348B}"/>
              </a:ext>
            </a:extLst>
          </p:cNvPr>
          <p:cNvSpPr txBox="1"/>
          <p:nvPr/>
        </p:nvSpPr>
        <p:spPr>
          <a:xfrm>
            <a:off x="217549" y="4837110"/>
            <a:ext cx="3142410" cy="246221"/>
          </a:xfrm>
          <a:prstGeom prst="rect">
            <a:avLst/>
          </a:prstGeom>
          <a:noFill/>
        </p:spPr>
        <p:txBody>
          <a:bodyPr wrap="square">
            <a:spAutoFit/>
          </a:bodyPr>
          <a:lstStyle/>
          <a:p>
            <a:r>
              <a:rPr lang="en-US" altLang="ja-JP" sz="1000" dirty="0">
                <a:latin typeface="游ゴシック" panose="020B0400000000000000" pitchFamily="50" charset="-128"/>
                <a:ea typeface="游ゴシック" panose="020B0400000000000000" pitchFamily="50" charset="-128"/>
              </a:rPr>
              <a:t>10</a:t>
            </a:r>
            <a:r>
              <a:rPr lang="ja-JP" altLang="en-US" sz="1000" dirty="0">
                <a:latin typeface="游ゴシック" panose="020B0400000000000000" pitchFamily="50" charset="-128"/>
                <a:ea typeface="游ゴシック" panose="020B0400000000000000" pitchFamily="50" charset="-128"/>
              </a:rPr>
              <a:t>月</a:t>
            </a:r>
            <a:r>
              <a:rPr lang="en-US" altLang="ja-JP" sz="1000" dirty="0">
                <a:latin typeface="游ゴシック" panose="020B0400000000000000" pitchFamily="50" charset="-128"/>
                <a:ea typeface="游ゴシック" panose="020B0400000000000000" pitchFamily="50" charset="-128"/>
              </a:rPr>
              <a:t>6</a:t>
            </a:r>
            <a:r>
              <a:rPr lang="ja-JP" altLang="en-US" sz="1000" dirty="0">
                <a:latin typeface="游ゴシック" panose="020B0400000000000000" pitchFamily="50" charset="-128"/>
                <a:ea typeface="游ゴシック" panose="020B0400000000000000" pitchFamily="50" charset="-128"/>
              </a:rPr>
              <a:t>日開催：地域活性化セミナー</a:t>
            </a:r>
          </a:p>
        </p:txBody>
      </p:sp>
      <p:sp>
        <p:nvSpPr>
          <p:cNvPr id="11" name="テキスト ボックス 10">
            <a:extLst>
              <a:ext uri="{FF2B5EF4-FFF2-40B4-BE49-F238E27FC236}">
                <a16:creationId xmlns:a16="http://schemas.microsoft.com/office/drawing/2014/main" id="{B0FF75F5-957D-C5A5-E8F0-EC09D46F507D}"/>
              </a:ext>
            </a:extLst>
          </p:cNvPr>
          <p:cNvSpPr txBox="1"/>
          <p:nvPr/>
        </p:nvSpPr>
        <p:spPr>
          <a:xfrm>
            <a:off x="3463990" y="4837110"/>
            <a:ext cx="3198032" cy="246221"/>
          </a:xfrm>
          <a:prstGeom prst="rect">
            <a:avLst/>
          </a:prstGeom>
          <a:noFill/>
        </p:spPr>
        <p:txBody>
          <a:bodyPr wrap="square">
            <a:spAutoFit/>
          </a:bodyPr>
          <a:lstStyle/>
          <a:p>
            <a:r>
              <a:rPr lang="en-US" altLang="ja-JP" sz="1000" dirty="0"/>
              <a:t>11</a:t>
            </a:r>
            <a:r>
              <a:rPr lang="ja-JP" altLang="en-US" sz="1000" dirty="0"/>
              <a:t>月</a:t>
            </a:r>
            <a:r>
              <a:rPr lang="en-US" altLang="ja-JP" sz="1000" dirty="0"/>
              <a:t>16</a:t>
            </a:r>
            <a:r>
              <a:rPr lang="ja-JP" altLang="en-US" sz="1000" dirty="0"/>
              <a:t>日開催：松野町</a:t>
            </a:r>
            <a:r>
              <a:rPr lang="en-US" altLang="ja-JP" sz="1000" dirty="0"/>
              <a:t>DMO</a:t>
            </a:r>
            <a:r>
              <a:rPr lang="ja-JP" altLang="en-US" sz="1000" dirty="0"/>
              <a:t>ワークショップ</a:t>
            </a:r>
          </a:p>
        </p:txBody>
      </p:sp>
      <p:sp>
        <p:nvSpPr>
          <p:cNvPr id="13" name="テキスト ボックス 12">
            <a:extLst>
              <a:ext uri="{FF2B5EF4-FFF2-40B4-BE49-F238E27FC236}">
                <a16:creationId xmlns:a16="http://schemas.microsoft.com/office/drawing/2014/main" id="{89876308-19E0-D523-8A4E-D096E8106D82}"/>
              </a:ext>
            </a:extLst>
          </p:cNvPr>
          <p:cNvSpPr txBox="1"/>
          <p:nvPr/>
        </p:nvSpPr>
        <p:spPr>
          <a:xfrm>
            <a:off x="234910" y="5722650"/>
            <a:ext cx="6427112" cy="981231"/>
          </a:xfrm>
          <a:prstGeom prst="rect">
            <a:avLst/>
          </a:prstGeom>
          <a:noFill/>
        </p:spPr>
        <p:txBody>
          <a:bodyPr wrap="square">
            <a:spAutoFit/>
          </a:bodyPr>
          <a:lstStyle/>
          <a:p>
            <a:pPr>
              <a:lnSpc>
                <a:spcPts val="1400"/>
              </a:lnSpc>
            </a:pPr>
            <a:r>
              <a:rPr lang="ja-JP" altLang="en-US" sz="1000" dirty="0">
                <a:latin typeface="游ゴシック" panose="020B0400000000000000" pitchFamily="50" charset="-128"/>
                <a:ea typeface="游ゴシック" panose="020B0400000000000000" pitchFamily="50" charset="-128"/>
              </a:rPr>
              <a:t>株式会社瀬戸内ブランドコーポレーションが運営する株式会社島と暮らすは</a:t>
            </a:r>
            <a:r>
              <a:rPr lang="en-US" altLang="ja-JP" sz="1000" dirty="0">
                <a:latin typeface="游ゴシック" panose="020B0400000000000000" pitchFamily="50" charset="-128"/>
                <a:ea typeface="游ゴシック" panose="020B0400000000000000" pitchFamily="50" charset="-128"/>
              </a:rPr>
              <a:t>2023</a:t>
            </a:r>
            <a:r>
              <a:rPr lang="ja-JP" altLang="en-US" sz="1000" dirty="0">
                <a:latin typeface="游ゴシック" panose="020B0400000000000000" pitchFamily="50" charset="-128"/>
                <a:ea typeface="游ゴシック" panose="020B0400000000000000" pitchFamily="50" charset="-128"/>
              </a:rPr>
              <a:t>年</a:t>
            </a:r>
            <a:r>
              <a:rPr lang="en-US" altLang="ja-JP" sz="1000" dirty="0">
                <a:latin typeface="游ゴシック" panose="020B0400000000000000" pitchFamily="50" charset="-128"/>
                <a:ea typeface="游ゴシック" panose="020B0400000000000000" pitchFamily="50" charset="-128"/>
              </a:rPr>
              <a:t>10</a:t>
            </a:r>
            <a:r>
              <a:rPr lang="ja-JP" altLang="en-US" sz="1000" dirty="0">
                <a:latin typeface="游ゴシック" panose="020B0400000000000000" pitchFamily="50" charset="-128"/>
                <a:ea typeface="游ゴシック" panose="020B0400000000000000" pitchFamily="50" charset="-128"/>
              </a:rPr>
              <a:t>月</a:t>
            </a:r>
            <a:r>
              <a:rPr lang="en-US" altLang="ja-JP" sz="1000" dirty="0">
                <a:latin typeface="游ゴシック" panose="020B0400000000000000" pitchFamily="50" charset="-128"/>
                <a:ea typeface="游ゴシック" panose="020B0400000000000000" pitchFamily="50" charset="-128"/>
              </a:rPr>
              <a:t>11</a:t>
            </a:r>
            <a:r>
              <a:rPr lang="ja-JP" altLang="en-US" sz="1000" dirty="0">
                <a:latin typeface="游ゴシック" panose="020B0400000000000000" pitchFamily="50" charset="-128"/>
                <a:ea typeface="游ゴシック" panose="020B0400000000000000" pitchFamily="50" charset="-128"/>
              </a:rPr>
              <a:t>日～</a:t>
            </a:r>
            <a:r>
              <a:rPr lang="en-US" altLang="ja-JP" sz="1000" dirty="0">
                <a:latin typeface="游ゴシック" panose="020B0400000000000000" pitchFamily="50" charset="-128"/>
                <a:ea typeface="游ゴシック" panose="020B0400000000000000" pitchFamily="50" charset="-128"/>
              </a:rPr>
              <a:t>29</a:t>
            </a:r>
            <a:r>
              <a:rPr lang="ja-JP" altLang="en-US" sz="1000" dirty="0">
                <a:latin typeface="游ゴシック" panose="020B0400000000000000" pitchFamily="50" charset="-128"/>
                <a:ea typeface="游ゴシック" panose="020B0400000000000000" pitchFamily="50" charset="-128"/>
              </a:rPr>
              <a:t>日までの</a:t>
            </a:r>
            <a:r>
              <a:rPr lang="en-US" altLang="ja-JP" sz="1000" dirty="0">
                <a:latin typeface="游ゴシック" panose="020B0400000000000000" pitchFamily="50" charset="-128"/>
                <a:ea typeface="游ゴシック" panose="020B0400000000000000" pitchFamily="50" charset="-128"/>
              </a:rPr>
              <a:t>19</a:t>
            </a:r>
            <a:r>
              <a:rPr lang="ja-JP" altLang="en-US" sz="1000" dirty="0">
                <a:latin typeface="游ゴシック" panose="020B0400000000000000" pitchFamily="50" charset="-128"/>
                <a:ea typeface="游ゴシック" panose="020B0400000000000000" pitchFamily="50" charset="-128"/>
              </a:rPr>
              <a:t>日間</a:t>
            </a:r>
            <a:r>
              <a:rPr lang="en-US" altLang="ja-JP" sz="1000" dirty="0">
                <a:latin typeface="游ゴシック" panose="020B0400000000000000" pitchFamily="50" charset="-128"/>
                <a:ea typeface="游ゴシック" panose="020B0400000000000000" pitchFamily="50" charset="-128"/>
              </a:rPr>
              <a:t>【</a:t>
            </a:r>
            <a:r>
              <a:rPr lang="ja-JP" altLang="en-US" sz="1000" dirty="0">
                <a:latin typeface="游ゴシック" panose="020B0400000000000000" pitchFamily="50" charset="-128"/>
                <a:ea typeface="游ゴシック" panose="020B0400000000000000" pitchFamily="50" charset="-128"/>
              </a:rPr>
              <a:t>せとうちフェア</a:t>
            </a:r>
            <a:r>
              <a:rPr lang="en-US" altLang="ja-JP" sz="1000" dirty="0">
                <a:latin typeface="游ゴシック" panose="020B0400000000000000" pitchFamily="50" charset="-128"/>
                <a:ea typeface="游ゴシック" panose="020B0400000000000000" pitchFamily="50" charset="-128"/>
              </a:rPr>
              <a:t>2023】</a:t>
            </a:r>
            <a:r>
              <a:rPr lang="ja-JP" altLang="en-US" sz="1000" dirty="0">
                <a:latin typeface="游ゴシック" panose="020B0400000000000000" pitchFamily="50" charset="-128"/>
                <a:ea typeface="游ゴシック" panose="020B0400000000000000" pitchFamily="50" charset="-128"/>
              </a:rPr>
              <a:t>を世田谷区　玉川高島屋</a:t>
            </a:r>
            <a:r>
              <a:rPr lang="en-US" altLang="ja-JP" sz="1000" dirty="0">
                <a:latin typeface="游ゴシック" panose="020B0400000000000000" pitchFamily="50" charset="-128"/>
                <a:ea typeface="游ゴシック" panose="020B0400000000000000" pitchFamily="50" charset="-128"/>
              </a:rPr>
              <a:t>SC</a:t>
            </a:r>
            <a:r>
              <a:rPr lang="ja-JP" altLang="en-US" sz="1000" dirty="0">
                <a:latin typeface="游ゴシック" panose="020B0400000000000000" pitchFamily="50" charset="-128"/>
                <a:ea typeface="游ゴシック" panose="020B0400000000000000" pitchFamily="50" charset="-128"/>
              </a:rPr>
              <a:t>で開催致しました。催事場では、中四国からの選りすぐりのグルメ商品、お土産品の販売、観光</a:t>
            </a:r>
            <a:r>
              <a:rPr lang="en-US" altLang="ja-JP" sz="1000" dirty="0">
                <a:latin typeface="游ゴシック" panose="020B0400000000000000" pitchFamily="50" charset="-128"/>
                <a:ea typeface="游ゴシック" panose="020B0400000000000000" pitchFamily="50" charset="-128"/>
              </a:rPr>
              <a:t>PR</a:t>
            </a:r>
            <a:r>
              <a:rPr lang="ja-JP" altLang="en-US" sz="1000" dirty="0">
                <a:latin typeface="游ゴシック" panose="020B0400000000000000" pitchFamily="50" charset="-128"/>
                <a:ea typeface="游ゴシック" panose="020B0400000000000000" pitchFamily="50" charset="-128"/>
              </a:rPr>
              <a:t>を行い、</a:t>
            </a:r>
            <a:r>
              <a:rPr lang="en-US" altLang="ja-JP" sz="1000" dirty="0">
                <a:latin typeface="游ゴシック" panose="020B0400000000000000" pitchFamily="50" charset="-128"/>
                <a:ea typeface="游ゴシック" panose="020B0400000000000000" pitchFamily="50" charset="-128"/>
              </a:rPr>
              <a:t>3,500</a:t>
            </a:r>
            <a:r>
              <a:rPr lang="ja-JP" altLang="en-US" sz="1000" dirty="0">
                <a:latin typeface="游ゴシック" panose="020B0400000000000000" pitchFamily="50" charset="-128"/>
                <a:ea typeface="游ゴシック" panose="020B0400000000000000" pitchFamily="50" charset="-128"/>
              </a:rPr>
              <a:t>人の来場客に、開催期間合計で約</a:t>
            </a:r>
            <a:r>
              <a:rPr lang="en-US" altLang="ja-JP" sz="1000" dirty="0">
                <a:latin typeface="游ゴシック" panose="020B0400000000000000" pitchFamily="50" charset="-128"/>
                <a:ea typeface="游ゴシック" panose="020B0400000000000000" pitchFamily="50" charset="-128"/>
              </a:rPr>
              <a:t>4,000</a:t>
            </a:r>
            <a:r>
              <a:rPr lang="ja-JP" altLang="en-US" sz="1000" dirty="0">
                <a:latin typeface="游ゴシック" panose="020B0400000000000000" pitchFamily="50" charset="-128"/>
                <a:ea typeface="游ゴシック" panose="020B0400000000000000" pitchFamily="50" charset="-128"/>
              </a:rPr>
              <a:t>千円の売り上げとなりました。蛇口からみかんジュースが出る今治市のギミックや、瀬戸内</a:t>
            </a:r>
            <a:r>
              <a:rPr lang="en-US" altLang="ja-JP" sz="1000" dirty="0">
                <a:latin typeface="游ゴシック" panose="020B0400000000000000" pitchFamily="50" charset="-128"/>
                <a:ea typeface="游ゴシック" panose="020B0400000000000000" pitchFamily="50" charset="-128"/>
              </a:rPr>
              <a:t>7</a:t>
            </a:r>
            <a:r>
              <a:rPr lang="ja-JP" altLang="en-US" sz="1000" dirty="0">
                <a:latin typeface="游ゴシック" panose="020B0400000000000000" pitchFamily="50" charset="-128"/>
                <a:ea typeface="游ゴシック" panose="020B0400000000000000" pitchFamily="50" charset="-128"/>
              </a:rPr>
              <a:t>県の模擬ショップなどが好評で、観光物産品を通じてせとうち</a:t>
            </a:r>
            <a:r>
              <a:rPr lang="en-US" altLang="ja-JP" sz="1000" dirty="0">
                <a:latin typeface="游ゴシック" panose="020B0400000000000000" pitchFamily="50" charset="-128"/>
                <a:ea typeface="游ゴシック" panose="020B0400000000000000" pitchFamily="50" charset="-128"/>
              </a:rPr>
              <a:t>7</a:t>
            </a:r>
            <a:r>
              <a:rPr lang="ja-JP" altLang="en-US" sz="1000" dirty="0">
                <a:latin typeface="游ゴシック" panose="020B0400000000000000" pitchFamily="50" charset="-128"/>
                <a:ea typeface="游ゴシック" panose="020B0400000000000000" pitchFamily="50" charset="-128"/>
              </a:rPr>
              <a:t>県の魅力を発信しました。</a:t>
            </a:r>
          </a:p>
        </p:txBody>
      </p:sp>
      <p:sp>
        <p:nvSpPr>
          <p:cNvPr id="16" name="正方形/長方形 15">
            <a:extLst>
              <a:ext uri="{FF2B5EF4-FFF2-40B4-BE49-F238E27FC236}">
                <a16:creationId xmlns:a16="http://schemas.microsoft.com/office/drawing/2014/main" id="{4CAF639D-5C61-60B0-65BF-A13264E0C214}"/>
              </a:ext>
            </a:extLst>
          </p:cNvPr>
          <p:cNvSpPr/>
          <p:nvPr/>
        </p:nvSpPr>
        <p:spPr>
          <a:xfrm>
            <a:off x="0" y="5239364"/>
            <a:ext cx="6858000" cy="372659"/>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57816" rtl="0" eaLnBrk="1" fontAlgn="auto" latinLnBrk="0" hangingPunct="1">
              <a:lnSpc>
                <a:spcPct val="100000"/>
              </a:lnSpc>
              <a:spcBef>
                <a:spcPts val="0"/>
              </a:spcBef>
              <a:spcAft>
                <a:spcPts val="0"/>
              </a:spcAft>
              <a:buClrTx/>
              <a:buSzTx/>
              <a:buFontTx/>
              <a:buNone/>
              <a:tabLst/>
              <a:defRPr/>
            </a:pPr>
            <a:r>
              <a:rPr lang="ja-JP" altLang="en-US" sz="1400" dirty="0">
                <a:solidFill>
                  <a:schemeClr val="bg1"/>
                </a:solidFill>
                <a:latin typeface="BIZ UDゴシック" panose="020B0400000000000000" pitchFamily="49" charset="-128"/>
                <a:ea typeface="BIZ UDゴシック" panose="020B0400000000000000" pitchFamily="49" charset="-128"/>
              </a:rPr>
              <a:t>せとうちフェア</a:t>
            </a:r>
            <a:r>
              <a:rPr lang="en-US" altLang="ja-JP" sz="1400" dirty="0">
                <a:solidFill>
                  <a:schemeClr val="bg1"/>
                </a:solidFill>
                <a:latin typeface="BIZ UDゴシック" panose="020B0400000000000000" pitchFamily="49" charset="-128"/>
                <a:ea typeface="BIZ UDゴシック" panose="020B0400000000000000" pitchFamily="49" charset="-128"/>
              </a:rPr>
              <a:t>2023</a:t>
            </a:r>
            <a:r>
              <a:rPr lang="ja-JP" altLang="en-US" sz="1400" dirty="0">
                <a:solidFill>
                  <a:schemeClr val="bg1"/>
                </a:solidFill>
                <a:latin typeface="BIZ UDゴシック" panose="020B0400000000000000" pitchFamily="49" charset="-128"/>
                <a:ea typeface="BIZ UDゴシック" panose="020B0400000000000000" pitchFamily="49" charset="-128"/>
              </a:rPr>
              <a:t>　</a:t>
            </a:r>
            <a:r>
              <a:rPr lang="en-US" altLang="ja-JP" sz="1400" dirty="0">
                <a:solidFill>
                  <a:schemeClr val="bg1"/>
                </a:solidFill>
                <a:latin typeface="BIZ UDゴシック" panose="020B0400000000000000" pitchFamily="49" charset="-128"/>
                <a:ea typeface="BIZ UDゴシック" panose="020B0400000000000000" pitchFamily="49" charset="-128"/>
              </a:rPr>
              <a:t>IN</a:t>
            </a:r>
            <a:r>
              <a:rPr lang="ja-JP" altLang="en-US" sz="1400" dirty="0">
                <a:solidFill>
                  <a:schemeClr val="bg1"/>
                </a:solidFill>
                <a:latin typeface="BIZ UDゴシック" panose="020B0400000000000000" pitchFamily="49" charset="-128"/>
                <a:ea typeface="BIZ UDゴシック" panose="020B0400000000000000" pitchFamily="49" charset="-128"/>
              </a:rPr>
              <a:t>　玉川高島屋</a:t>
            </a:r>
            <a:r>
              <a:rPr lang="en-US" altLang="ja-JP" sz="1400" dirty="0">
                <a:solidFill>
                  <a:schemeClr val="bg1"/>
                </a:solidFill>
                <a:latin typeface="BIZ UDゴシック" panose="020B0400000000000000" pitchFamily="49" charset="-128"/>
                <a:ea typeface="BIZ UDゴシック" panose="020B0400000000000000" pitchFamily="49" charset="-128"/>
              </a:rPr>
              <a:t>SC</a:t>
            </a:r>
            <a:endParaRPr kumimoji="1" lang="en-US" altLang="ja-JP" sz="1400" b="0" i="0" u="none" strike="noStrike" kern="1200" cap="none" spc="0" normalizeH="0" baseline="0" noProof="0" dirty="0">
              <a:ln>
                <a:noFill/>
              </a:ln>
              <a:solidFill>
                <a:schemeClr val="bg1"/>
              </a:solidFill>
              <a:effectLst/>
              <a:uLnTx/>
              <a:uFillTx/>
              <a:latin typeface="BIZ UDゴシック" panose="020B0400000000000000" pitchFamily="49" charset="-128"/>
              <a:ea typeface="BIZ UDゴシック" panose="020B0400000000000000" pitchFamily="49" charset="-128"/>
            </a:endParaRPr>
          </a:p>
        </p:txBody>
      </p:sp>
      <p:pic>
        <p:nvPicPr>
          <p:cNvPr id="19" name="図 18">
            <a:extLst>
              <a:ext uri="{FF2B5EF4-FFF2-40B4-BE49-F238E27FC236}">
                <a16:creationId xmlns:a16="http://schemas.microsoft.com/office/drawing/2014/main" id="{FF0844B8-77DC-FE7B-DA3B-7D118A57745E}"/>
              </a:ext>
            </a:extLst>
          </p:cNvPr>
          <p:cNvPicPr>
            <a:picLocks noChangeAspect="1"/>
          </p:cNvPicPr>
          <p:nvPr/>
        </p:nvPicPr>
        <p:blipFill>
          <a:blip r:embed="rId4"/>
          <a:stretch>
            <a:fillRect/>
          </a:stretch>
        </p:blipFill>
        <p:spPr>
          <a:xfrm>
            <a:off x="137722" y="6814508"/>
            <a:ext cx="6444474" cy="2123042"/>
          </a:xfrm>
          <a:prstGeom prst="rect">
            <a:avLst/>
          </a:prstGeom>
        </p:spPr>
      </p:pic>
    </p:spTree>
    <p:extLst>
      <p:ext uri="{BB962C8B-B14F-4D97-AF65-F5344CB8AC3E}">
        <p14:creationId xmlns:p14="http://schemas.microsoft.com/office/powerpoint/2010/main" val="630993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2">
            <a:extLst>
              <a:ext uri="{FF2B5EF4-FFF2-40B4-BE49-F238E27FC236}">
                <a16:creationId xmlns:a16="http://schemas.microsoft.com/office/drawing/2014/main" id="{5831DC37-D6BD-11E5-270F-27CBEF958100}"/>
              </a:ext>
            </a:extLst>
          </p:cNvPr>
          <p:cNvSpPr txBox="1">
            <a:spLocks noChangeArrowheads="1"/>
          </p:cNvSpPr>
          <p:nvPr/>
        </p:nvSpPr>
        <p:spPr bwMode="auto">
          <a:xfrm>
            <a:off x="4041022" y="87025"/>
            <a:ext cx="2822491" cy="252881"/>
          </a:xfrm>
          <a:prstGeom prst="rect">
            <a:avLst/>
          </a:prstGeom>
          <a:noFill/>
          <a:ln w="9525">
            <a:noFill/>
            <a:miter lim="800000"/>
            <a:headEnd/>
            <a:tailEnd/>
          </a:ln>
        </p:spPr>
        <p:txBody>
          <a:bodyPr rot="0" vert="horz" wrap="square" lIns="91440" tIns="45720" rIns="91440" bIns="45720" anchor="t" anchorCtr="0">
            <a:noAutofit/>
          </a:bodyPr>
          <a:lstStyle/>
          <a:p>
            <a:pPr>
              <a:spcAft>
                <a:spcPts val="0"/>
              </a:spcAft>
            </a:pPr>
            <a:r>
              <a:rPr lang="ja-JP" sz="1600" b="1" kern="100" spc="-150" dirty="0">
                <a:ln w="0"/>
                <a:solidFill>
                  <a:srgbClr val="174087"/>
                </a:solidFill>
                <a:effectLst>
                  <a:reflection blurRad="6350" stA="53000" endA="300" endPos="35500" dir="5400000" sy="-90000" algn="bl" rotWithShape="0"/>
                </a:effectLst>
                <a:latin typeface="游ゴシック" panose="020B0400000000000000" pitchFamily="50" charset="-128"/>
                <a:ea typeface="游ゴシック" panose="020B0400000000000000" pitchFamily="50" charset="-128"/>
                <a:cs typeface="メイリオ" panose="020B0604030504040204" pitchFamily="50" charset="-128"/>
              </a:rPr>
              <a:t>せとうち</a:t>
            </a:r>
            <a:r>
              <a:rPr lang="en-US" sz="1600" b="1" kern="100" spc="-150" dirty="0">
                <a:ln w="0"/>
                <a:solidFill>
                  <a:srgbClr val="174087"/>
                </a:solidFill>
                <a:effectLst>
                  <a:reflection blurRad="6350" stA="53000" endA="300" endPos="35500" dir="5400000" sy="-90000" algn="bl" rotWithShape="0"/>
                </a:effectLst>
                <a:latin typeface="游ゴシック" panose="020B0400000000000000" pitchFamily="50" charset="-128"/>
                <a:ea typeface="游ゴシック" panose="020B0400000000000000" pitchFamily="50" charset="-128"/>
                <a:cs typeface="メイリオ" panose="020B0604030504040204" pitchFamily="50" charset="-128"/>
              </a:rPr>
              <a:t>DMO N</a:t>
            </a:r>
            <a:r>
              <a:rPr lang="en-US" altLang="ja-JP" sz="1600" b="1" kern="100" spc="-150" dirty="0">
                <a:ln w="0"/>
                <a:solidFill>
                  <a:srgbClr val="174087"/>
                </a:solidFill>
                <a:effectLst>
                  <a:reflection blurRad="6350" stA="53000" endA="300" endPos="35500" dir="5400000" sy="-90000" algn="bl" rotWithShape="0"/>
                </a:effectLst>
                <a:latin typeface="游ゴシック" panose="020B0400000000000000" pitchFamily="50" charset="-128"/>
                <a:ea typeface="游ゴシック" panose="020B0400000000000000" pitchFamily="50" charset="-128"/>
                <a:cs typeface="メイリオ" panose="020B0604030504040204" pitchFamily="50" charset="-128"/>
              </a:rPr>
              <a:t>EWS</a:t>
            </a:r>
            <a:r>
              <a:rPr lang="ja-JP" altLang="en-US" sz="1600" b="1" kern="100" spc="-150" dirty="0">
                <a:ln w="0"/>
                <a:solidFill>
                  <a:srgbClr val="174087"/>
                </a:solidFill>
                <a:effectLst>
                  <a:reflection blurRad="6350" stA="53000" endA="300" endPos="35500" dir="5400000" sy="-90000" algn="bl" rotWithShape="0"/>
                </a:effectLst>
                <a:latin typeface="游ゴシック" panose="020B0400000000000000" pitchFamily="50" charset="-128"/>
                <a:ea typeface="游ゴシック" panose="020B0400000000000000" pitchFamily="50" charset="-128"/>
                <a:cs typeface="メイリオ" panose="020B0604030504040204" pitchFamily="50" charset="-128"/>
              </a:rPr>
              <a:t>　</a:t>
            </a:r>
            <a:r>
              <a:rPr lang="en-US" altLang="ja-JP" sz="1600" b="1" kern="100" spc="-150" dirty="0">
                <a:ln w="0"/>
                <a:solidFill>
                  <a:srgbClr val="174087"/>
                </a:solidFill>
                <a:effectLst>
                  <a:reflection blurRad="6350" stA="53000" endA="300" endPos="35500" dir="5400000" sy="-90000" algn="bl" rotWithShape="0"/>
                </a:effectLst>
                <a:latin typeface="游ゴシック" panose="020B0400000000000000" pitchFamily="50" charset="-128"/>
                <a:ea typeface="游ゴシック" panose="020B0400000000000000" pitchFamily="50" charset="-128"/>
                <a:cs typeface="メイリオ" panose="020B0604030504040204" pitchFamily="50" charset="-128"/>
              </a:rPr>
              <a:t>Vol.089</a:t>
            </a:r>
          </a:p>
        </p:txBody>
      </p:sp>
      <p:sp>
        <p:nvSpPr>
          <p:cNvPr id="14" name="テキスト ボックス 13">
            <a:extLst>
              <a:ext uri="{FF2B5EF4-FFF2-40B4-BE49-F238E27FC236}">
                <a16:creationId xmlns:a16="http://schemas.microsoft.com/office/drawing/2014/main" id="{F1798ABA-18F3-2EF3-5FF6-6B099BBB42B5}"/>
              </a:ext>
            </a:extLst>
          </p:cNvPr>
          <p:cNvSpPr txBox="1"/>
          <p:nvPr/>
        </p:nvSpPr>
        <p:spPr>
          <a:xfrm>
            <a:off x="5216903" y="320924"/>
            <a:ext cx="1706793" cy="188487"/>
          </a:xfrm>
          <a:prstGeom prst="rect">
            <a:avLst/>
          </a:prstGeom>
          <a:noFill/>
        </p:spPr>
        <p:txBody>
          <a:bodyPr wrap="square" rtlCol="0">
            <a:spAutoFit/>
          </a:bodyPr>
          <a:lstStyle/>
          <a:p>
            <a:r>
              <a:rPr lang="en-US" altLang="ja-JP" sz="600" dirty="0"/>
              <a:t>※</a:t>
            </a:r>
            <a:r>
              <a:rPr lang="ja-JP" altLang="en-US" sz="600" dirty="0"/>
              <a:t>文章・画像等の</a:t>
            </a:r>
            <a:r>
              <a:rPr kumimoji="1" lang="ja-JP" altLang="en-US" sz="600" dirty="0"/>
              <a:t>無断転用</a:t>
            </a:r>
            <a:r>
              <a:rPr lang="ja-JP" altLang="en-US" sz="600" dirty="0"/>
              <a:t>はお断りします。</a:t>
            </a:r>
            <a:endParaRPr kumimoji="1" lang="ja-JP" altLang="en-US" sz="600" dirty="0"/>
          </a:p>
        </p:txBody>
      </p:sp>
      <p:sp>
        <p:nvSpPr>
          <p:cNvPr id="5" name="正方形/長方形 4">
            <a:extLst>
              <a:ext uri="{FF2B5EF4-FFF2-40B4-BE49-F238E27FC236}">
                <a16:creationId xmlns:a16="http://schemas.microsoft.com/office/drawing/2014/main" id="{78AE5BB9-6619-6392-E793-E681B891EC2F}"/>
              </a:ext>
            </a:extLst>
          </p:cNvPr>
          <p:cNvSpPr/>
          <p:nvPr/>
        </p:nvSpPr>
        <p:spPr>
          <a:xfrm>
            <a:off x="0" y="820521"/>
            <a:ext cx="6858000" cy="383152"/>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200" dirty="0">
                <a:effectLst/>
                <a:latin typeface="BIZ UDゴシック" panose="020B0400000000000000" pitchFamily="49" charset="-128"/>
                <a:ea typeface="BIZ UDゴシック" panose="020B0400000000000000" pitchFamily="49" charset="-128"/>
              </a:rPr>
              <a:t>瀬戸内アカデミー：第</a:t>
            </a:r>
            <a:r>
              <a:rPr lang="en-US" altLang="ja-JP" sz="1200" dirty="0">
                <a:effectLst/>
                <a:latin typeface="BIZ UDゴシック" panose="020B0400000000000000" pitchFamily="49" charset="-128"/>
                <a:ea typeface="BIZ UDゴシック" panose="020B0400000000000000" pitchFamily="49" charset="-128"/>
              </a:rPr>
              <a:t>91</a:t>
            </a:r>
            <a:r>
              <a:rPr lang="ja-JP" altLang="en-US" sz="1200" dirty="0">
                <a:effectLst/>
                <a:latin typeface="BIZ UDゴシック" panose="020B0400000000000000" pitchFamily="49" charset="-128"/>
                <a:ea typeface="BIZ UDゴシック" panose="020B0400000000000000" pitchFamily="49" charset="-128"/>
              </a:rPr>
              <a:t>回「サステナブル先進地</a:t>
            </a:r>
            <a:r>
              <a:rPr lang="en-US" altLang="ja-JP" sz="1200" dirty="0">
                <a:effectLst/>
                <a:latin typeface="BIZ UDゴシック" panose="020B0400000000000000" pitchFamily="49" charset="-128"/>
                <a:ea typeface="BIZ UDゴシック" panose="020B0400000000000000" pitchFamily="49" charset="-128"/>
              </a:rPr>
              <a:t>『</a:t>
            </a:r>
            <a:r>
              <a:rPr lang="ja-JP" altLang="en-US" sz="1200" dirty="0">
                <a:effectLst/>
                <a:latin typeface="BIZ UDゴシック" panose="020B0400000000000000" pitchFamily="49" charset="-128"/>
                <a:ea typeface="BIZ UDゴシック" panose="020B0400000000000000" pitchFamily="49" charset="-128"/>
              </a:rPr>
              <a:t>小豆島</a:t>
            </a:r>
            <a:r>
              <a:rPr lang="en-US" altLang="ja-JP" sz="1200" dirty="0">
                <a:effectLst/>
                <a:latin typeface="BIZ UDゴシック" panose="020B0400000000000000" pitchFamily="49" charset="-128"/>
                <a:ea typeface="BIZ UDゴシック" panose="020B0400000000000000" pitchFamily="49" charset="-128"/>
              </a:rPr>
              <a:t>』</a:t>
            </a:r>
            <a:r>
              <a:rPr lang="ja-JP" altLang="en-US" sz="1200" dirty="0">
                <a:effectLst/>
                <a:latin typeface="BIZ UDゴシック" panose="020B0400000000000000" pitchFamily="49" charset="-128"/>
                <a:ea typeface="BIZ UDゴシック" panose="020B0400000000000000" pitchFamily="49" charset="-128"/>
              </a:rPr>
              <a:t>の取り組み」</a:t>
            </a:r>
          </a:p>
        </p:txBody>
      </p:sp>
      <p:sp>
        <p:nvSpPr>
          <p:cNvPr id="15" name="テキスト ボックス 2">
            <a:extLst>
              <a:ext uri="{FF2B5EF4-FFF2-40B4-BE49-F238E27FC236}">
                <a16:creationId xmlns:a16="http://schemas.microsoft.com/office/drawing/2014/main" id="{5231628D-02F3-438A-282A-2069118B1C04}"/>
              </a:ext>
            </a:extLst>
          </p:cNvPr>
          <p:cNvSpPr txBox="1">
            <a:spLocks noChangeArrowheads="1"/>
          </p:cNvSpPr>
          <p:nvPr/>
        </p:nvSpPr>
        <p:spPr bwMode="auto">
          <a:xfrm>
            <a:off x="-11642" y="446369"/>
            <a:ext cx="6869642" cy="372781"/>
          </a:xfrm>
          <a:prstGeom prst="rect">
            <a:avLst/>
          </a:prstGeom>
          <a:solidFill>
            <a:srgbClr val="FFC000"/>
          </a:solidFill>
          <a:ln>
            <a:solidFill>
              <a:srgbClr val="3164BD"/>
            </a:solidFill>
            <a:headEnd/>
            <a:tailEnd/>
          </a:ln>
        </p:spPr>
        <p:style>
          <a:lnRef idx="1">
            <a:schemeClr val="accent5"/>
          </a:lnRef>
          <a:fillRef idx="3">
            <a:schemeClr val="accent5"/>
          </a:fillRef>
          <a:effectRef idx="2">
            <a:schemeClr val="accent5"/>
          </a:effectRef>
          <a:fontRef idx="minor">
            <a:schemeClr val="lt1"/>
          </a:fontRef>
        </p:style>
        <p:txBody>
          <a:bodyPr rot="0" vert="horz" wrap="square" lIns="91440" tIns="45720" rIns="91440" bIns="45720" anchor="ctr" anchorCtr="0">
            <a:noAutofit/>
          </a:bodyPr>
          <a:lstStyle>
            <a:defPPr>
              <a:defRPr lang="ja-JP"/>
            </a:defPPr>
            <a:lvl1pPr>
              <a:spcAft>
                <a:spcPts val="0"/>
              </a:spcAft>
              <a:defRPr sz="1600" b="1" kern="100" spc="50">
                <a:ln w="9525" cmpd="sng">
                  <a:noFill/>
                  <a:prstDash val="solid"/>
                </a:ln>
                <a:solidFill>
                  <a:schemeClr val="bg1"/>
                </a:solidFill>
                <a:effectLst>
                  <a:glow rad="38100">
                    <a:schemeClr val="accent1">
                      <a:alpha val="40000"/>
                    </a:schemeClr>
                  </a:glow>
                </a:effectLst>
                <a:latin typeface="メイリオ" panose="020B0604030504040204" pitchFamily="50" charset="-128"/>
                <a:ea typeface="メイリオ" panose="020B0604030504040204" pitchFamily="50" charset="-128"/>
                <a:cs typeface="メイリオ" panose="020B0604030504040204" pitchFamily="50" charset="-128"/>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ja-JP" altLang="en-US" sz="1750" dirty="0">
                <a:effectLst/>
                <a:latin typeface="BIZ UDゴシック" panose="020B0400000000000000" pitchFamily="49" charset="-128"/>
                <a:ea typeface="BIZ UDゴシック" panose="020B0400000000000000" pitchFamily="49" charset="-128"/>
              </a:rPr>
              <a:t>瀬戸内アカデミー報告</a:t>
            </a:r>
            <a:endParaRPr lang="en-US" altLang="ja-JP" sz="1750" dirty="0">
              <a:effectLst/>
              <a:latin typeface="BIZ UDゴシック" panose="020B0400000000000000" pitchFamily="49" charset="-128"/>
              <a:ea typeface="BIZ UDゴシック" panose="020B0400000000000000" pitchFamily="49" charset="-128"/>
            </a:endParaRPr>
          </a:p>
        </p:txBody>
      </p:sp>
      <p:pic>
        <p:nvPicPr>
          <p:cNvPr id="17" name="図 16">
            <a:extLst>
              <a:ext uri="{FF2B5EF4-FFF2-40B4-BE49-F238E27FC236}">
                <a16:creationId xmlns:a16="http://schemas.microsoft.com/office/drawing/2014/main" id="{674801D4-EB2D-7B96-0C45-7DC0C3FED371}"/>
              </a:ext>
            </a:extLst>
          </p:cNvPr>
          <p:cNvPicPr>
            <a:picLocks noChangeAspect="1"/>
          </p:cNvPicPr>
          <p:nvPr/>
        </p:nvPicPr>
        <p:blipFill>
          <a:blip r:embed="rId2"/>
          <a:stretch>
            <a:fillRect/>
          </a:stretch>
        </p:blipFill>
        <p:spPr>
          <a:xfrm>
            <a:off x="4611530" y="3763874"/>
            <a:ext cx="2088386" cy="1189039"/>
          </a:xfrm>
          <a:prstGeom prst="rect">
            <a:avLst/>
          </a:prstGeom>
        </p:spPr>
      </p:pic>
      <p:grpSp>
        <p:nvGrpSpPr>
          <p:cNvPr id="20" name="グループ化 19">
            <a:extLst>
              <a:ext uri="{FF2B5EF4-FFF2-40B4-BE49-F238E27FC236}">
                <a16:creationId xmlns:a16="http://schemas.microsoft.com/office/drawing/2014/main" id="{45C51572-1C3F-67B8-B26D-742270B8BF2F}"/>
              </a:ext>
            </a:extLst>
          </p:cNvPr>
          <p:cNvGrpSpPr/>
          <p:nvPr/>
        </p:nvGrpSpPr>
        <p:grpSpPr>
          <a:xfrm>
            <a:off x="-150673" y="1489445"/>
            <a:ext cx="6881784" cy="3908022"/>
            <a:chOff x="-116813" y="1377154"/>
            <a:chExt cx="6881784" cy="3908022"/>
          </a:xfrm>
        </p:grpSpPr>
        <p:sp>
          <p:nvSpPr>
            <p:cNvPr id="21" name="テキスト ボックス 20">
              <a:extLst>
                <a:ext uri="{FF2B5EF4-FFF2-40B4-BE49-F238E27FC236}">
                  <a16:creationId xmlns:a16="http://schemas.microsoft.com/office/drawing/2014/main" id="{C3B25B0D-2533-65E8-CE34-9C6A67A54F42}"/>
                </a:ext>
              </a:extLst>
            </p:cNvPr>
            <p:cNvSpPr txBox="1"/>
            <p:nvPr/>
          </p:nvSpPr>
          <p:spPr>
            <a:xfrm>
              <a:off x="1854864" y="4259633"/>
              <a:ext cx="3521214" cy="553998"/>
            </a:xfrm>
            <a:prstGeom prst="rect">
              <a:avLst/>
            </a:prstGeom>
            <a:noFill/>
          </p:spPr>
          <p:txBody>
            <a:bodyPr wrap="square">
              <a:spAutoFit/>
            </a:bodyPr>
            <a:lstStyle/>
            <a:p>
              <a:r>
                <a:rPr lang="en-US" altLang="ja-JP" sz="1000" dirty="0">
                  <a:latin typeface="游ゴシック" panose="020B0400000000000000" pitchFamily="50" charset="-128"/>
                  <a:ea typeface="游ゴシック" panose="020B0400000000000000" pitchFamily="50" charset="-128"/>
                </a:rPr>
                <a:t>◆</a:t>
              </a:r>
              <a:r>
                <a:rPr lang="ja-JP" altLang="en-US" sz="1000" dirty="0">
                  <a:latin typeface="游ゴシック" panose="020B0400000000000000" pitchFamily="50" charset="-128"/>
                  <a:ea typeface="游ゴシック" panose="020B0400000000000000" pitchFamily="50" charset="-128"/>
                </a:rPr>
                <a:t>日時：</a:t>
              </a:r>
              <a:r>
                <a:rPr lang="en-US" altLang="ja-JP" sz="1000" dirty="0">
                  <a:latin typeface="游ゴシック" panose="020B0400000000000000" pitchFamily="50" charset="-128"/>
                  <a:ea typeface="游ゴシック" panose="020B0400000000000000" pitchFamily="50" charset="-128"/>
                </a:rPr>
                <a:t>2023</a:t>
              </a:r>
              <a:r>
                <a:rPr lang="ja-JP" altLang="en-US" sz="1000" dirty="0">
                  <a:latin typeface="游ゴシック" panose="020B0400000000000000" pitchFamily="50" charset="-128"/>
                  <a:ea typeface="游ゴシック" panose="020B0400000000000000" pitchFamily="50" charset="-128"/>
                </a:rPr>
                <a:t>年</a:t>
              </a:r>
              <a:r>
                <a:rPr lang="en-US" altLang="ja-JP" sz="1000" dirty="0">
                  <a:latin typeface="游ゴシック" panose="020B0400000000000000" pitchFamily="50" charset="-128"/>
                  <a:ea typeface="游ゴシック" panose="020B0400000000000000" pitchFamily="50" charset="-128"/>
                </a:rPr>
                <a:t>10</a:t>
              </a:r>
              <a:r>
                <a:rPr lang="ja-JP" altLang="en-US" sz="1000" dirty="0">
                  <a:latin typeface="游ゴシック" panose="020B0400000000000000" pitchFamily="50" charset="-128"/>
                  <a:ea typeface="游ゴシック" panose="020B0400000000000000" pitchFamily="50" charset="-128"/>
                </a:rPr>
                <a:t>月</a:t>
              </a:r>
              <a:r>
                <a:rPr lang="en-US" altLang="ja-JP" sz="1000" dirty="0">
                  <a:latin typeface="游ゴシック" panose="020B0400000000000000" pitchFamily="50" charset="-128"/>
                  <a:ea typeface="游ゴシック" panose="020B0400000000000000" pitchFamily="50" charset="-128"/>
                </a:rPr>
                <a:t>19</a:t>
              </a:r>
              <a:r>
                <a:rPr lang="ja-JP" altLang="en-US" sz="1000" dirty="0">
                  <a:latin typeface="游ゴシック" panose="020B0400000000000000" pitchFamily="50" charset="-128"/>
                  <a:ea typeface="游ゴシック" panose="020B0400000000000000" pitchFamily="50" charset="-128"/>
                </a:rPr>
                <a:t>日（木）</a:t>
              </a:r>
              <a:r>
                <a:rPr lang="en-US" altLang="ja-JP" sz="1000" dirty="0">
                  <a:latin typeface="游ゴシック" panose="020B0400000000000000" pitchFamily="50" charset="-128"/>
                  <a:ea typeface="游ゴシック" panose="020B0400000000000000" pitchFamily="50" charset="-128"/>
                </a:rPr>
                <a:t>14</a:t>
              </a:r>
              <a:r>
                <a:rPr lang="ja-JP" altLang="en-US" sz="1000" dirty="0">
                  <a:latin typeface="游ゴシック" panose="020B0400000000000000" pitchFamily="50" charset="-128"/>
                  <a:ea typeface="游ゴシック" panose="020B0400000000000000" pitchFamily="50" charset="-128"/>
                </a:rPr>
                <a:t>時～</a:t>
              </a:r>
              <a:r>
                <a:rPr lang="en-US" altLang="ja-JP" sz="1000" dirty="0">
                  <a:latin typeface="游ゴシック" panose="020B0400000000000000" pitchFamily="50" charset="-128"/>
                  <a:ea typeface="游ゴシック" panose="020B0400000000000000" pitchFamily="50" charset="-128"/>
                </a:rPr>
                <a:t>15</a:t>
              </a:r>
              <a:r>
                <a:rPr lang="ja-JP" altLang="en-US" sz="1000" dirty="0">
                  <a:latin typeface="游ゴシック" panose="020B0400000000000000" pitchFamily="50" charset="-128"/>
                  <a:ea typeface="游ゴシック" panose="020B0400000000000000" pitchFamily="50" charset="-128"/>
                </a:rPr>
                <a:t>時</a:t>
              </a:r>
              <a:endParaRPr lang="en-US" altLang="ja-JP" sz="1000" dirty="0">
                <a:latin typeface="游ゴシック" panose="020B0400000000000000" pitchFamily="50" charset="-128"/>
                <a:ea typeface="游ゴシック" panose="020B0400000000000000" pitchFamily="50" charset="-128"/>
              </a:endParaRPr>
            </a:p>
            <a:p>
              <a:r>
                <a:rPr lang="ja-JP" altLang="en-US" sz="1000" dirty="0">
                  <a:latin typeface="游ゴシック" panose="020B0400000000000000" pitchFamily="50" charset="-128"/>
                  <a:ea typeface="游ゴシック" panose="020B0400000000000000" pitchFamily="50" charset="-128"/>
                </a:rPr>
                <a:t>◆講師：</a:t>
              </a:r>
              <a:r>
                <a:rPr lang="zh-TW" altLang="en-US" sz="1000" dirty="0">
                  <a:latin typeface="游ゴシック" panose="020B0400000000000000" pitchFamily="50" charset="-128"/>
                  <a:ea typeface="游ゴシック" panose="020B0400000000000000" pitchFamily="50" charset="-128"/>
                </a:rPr>
                <a:t>一般社団法人 小豆島観光協会　</a:t>
              </a:r>
              <a:endParaRPr lang="ja-JP" altLang="en-US" sz="1000" dirty="0">
                <a:latin typeface="游ゴシック" panose="020B0400000000000000" pitchFamily="50" charset="-128"/>
                <a:ea typeface="游ゴシック" panose="020B0400000000000000" pitchFamily="50" charset="-128"/>
              </a:endParaRPr>
            </a:p>
            <a:p>
              <a:r>
                <a:rPr lang="ja-JP" altLang="en-US" sz="1000" dirty="0">
                  <a:latin typeface="游ゴシック" panose="020B0400000000000000" pitchFamily="50" charset="-128"/>
                  <a:ea typeface="游ゴシック" panose="020B0400000000000000" pitchFamily="50" charset="-128"/>
                </a:rPr>
                <a:t>　　　 　</a:t>
              </a:r>
              <a:r>
                <a:rPr lang="zh-TW" altLang="en-US" sz="1000" dirty="0">
                  <a:latin typeface="游ゴシック" panose="020B0400000000000000" pitchFamily="50" charset="-128"/>
                  <a:ea typeface="游ゴシック" panose="020B0400000000000000" pitchFamily="50" charset="-128"/>
                </a:rPr>
                <a:t>事務局長</a:t>
              </a:r>
              <a:r>
                <a:rPr lang="ja-JP" altLang="en-US" sz="1000" dirty="0">
                  <a:latin typeface="游ゴシック" panose="020B0400000000000000" pitchFamily="50" charset="-128"/>
                  <a:ea typeface="游ゴシック" panose="020B0400000000000000" pitchFamily="50" charset="-128"/>
                </a:rPr>
                <a:t>　　塩出　慎吾　氏</a:t>
              </a:r>
            </a:p>
          </p:txBody>
        </p:sp>
        <p:grpSp>
          <p:nvGrpSpPr>
            <p:cNvPr id="23" name="グループ化 22">
              <a:extLst>
                <a:ext uri="{FF2B5EF4-FFF2-40B4-BE49-F238E27FC236}">
                  <a16:creationId xmlns:a16="http://schemas.microsoft.com/office/drawing/2014/main" id="{F2094E8F-33F1-B510-B899-003BD5564B35}"/>
                </a:ext>
              </a:extLst>
            </p:cNvPr>
            <p:cNvGrpSpPr/>
            <p:nvPr/>
          </p:nvGrpSpPr>
          <p:grpSpPr>
            <a:xfrm>
              <a:off x="-116813" y="1377154"/>
              <a:ext cx="6881784" cy="2400657"/>
              <a:chOff x="-116813" y="1377154"/>
              <a:chExt cx="6881784" cy="2400657"/>
            </a:xfrm>
          </p:grpSpPr>
          <p:sp>
            <p:nvSpPr>
              <p:cNvPr id="25" name="テキスト ボックス 24">
                <a:extLst>
                  <a:ext uri="{FF2B5EF4-FFF2-40B4-BE49-F238E27FC236}">
                    <a16:creationId xmlns:a16="http://schemas.microsoft.com/office/drawing/2014/main" id="{D3F206C9-4132-9EA0-8E81-867EF7D7F896}"/>
                  </a:ext>
                </a:extLst>
              </p:cNvPr>
              <p:cNvSpPr txBox="1"/>
              <p:nvPr/>
            </p:nvSpPr>
            <p:spPr>
              <a:xfrm>
                <a:off x="-116813" y="1377154"/>
                <a:ext cx="6881784" cy="2400657"/>
              </a:xfrm>
              <a:prstGeom prst="rect">
                <a:avLst/>
              </a:prstGeom>
              <a:noFill/>
            </p:spPr>
            <p:txBody>
              <a:bodyPr wrap="square">
                <a:spAutoFit/>
              </a:bodyPr>
              <a:lstStyle/>
              <a:p>
                <a:pPr marL="133350"/>
                <a:r>
                  <a:rPr lang="ja-JP" altLang="en-US" sz="1000" dirty="0">
                    <a:latin typeface="游ゴシック" panose="020B0400000000000000" pitchFamily="50" charset="-128"/>
                    <a:ea typeface="游ゴシック" panose="020B0400000000000000" pitchFamily="50" charset="-128"/>
                  </a:rPr>
                  <a:t>　小豆島町が</a:t>
                </a:r>
                <a:r>
                  <a:rPr lang="en-US" altLang="ja-JP" sz="1000" dirty="0">
                    <a:latin typeface="游ゴシック" panose="020B0400000000000000" pitchFamily="50" charset="-128"/>
                    <a:ea typeface="游ゴシック" panose="020B0400000000000000" pitchFamily="50" charset="-128"/>
                  </a:rPr>
                  <a:t>2021</a:t>
                </a:r>
                <a:r>
                  <a:rPr lang="ja-JP" altLang="en-US" sz="1000" dirty="0">
                    <a:latin typeface="游ゴシック" panose="020B0400000000000000" pitchFamily="50" charset="-128"/>
                    <a:ea typeface="游ゴシック" panose="020B0400000000000000" pitchFamily="50" charset="-128"/>
                  </a:rPr>
                  <a:t>、</a:t>
                </a:r>
                <a:r>
                  <a:rPr lang="en-US" altLang="ja-JP" sz="1000" dirty="0">
                    <a:latin typeface="游ゴシック" panose="020B0400000000000000" pitchFamily="50" charset="-128"/>
                    <a:ea typeface="游ゴシック" panose="020B0400000000000000" pitchFamily="50" charset="-128"/>
                  </a:rPr>
                  <a:t>2022</a:t>
                </a:r>
                <a:r>
                  <a:rPr lang="ja-JP" altLang="en-US" sz="1000" dirty="0">
                    <a:latin typeface="游ゴシック" panose="020B0400000000000000" pitchFamily="50" charset="-128"/>
                    <a:ea typeface="游ゴシック" panose="020B0400000000000000" pitchFamily="50" charset="-128"/>
                  </a:rPr>
                  <a:t>年と</a:t>
                </a:r>
                <a:r>
                  <a:rPr lang="en-US" altLang="ja-JP" sz="1000" dirty="0">
                    <a:latin typeface="游ゴシック" panose="020B0400000000000000" pitchFamily="50" charset="-128"/>
                    <a:ea typeface="游ゴシック" panose="020B0400000000000000" pitchFamily="50" charset="-128"/>
                  </a:rPr>
                  <a:t>2</a:t>
                </a:r>
                <a:r>
                  <a:rPr lang="ja-JP" altLang="en-US" sz="1000" dirty="0">
                    <a:latin typeface="游ゴシック" panose="020B0400000000000000" pitchFamily="50" charset="-128"/>
                    <a:ea typeface="游ゴシック" panose="020B0400000000000000" pitchFamily="50" charset="-128"/>
                  </a:rPr>
                  <a:t>年連続で「持続可能な観光地 世界 </a:t>
                </a:r>
                <a:r>
                  <a:rPr lang="en-US" altLang="ja-JP" sz="1000" dirty="0">
                    <a:latin typeface="游ゴシック" panose="020B0400000000000000" pitchFamily="50" charset="-128"/>
                    <a:ea typeface="游ゴシック" panose="020B0400000000000000" pitchFamily="50" charset="-128"/>
                  </a:rPr>
                  <a:t>Top100</a:t>
                </a:r>
                <a:r>
                  <a:rPr lang="ja-JP" altLang="en-US" sz="1000" dirty="0">
                    <a:latin typeface="游ゴシック" panose="020B0400000000000000" pitchFamily="50" charset="-128"/>
                    <a:ea typeface="游ゴシック" panose="020B0400000000000000" pitchFamily="50" charset="-128"/>
                  </a:rPr>
                  <a:t>」に選ばれたことにより、サステナブル先進地として注目を集めている小豆島。</a:t>
                </a:r>
              </a:p>
              <a:p>
                <a:pPr marL="133350"/>
                <a:r>
                  <a:rPr lang="ja-JP" altLang="en-US" sz="1000" dirty="0">
                    <a:latin typeface="游ゴシック" panose="020B0400000000000000" pitchFamily="50" charset="-128"/>
                    <a:ea typeface="游ゴシック" panose="020B0400000000000000" pitchFamily="50" charset="-128"/>
                  </a:rPr>
                  <a:t>　この度の瀬戸内アカデミーでは、「日本の棚田百選」にも選ばれている中山千枚田の保全活動、郷土愛に守られた寒霞渓、オリーブを核とした地域振興など、</a:t>
                </a:r>
                <a:r>
                  <a:rPr lang="en-US" altLang="ja-JP" sz="1000" dirty="0">
                    <a:latin typeface="游ゴシック" panose="020B0400000000000000" pitchFamily="50" charset="-128"/>
                    <a:ea typeface="游ゴシック" panose="020B0400000000000000" pitchFamily="50" charset="-128"/>
                  </a:rPr>
                  <a:t>Top100</a:t>
                </a:r>
                <a:r>
                  <a:rPr lang="ja-JP" altLang="en-US" sz="1000" dirty="0">
                    <a:latin typeface="游ゴシック" panose="020B0400000000000000" pitchFamily="50" charset="-128"/>
                    <a:ea typeface="游ゴシック" panose="020B0400000000000000" pitchFamily="50" charset="-128"/>
                  </a:rPr>
                  <a:t>選の選出の決め手となった「グッド・プラクティス・ストーリー」について具体的に解説をしていただきました。</a:t>
                </a:r>
              </a:p>
              <a:p>
                <a:pPr marL="133350"/>
                <a:r>
                  <a:rPr lang="ja-JP" altLang="en-US" sz="1000" dirty="0">
                    <a:latin typeface="游ゴシック" panose="020B0400000000000000" pitchFamily="50" charset="-128"/>
                    <a:ea typeface="游ゴシック" panose="020B0400000000000000" pitchFamily="50" charset="-128"/>
                  </a:rPr>
                  <a:t>　また、観光とサステナビリティとの関わりについてより理解を深めて</a:t>
                </a:r>
                <a:endParaRPr lang="en-US" altLang="ja-JP" sz="1000" dirty="0">
                  <a:latin typeface="游ゴシック" panose="020B0400000000000000" pitchFamily="50" charset="-128"/>
                  <a:ea typeface="游ゴシック" panose="020B0400000000000000" pitchFamily="50" charset="-128"/>
                </a:endParaRPr>
              </a:p>
              <a:p>
                <a:pPr marL="133350"/>
                <a:r>
                  <a:rPr lang="ja-JP" altLang="en-US" sz="1000" dirty="0">
                    <a:latin typeface="游ゴシック" panose="020B0400000000000000" pitchFamily="50" charset="-128"/>
                    <a:ea typeface="游ゴシック" panose="020B0400000000000000" pitchFamily="50" charset="-128"/>
                  </a:rPr>
                  <a:t>いただくために、消滅の危機にあった伝統行事「中山虫送り」を、発想の</a:t>
                </a:r>
                <a:endParaRPr lang="en-US" altLang="ja-JP" sz="1000" dirty="0">
                  <a:latin typeface="游ゴシック" panose="020B0400000000000000" pitchFamily="50" charset="-128"/>
                  <a:ea typeface="游ゴシック" panose="020B0400000000000000" pitchFamily="50" charset="-128"/>
                </a:endParaRPr>
              </a:p>
              <a:p>
                <a:pPr marL="133350"/>
                <a:r>
                  <a:rPr lang="ja-JP" altLang="en-US" sz="1000" dirty="0">
                    <a:latin typeface="游ゴシック" panose="020B0400000000000000" pitchFamily="50" charset="-128"/>
                    <a:ea typeface="游ゴシック" panose="020B0400000000000000" pitchFamily="50" charset="-128"/>
                  </a:rPr>
                  <a:t>転換により継続可能としたその経緯、実施内容などお話しをいただきました。</a:t>
                </a:r>
                <a:endParaRPr lang="en-US" altLang="ja-JP" sz="1000" dirty="0">
                  <a:latin typeface="游ゴシック" panose="020B0400000000000000" pitchFamily="50" charset="-128"/>
                  <a:ea typeface="游ゴシック" panose="020B0400000000000000" pitchFamily="50" charset="-128"/>
                </a:endParaRPr>
              </a:p>
              <a:p>
                <a:pPr marL="133350"/>
                <a:r>
                  <a:rPr lang="ja-JP" altLang="en-US" sz="1000" b="0" i="0" dirty="0">
                    <a:solidFill>
                      <a:srgbClr val="000000"/>
                    </a:solidFill>
                    <a:effectLst/>
                    <a:latin typeface="游ゴシック" panose="020B0400000000000000" pitchFamily="50" charset="-128"/>
                    <a:ea typeface="游ゴシック" panose="020B0400000000000000" pitchFamily="50" charset="-128"/>
                  </a:rPr>
                  <a:t>講演会終了後のアンケートでは、「観光を作るのではなく、</a:t>
                </a:r>
                <a:endParaRPr lang="en-US" altLang="ja-JP" sz="1000" b="0" i="0" dirty="0">
                  <a:solidFill>
                    <a:srgbClr val="000000"/>
                  </a:solidFill>
                  <a:effectLst/>
                  <a:latin typeface="游ゴシック" panose="020B0400000000000000" pitchFamily="50" charset="-128"/>
                  <a:ea typeface="游ゴシック" panose="020B0400000000000000" pitchFamily="50" charset="-128"/>
                </a:endParaRPr>
              </a:p>
              <a:p>
                <a:pPr marL="133350"/>
                <a:r>
                  <a:rPr lang="en-US" altLang="ja-JP" sz="1000" b="0" i="0" dirty="0">
                    <a:solidFill>
                      <a:srgbClr val="000000"/>
                    </a:solidFill>
                    <a:effectLst/>
                    <a:latin typeface="游ゴシック" panose="020B0400000000000000" pitchFamily="50" charset="-128"/>
                    <a:ea typeface="游ゴシック" panose="020B0400000000000000" pitchFamily="50" charset="-128"/>
                  </a:rPr>
                  <a:t>『</a:t>
                </a:r>
                <a:r>
                  <a:rPr lang="ja-JP" altLang="en-US" sz="1000" b="0" i="0" dirty="0">
                    <a:solidFill>
                      <a:srgbClr val="000000"/>
                    </a:solidFill>
                    <a:effectLst/>
                    <a:latin typeface="游ゴシック" panose="020B0400000000000000" pitchFamily="50" charset="-128"/>
                    <a:ea typeface="游ゴシック" panose="020B0400000000000000" pitchFamily="50" charset="-128"/>
                  </a:rPr>
                  <a:t>地域の持続可能性の追求</a:t>
                </a:r>
                <a:r>
                  <a:rPr lang="en-US" altLang="ja-JP" sz="1000" b="0" i="0" dirty="0">
                    <a:solidFill>
                      <a:srgbClr val="000000"/>
                    </a:solidFill>
                    <a:effectLst/>
                    <a:latin typeface="游ゴシック" panose="020B0400000000000000" pitchFamily="50" charset="-128"/>
                    <a:ea typeface="游ゴシック" panose="020B0400000000000000" pitchFamily="50" charset="-128"/>
                  </a:rPr>
                  <a:t>』</a:t>
                </a:r>
                <a:r>
                  <a:rPr lang="ja-JP" altLang="en-US" sz="1000" b="0" i="0" dirty="0">
                    <a:solidFill>
                      <a:srgbClr val="000000"/>
                    </a:solidFill>
                    <a:effectLst/>
                    <a:latin typeface="游ゴシック" panose="020B0400000000000000" pitchFamily="50" charset="-128"/>
                    <a:ea typeface="游ゴシック" panose="020B0400000000000000" pitchFamily="50" charset="-128"/>
                  </a:rPr>
                  <a:t>の先に観光がある点が大変勉強になりました。」</a:t>
                </a:r>
                <a:endParaRPr lang="en-US" altLang="ja-JP" sz="1000" dirty="0">
                  <a:solidFill>
                    <a:srgbClr val="000000"/>
                  </a:solidFill>
                  <a:latin typeface="游ゴシック" panose="020B0400000000000000" pitchFamily="50" charset="-128"/>
                  <a:ea typeface="游ゴシック" panose="020B0400000000000000" pitchFamily="50" charset="-128"/>
                </a:endParaRPr>
              </a:p>
              <a:p>
                <a:pPr marL="133350"/>
                <a:r>
                  <a:rPr lang="ja-JP" altLang="en-US" sz="1000" b="0" i="0" dirty="0">
                    <a:solidFill>
                      <a:srgbClr val="000000"/>
                    </a:solidFill>
                    <a:effectLst/>
                    <a:latin typeface="游ゴシック" panose="020B0400000000000000" pitchFamily="50" charset="-128"/>
                    <a:ea typeface="游ゴシック" panose="020B0400000000000000" pitchFamily="50" charset="-128"/>
                  </a:rPr>
                  <a:t>「分かりにくいリジェネラティブツーリズムについて、上手にまとめた資料で</a:t>
                </a:r>
                <a:endParaRPr lang="en-US" altLang="ja-JP" sz="1000" b="0" i="0" dirty="0">
                  <a:solidFill>
                    <a:srgbClr val="000000"/>
                  </a:solidFill>
                  <a:effectLst/>
                  <a:latin typeface="游ゴシック" panose="020B0400000000000000" pitchFamily="50" charset="-128"/>
                  <a:ea typeface="游ゴシック" panose="020B0400000000000000" pitchFamily="50" charset="-128"/>
                </a:endParaRPr>
              </a:p>
              <a:p>
                <a:pPr marL="133350"/>
                <a:r>
                  <a:rPr lang="ja-JP" altLang="en-US" sz="1000" b="0" i="0" dirty="0">
                    <a:solidFill>
                      <a:srgbClr val="000000"/>
                    </a:solidFill>
                    <a:effectLst/>
                    <a:latin typeface="游ゴシック" panose="020B0400000000000000" pitchFamily="50" charset="-128"/>
                    <a:ea typeface="游ゴシック" panose="020B0400000000000000" pitchFamily="50" charset="-128"/>
                  </a:rPr>
                  <a:t>ご説明いただき、大変分かりやすかったです。</a:t>
                </a:r>
                <a:endParaRPr lang="en-US" altLang="ja-JP" sz="1000" b="0" i="0" dirty="0">
                  <a:solidFill>
                    <a:srgbClr val="000000"/>
                  </a:solidFill>
                  <a:effectLst/>
                  <a:latin typeface="游ゴシック" panose="020B0400000000000000" pitchFamily="50" charset="-128"/>
                  <a:ea typeface="游ゴシック" panose="020B0400000000000000" pitchFamily="50" charset="-128"/>
                </a:endParaRPr>
              </a:p>
              <a:p>
                <a:pPr marL="133350"/>
                <a:r>
                  <a:rPr lang="ja-JP" altLang="en-US" sz="1000" b="0" i="0" dirty="0">
                    <a:solidFill>
                      <a:srgbClr val="000000"/>
                    </a:solidFill>
                    <a:effectLst/>
                    <a:latin typeface="游ゴシック" panose="020B0400000000000000" pitchFamily="50" charset="-128"/>
                    <a:ea typeface="游ゴシック" panose="020B0400000000000000" pitchFamily="50" charset="-128"/>
                  </a:rPr>
                  <a:t>さらっと説明された一つ一つの事項にもそれぞれ大変なご苦労があったのだろう</a:t>
                </a:r>
                <a:endParaRPr lang="en-US" altLang="ja-JP" sz="1000" b="0" i="0" dirty="0">
                  <a:solidFill>
                    <a:srgbClr val="000000"/>
                  </a:solidFill>
                  <a:effectLst/>
                  <a:latin typeface="游ゴシック" panose="020B0400000000000000" pitchFamily="50" charset="-128"/>
                  <a:ea typeface="游ゴシック" panose="020B0400000000000000" pitchFamily="50" charset="-128"/>
                </a:endParaRPr>
              </a:p>
              <a:p>
                <a:pPr marL="133350"/>
                <a:r>
                  <a:rPr lang="ja-JP" altLang="en-US" sz="1000" b="0" i="0" dirty="0">
                    <a:solidFill>
                      <a:srgbClr val="000000"/>
                    </a:solidFill>
                    <a:effectLst/>
                    <a:latin typeface="游ゴシック" panose="020B0400000000000000" pitchFamily="50" charset="-128"/>
                    <a:ea typeface="游ゴシック" panose="020B0400000000000000" pitchFamily="50" charset="-128"/>
                  </a:rPr>
                  <a:t>と思い、継続的な取り組みに頭が下がる思いがしました。」など、多くの感想を</a:t>
                </a:r>
                <a:endParaRPr lang="en-US" altLang="ja-JP" sz="1000" b="0" i="0" dirty="0">
                  <a:solidFill>
                    <a:srgbClr val="000000"/>
                  </a:solidFill>
                  <a:effectLst/>
                  <a:latin typeface="游ゴシック" panose="020B0400000000000000" pitchFamily="50" charset="-128"/>
                  <a:ea typeface="游ゴシック" panose="020B0400000000000000" pitchFamily="50" charset="-128"/>
                </a:endParaRPr>
              </a:p>
              <a:p>
                <a:pPr marL="133350"/>
                <a:r>
                  <a:rPr lang="ja-JP" altLang="en-US" sz="1000" b="0" i="0" dirty="0">
                    <a:solidFill>
                      <a:srgbClr val="000000"/>
                    </a:solidFill>
                    <a:effectLst/>
                    <a:latin typeface="游ゴシック" panose="020B0400000000000000" pitchFamily="50" charset="-128"/>
                    <a:ea typeface="游ゴシック" panose="020B0400000000000000" pitchFamily="50" charset="-128"/>
                  </a:rPr>
                  <a:t>いただきました。</a:t>
                </a:r>
                <a:endParaRPr lang="ja-JP" altLang="en-US" sz="1000" dirty="0">
                  <a:latin typeface="游ゴシック" panose="020B0400000000000000" pitchFamily="50" charset="-128"/>
                  <a:ea typeface="游ゴシック" panose="020B0400000000000000" pitchFamily="50" charset="-128"/>
                </a:endParaRPr>
              </a:p>
            </p:txBody>
          </p:sp>
          <p:pic>
            <p:nvPicPr>
              <p:cNvPr id="26" name="図 25">
                <a:extLst>
                  <a:ext uri="{FF2B5EF4-FFF2-40B4-BE49-F238E27FC236}">
                    <a16:creationId xmlns:a16="http://schemas.microsoft.com/office/drawing/2014/main" id="{8A40C217-D277-DC96-18CB-37B70D3AC604}"/>
                  </a:ext>
                </a:extLst>
              </p:cNvPr>
              <p:cNvPicPr>
                <a:picLocks noChangeAspect="1"/>
              </p:cNvPicPr>
              <p:nvPr/>
            </p:nvPicPr>
            <p:blipFill>
              <a:blip r:embed="rId3"/>
              <a:stretch>
                <a:fillRect/>
              </a:stretch>
            </p:blipFill>
            <p:spPr>
              <a:xfrm>
                <a:off x="4645390" y="2076571"/>
                <a:ext cx="2040910" cy="1145365"/>
              </a:xfrm>
              <a:prstGeom prst="rect">
                <a:avLst/>
              </a:prstGeom>
            </p:spPr>
          </p:pic>
        </p:grpSp>
        <p:pic>
          <p:nvPicPr>
            <p:cNvPr id="24" name="図 23">
              <a:extLst>
                <a:ext uri="{FF2B5EF4-FFF2-40B4-BE49-F238E27FC236}">
                  <a16:creationId xmlns:a16="http://schemas.microsoft.com/office/drawing/2014/main" id="{B1254F7C-BADD-E199-BC4A-38175399890A}"/>
                </a:ext>
              </a:extLst>
            </p:cNvPr>
            <p:cNvPicPr>
              <a:picLocks noChangeAspect="1"/>
            </p:cNvPicPr>
            <p:nvPr/>
          </p:nvPicPr>
          <p:blipFill>
            <a:blip r:embed="rId4"/>
            <a:stretch>
              <a:fillRect/>
            </a:stretch>
          </p:blipFill>
          <p:spPr>
            <a:xfrm>
              <a:off x="173316" y="3793122"/>
              <a:ext cx="1575527" cy="1492054"/>
            </a:xfrm>
            <a:prstGeom prst="rect">
              <a:avLst/>
            </a:prstGeom>
          </p:spPr>
        </p:pic>
      </p:grpSp>
      <p:sp>
        <p:nvSpPr>
          <p:cNvPr id="27" name="テキスト ボックス 26">
            <a:extLst>
              <a:ext uri="{FF2B5EF4-FFF2-40B4-BE49-F238E27FC236}">
                <a16:creationId xmlns:a16="http://schemas.microsoft.com/office/drawing/2014/main" id="{C502647D-5F2C-BCBF-2E96-D4D9C30C9226}"/>
              </a:ext>
            </a:extLst>
          </p:cNvPr>
          <p:cNvSpPr txBox="1"/>
          <p:nvPr/>
        </p:nvSpPr>
        <p:spPr>
          <a:xfrm>
            <a:off x="1266566" y="8680706"/>
            <a:ext cx="3080091" cy="738664"/>
          </a:xfrm>
          <a:prstGeom prst="rect">
            <a:avLst/>
          </a:prstGeom>
          <a:noFill/>
        </p:spPr>
        <p:txBody>
          <a:bodyPr wrap="square">
            <a:spAutoFit/>
          </a:bodyPr>
          <a:lstStyle/>
          <a:p>
            <a:r>
              <a:rPr lang="en-US" altLang="ja-JP" sz="1050" dirty="0">
                <a:latin typeface="游ゴシック" panose="020B0400000000000000" pitchFamily="50" charset="-128"/>
                <a:ea typeface="游ゴシック" panose="020B0400000000000000" pitchFamily="50" charset="-128"/>
              </a:rPr>
              <a:t>◆</a:t>
            </a:r>
            <a:r>
              <a:rPr lang="ja-JP" altLang="en-US" sz="1050" dirty="0">
                <a:latin typeface="游ゴシック" panose="020B0400000000000000" pitchFamily="50" charset="-128"/>
                <a:ea typeface="游ゴシック" panose="020B0400000000000000" pitchFamily="50" charset="-128"/>
              </a:rPr>
              <a:t>日時：</a:t>
            </a:r>
            <a:r>
              <a:rPr lang="en-US" altLang="ja-JP" sz="1050" dirty="0">
                <a:latin typeface="游ゴシック" panose="020B0400000000000000" pitchFamily="50" charset="-128"/>
                <a:ea typeface="游ゴシック" panose="020B0400000000000000" pitchFamily="50" charset="-128"/>
              </a:rPr>
              <a:t>2023</a:t>
            </a:r>
            <a:r>
              <a:rPr lang="ja-JP" altLang="en-US" sz="1050" dirty="0">
                <a:latin typeface="游ゴシック" panose="020B0400000000000000" pitchFamily="50" charset="-128"/>
                <a:ea typeface="游ゴシック" panose="020B0400000000000000" pitchFamily="50" charset="-128"/>
              </a:rPr>
              <a:t>年</a:t>
            </a:r>
            <a:r>
              <a:rPr lang="en-US" altLang="ja-JP" sz="1050" dirty="0">
                <a:latin typeface="游ゴシック" panose="020B0400000000000000" pitchFamily="50" charset="-128"/>
                <a:ea typeface="游ゴシック" panose="020B0400000000000000" pitchFamily="50" charset="-128"/>
              </a:rPr>
              <a:t>11</a:t>
            </a:r>
            <a:r>
              <a:rPr lang="ja-JP" altLang="en-US" sz="1050" dirty="0">
                <a:latin typeface="游ゴシック" panose="020B0400000000000000" pitchFamily="50" charset="-128"/>
                <a:ea typeface="游ゴシック" panose="020B0400000000000000" pitchFamily="50" charset="-128"/>
              </a:rPr>
              <a:t>月</a:t>
            </a:r>
            <a:r>
              <a:rPr lang="en-US" altLang="ja-JP" sz="1050" dirty="0">
                <a:latin typeface="游ゴシック" panose="020B0400000000000000" pitchFamily="50" charset="-128"/>
                <a:ea typeface="游ゴシック" panose="020B0400000000000000" pitchFamily="50" charset="-128"/>
              </a:rPr>
              <a:t>2</a:t>
            </a:r>
            <a:r>
              <a:rPr lang="ja-JP" altLang="en-US" sz="1050" dirty="0">
                <a:latin typeface="游ゴシック" panose="020B0400000000000000" pitchFamily="50" charset="-128"/>
                <a:ea typeface="游ゴシック" panose="020B0400000000000000" pitchFamily="50" charset="-128"/>
              </a:rPr>
              <a:t>日（木）</a:t>
            </a:r>
            <a:r>
              <a:rPr lang="en-US" altLang="ja-JP" sz="1050" dirty="0">
                <a:latin typeface="游ゴシック" panose="020B0400000000000000" pitchFamily="50" charset="-128"/>
                <a:ea typeface="游ゴシック" panose="020B0400000000000000" pitchFamily="50" charset="-128"/>
              </a:rPr>
              <a:t>14</a:t>
            </a:r>
            <a:r>
              <a:rPr lang="ja-JP" altLang="en-US" sz="1050" dirty="0">
                <a:latin typeface="游ゴシック" panose="020B0400000000000000" pitchFamily="50" charset="-128"/>
                <a:ea typeface="游ゴシック" panose="020B0400000000000000" pitchFamily="50" charset="-128"/>
              </a:rPr>
              <a:t>時～</a:t>
            </a:r>
            <a:r>
              <a:rPr lang="en-US" altLang="ja-JP" sz="1050" dirty="0">
                <a:latin typeface="游ゴシック" panose="020B0400000000000000" pitchFamily="50" charset="-128"/>
                <a:ea typeface="游ゴシック" panose="020B0400000000000000" pitchFamily="50" charset="-128"/>
              </a:rPr>
              <a:t>15</a:t>
            </a:r>
            <a:r>
              <a:rPr lang="ja-JP" altLang="en-US" sz="1050" dirty="0">
                <a:latin typeface="游ゴシック" panose="020B0400000000000000" pitchFamily="50" charset="-128"/>
                <a:ea typeface="游ゴシック" panose="020B0400000000000000" pitchFamily="50" charset="-128"/>
              </a:rPr>
              <a:t>時</a:t>
            </a:r>
            <a:endParaRPr lang="en-US" altLang="ja-JP" sz="1050" dirty="0">
              <a:latin typeface="游ゴシック" panose="020B0400000000000000" pitchFamily="50" charset="-128"/>
              <a:ea typeface="游ゴシック" panose="020B0400000000000000" pitchFamily="50" charset="-128"/>
            </a:endParaRPr>
          </a:p>
          <a:p>
            <a:r>
              <a:rPr lang="ja-JP" altLang="en-US" sz="1050" dirty="0">
                <a:latin typeface="游ゴシック" panose="020B0400000000000000" pitchFamily="50" charset="-128"/>
                <a:ea typeface="游ゴシック" panose="020B0400000000000000" pitchFamily="50" charset="-128"/>
              </a:rPr>
              <a:t>◆講師：</a:t>
            </a:r>
            <a:r>
              <a:rPr lang="en-US" altLang="ja-JP" sz="1050" dirty="0">
                <a:latin typeface="游ゴシック" panose="020B0400000000000000" pitchFamily="50" charset="-128"/>
                <a:ea typeface="游ゴシック" panose="020B0400000000000000" pitchFamily="50" charset="-128"/>
              </a:rPr>
              <a:t>(</a:t>
            </a:r>
            <a:r>
              <a:rPr lang="ja-JP" altLang="en-US" sz="1050" dirty="0">
                <a:latin typeface="游ゴシック" panose="020B0400000000000000" pitchFamily="50" charset="-128"/>
                <a:ea typeface="游ゴシック" panose="020B0400000000000000" pitchFamily="50" charset="-128"/>
              </a:rPr>
              <a:t>株</a:t>
            </a:r>
            <a:r>
              <a:rPr lang="en-US" altLang="ja-JP" sz="1050" dirty="0">
                <a:latin typeface="游ゴシック" panose="020B0400000000000000" pitchFamily="50" charset="-128"/>
                <a:ea typeface="游ゴシック" panose="020B0400000000000000" pitchFamily="50" charset="-128"/>
              </a:rPr>
              <a:t>)</a:t>
            </a:r>
            <a:r>
              <a:rPr lang="ja-JP" altLang="en-US" sz="1050" dirty="0">
                <a:latin typeface="游ゴシック" panose="020B0400000000000000" pitchFamily="50" charset="-128"/>
                <a:ea typeface="游ゴシック" panose="020B0400000000000000" pitchFamily="50" charset="-128"/>
              </a:rPr>
              <a:t>リクルート じゃらんリサーチ</a:t>
            </a:r>
            <a:endParaRPr lang="en-US" altLang="ja-JP" sz="1050" dirty="0">
              <a:latin typeface="游ゴシック" panose="020B0400000000000000" pitchFamily="50" charset="-128"/>
              <a:ea typeface="游ゴシック" panose="020B0400000000000000" pitchFamily="50" charset="-128"/>
            </a:endParaRPr>
          </a:p>
          <a:p>
            <a:r>
              <a:rPr lang="ja-JP" altLang="en-US" sz="1050" dirty="0">
                <a:latin typeface="游ゴシック" panose="020B0400000000000000" pitchFamily="50" charset="-128"/>
                <a:ea typeface="游ゴシック" panose="020B0400000000000000" pitchFamily="50" charset="-128"/>
              </a:rPr>
              <a:t>　　　　センター </a:t>
            </a:r>
            <a:endParaRPr lang="en-US" altLang="ja-JP" sz="1050" dirty="0">
              <a:latin typeface="游ゴシック" panose="020B0400000000000000" pitchFamily="50" charset="-128"/>
              <a:ea typeface="游ゴシック" panose="020B0400000000000000" pitchFamily="50" charset="-128"/>
            </a:endParaRPr>
          </a:p>
          <a:p>
            <a:r>
              <a:rPr lang="ja-JP" altLang="en-US" sz="1050" dirty="0">
                <a:latin typeface="游ゴシック" panose="020B0400000000000000" pitchFamily="50" charset="-128"/>
                <a:ea typeface="游ゴシック" panose="020B0400000000000000" pitchFamily="50" charset="-128"/>
              </a:rPr>
              <a:t>　　　　　研究員 松本 百加里 氏</a:t>
            </a:r>
            <a:endParaRPr lang="en-US" altLang="ja-JP" sz="1050" dirty="0">
              <a:latin typeface="游ゴシック" panose="020B0400000000000000" pitchFamily="50" charset="-128"/>
              <a:ea typeface="游ゴシック" panose="020B0400000000000000" pitchFamily="50" charset="-128"/>
            </a:endParaRPr>
          </a:p>
        </p:txBody>
      </p:sp>
      <p:sp>
        <p:nvSpPr>
          <p:cNvPr id="28" name="テキスト ボックス 27">
            <a:extLst>
              <a:ext uri="{FF2B5EF4-FFF2-40B4-BE49-F238E27FC236}">
                <a16:creationId xmlns:a16="http://schemas.microsoft.com/office/drawing/2014/main" id="{E7376E4C-2ADB-A7FB-9804-DA3BACFA820B}"/>
              </a:ext>
            </a:extLst>
          </p:cNvPr>
          <p:cNvSpPr txBox="1"/>
          <p:nvPr/>
        </p:nvSpPr>
        <p:spPr>
          <a:xfrm>
            <a:off x="-97333" y="6306299"/>
            <a:ext cx="4398589" cy="2031325"/>
          </a:xfrm>
          <a:prstGeom prst="rect">
            <a:avLst/>
          </a:prstGeom>
          <a:noFill/>
        </p:spPr>
        <p:txBody>
          <a:bodyPr wrap="square">
            <a:spAutoFit/>
          </a:bodyPr>
          <a:lstStyle/>
          <a:p>
            <a:pPr marL="133350"/>
            <a:r>
              <a:rPr lang="en-US" altLang="ja-JP" sz="1050" b="0" i="0" dirty="0">
                <a:solidFill>
                  <a:srgbClr val="333333"/>
                </a:solidFill>
                <a:effectLst/>
                <a:latin typeface="游ゴシック" panose="020B0400000000000000" pitchFamily="50" charset="-128"/>
                <a:ea typeface="游ゴシック" panose="020B0400000000000000" pitchFamily="50" charset="-128"/>
              </a:rPr>
              <a:t>2022</a:t>
            </a:r>
            <a:r>
              <a:rPr lang="ja-JP" altLang="en-US" sz="1050" b="0" i="0" dirty="0">
                <a:solidFill>
                  <a:srgbClr val="333333"/>
                </a:solidFill>
                <a:effectLst/>
                <a:latin typeface="游ゴシック" panose="020B0400000000000000" pitchFamily="50" charset="-128"/>
                <a:ea typeface="游ゴシック" panose="020B0400000000000000" pitchFamily="50" charset="-128"/>
              </a:rPr>
              <a:t>年</a:t>
            </a:r>
            <a:r>
              <a:rPr lang="en-US" altLang="ja-JP" sz="1050" b="0" i="0" dirty="0">
                <a:solidFill>
                  <a:srgbClr val="333333"/>
                </a:solidFill>
                <a:effectLst/>
                <a:latin typeface="游ゴシック" panose="020B0400000000000000" pitchFamily="50" charset="-128"/>
                <a:ea typeface="游ゴシック" panose="020B0400000000000000" pitchFamily="50" charset="-128"/>
              </a:rPr>
              <a:t>10</a:t>
            </a:r>
            <a:r>
              <a:rPr lang="ja-JP" altLang="en-US" sz="1050" b="0" i="0" dirty="0">
                <a:solidFill>
                  <a:srgbClr val="333333"/>
                </a:solidFill>
                <a:effectLst/>
                <a:latin typeface="游ゴシック" panose="020B0400000000000000" pitchFamily="50" charset="-128"/>
                <a:ea typeface="游ゴシック" panose="020B0400000000000000" pitchFamily="50" charset="-128"/>
              </a:rPr>
              <a:t>月からインバウンド旅行者は右肩あがりに増えています。ただし、インバウンドと言ってもターゲット市場は複数あり幅広く、どこから手をつけるべきか悩ましいことも多いのではないでしょうか？</a:t>
            </a:r>
            <a:br>
              <a:rPr lang="ja-JP" altLang="en-US" sz="1050" dirty="0">
                <a:latin typeface="游ゴシック" panose="020B0400000000000000" pitchFamily="50" charset="-128"/>
                <a:ea typeface="游ゴシック" panose="020B0400000000000000" pitchFamily="50" charset="-128"/>
              </a:rPr>
            </a:br>
            <a:br>
              <a:rPr lang="ja-JP" altLang="en-US" sz="1050" dirty="0">
                <a:latin typeface="游ゴシック" panose="020B0400000000000000" pitchFamily="50" charset="-128"/>
                <a:ea typeface="游ゴシック" panose="020B0400000000000000" pitchFamily="50" charset="-128"/>
              </a:rPr>
            </a:br>
            <a:r>
              <a:rPr lang="ja-JP" altLang="en-US" sz="1050" b="0" i="0" dirty="0">
                <a:solidFill>
                  <a:srgbClr val="333333"/>
                </a:solidFill>
                <a:effectLst/>
                <a:latin typeface="游ゴシック" panose="020B0400000000000000" pitchFamily="50" charset="-128"/>
                <a:ea typeface="游ゴシック" panose="020B0400000000000000" pitchFamily="50" charset="-128"/>
              </a:rPr>
              <a:t>今回の瀬戸内アカデミーでは、じゃらんリサーチセンター様が都道府県単位でのエリア特性やポジションを可視化することを目的に実施された「インバウンド都道府県ポジショニング研究」の調査・分析データをもとに、</a:t>
            </a:r>
            <a:endParaRPr lang="en-US" altLang="ja-JP" sz="1050" b="0" i="0" dirty="0">
              <a:solidFill>
                <a:srgbClr val="333333"/>
              </a:solidFill>
              <a:effectLst/>
              <a:latin typeface="游ゴシック" panose="020B0400000000000000" pitchFamily="50" charset="-128"/>
              <a:ea typeface="游ゴシック" panose="020B0400000000000000" pitchFamily="50" charset="-128"/>
            </a:endParaRPr>
          </a:p>
          <a:p>
            <a:pPr marL="133350"/>
            <a:r>
              <a:rPr lang="ja-JP" altLang="en-US" sz="1050" b="0" i="0" dirty="0">
                <a:solidFill>
                  <a:srgbClr val="333333"/>
                </a:solidFill>
                <a:effectLst/>
                <a:latin typeface="游ゴシック" panose="020B0400000000000000" pitchFamily="50" charset="-128"/>
                <a:ea typeface="游ゴシック" panose="020B0400000000000000" pitchFamily="50" charset="-128"/>
              </a:rPr>
              <a:t>都道府県ごとにエリア特性を明確にして、エリア特性ごとの課題や各市場ごとの</a:t>
            </a:r>
            <a:r>
              <a:rPr lang="en-US" altLang="ja-JP" sz="1050" b="0" i="0" dirty="0">
                <a:solidFill>
                  <a:srgbClr val="333333"/>
                </a:solidFill>
                <a:effectLst/>
                <a:latin typeface="游ゴシック" panose="020B0400000000000000" pitchFamily="50" charset="-128"/>
                <a:ea typeface="游ゴシック" panose="020B0400000000000000" pitchFamily="50" charset="-128"/>
              </a:rPr>
              <a:t>SNS</a:t>
            </a:r>
            <a:r>
              <a:rPr lang="ja-JP" altLang="en-US" sz="1050" b="0" i="0" dirty="0">
                <a:solidFill>
                  <a:srgbClr val="333333"/>
                </a:solidFill>
                <a:effectLst/>
                <a:latin typeface="游ゴシック" panose="020B0400000000000000" pitchFamily="50" charset="-128"/>
                <a:ea typeface="游ゴシック" panose="020B0400000000000000" pitchFamily="50" charset="-128"/>
              </a:rPr>
              <a:t>で話題にされている内容までお話しいただきました。</a:t>
            </a:r>
            <a:endParaRPr lang="ja-JP" altLang="en-US" sz="1100" dirty="0">
              <a:latin typeface="游ゴシック" panose="020B0400000000000000" pitchFamily="50" charset="-128"/>
              <a:ea typeface="游ゴシック" panose="020B0400000000000000" pitchFamily="50" charset="-128"/>
            </a:endParaRPr>
          </a:p>
        </p:txBody>
      </p:sp>
      <p:pic>
        <p:nvPicPr>
          <p:cNvPr id="29" name="図 28">
            <a:extLst>
              <a:ext uri="{FF2B5EF4-FFF2-40B4-BE49-F238E27FC236}">
                <a16:creationId xmlns:a16="http://schemas.microsoft.com/office/drawing/2014/main" id="{67582812-3375-C29C-C035-41F7644339B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0352" y="8410574"/>
            <a:ext cx="1131068" cy="1131068"/>
          </a:xfrm>
          <a:prstGeom prst="rect">
            <a:avLst/>
          </a:prstGeom>
        </p:spPr>
      </p:pic>
      <p:pic>
        <p:nvPicPr>
          <p:cNvPr id="30" name="図 29">
            <a:extLst>
              <a:ext uri="{FF2B5EF4-FFF2-40B4-BE49-F238E27FC236}">
                <a16:creationId xmlns:a16="http://schemas.microsoft.com/office/drawing/2014/main" id="{A34C2A6A-E08E-020B-275B-B404A3DC8A8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467271" y="7846847"/>
            <a:ext cx="2185169" cy="1219583"/>
          </a:xfrm>
          <a:prstGeom prst="rect">
            <a:avLst/>
          </a:prstGeom>
          <a:ln>
            <a:solidFill>
              <a:schemeClr val="tx1"/>
            </a:solidFill>
          </a:ln>
        </p:spPr>
      </p:pic>
      <p:pic>
        <p:nvPicPr>
          <p:cNvPr id="31" name="図 30">
            <a:extLst>
              <a:ext uri="{FF2B5EF4-FFF2-40B4-BE49-F238E27FC236}">
                <a16:creationId xmlns:a16="http://schemas.microsoft.com/office/drawing/2014/main" id="{D207634F-4F00-BD90-68CE-F617D575534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467272" y="6278728"/>
            <a:ext cx="2185169" cy="1219583"/>
          </a:xfrm>
          <a:prstGeom prst="rect">
            <a:avLst/>
          </a:prstGeom>
          <a:ln>
            <a:solidFill>
              <a:schemeClr val="tx1"/>
            </a:solidFill>
          </a:ln>
        </p:spPr>
      </p:pic>
      <p:sp>
        <p:nvSpPr>
          <p:cNvPr id="32" name="テキスト ボックス 2">
            <a:extLst>
              <a:ext uri="{FF2B5EF4-FFF2-40B4-BE49-F238E27FC236}">
                <a16:creationId xmlns:a16="http://schemas.microsoft.com/office/drawing/2014/main" id="{DE1DE9B5-D2D7-D5FF-212F-2471B199A98F}"/>
              </a:ext>
            </a:extLst>
          </p:cNvPr>
          <p:cNvSpPr txBox="1">
            <a:spLocks noChangeArrowheads="1"/>
          </p:cNvSpPr>
          <p:nvPr/>
        </p:nvSpPr>
        <p:spPr bwMode="auto">
          <a:xfrm>
            <a:off x="-18627" y="5534076"/>
            <a:ext cx="6876627" cy="474184"/>
          </a:xfrm>
          <a:prstGeom prst="rect">
            <a:avLst/>
          </a:prstGeom>
          <a:gradFill flip="none" rotWithShape="1">
            <a:gsLst>
              <a:gs pos="0">
                <a:srgbClr val="3164BD">
                  <a:shade val="30000"/>
                  <a:satMod val="115000"/>
                </a:srgbClr>
              </a:gs>
              <a:gs pos="50000">
                <a:srgbClr val="3164BD">
                  <a:shade val="67500"/>
                  <a:satMod val="115000"/>
                </a:srgbClr>
              </a:gs>
              <a:gs pos="100000">
                <a:srgbClr val="3164BD">
                  <a:shade val="100000"/>
                  <a:satMod val="115000"/>
                </a:srgbClr>
              </a:gs>
            </a:gsLst>
            <a:lin ang="10800000" scaled="1"/>
            <a:tileRect/>
          </a:gradFill>
          <a:ln>
            <a:solidFill>
              <a:srgbClr val="3164BD"/>
            </a:solidFill>
            <a:headEnd/>
            <a:tailEnd/>
          </a:ln>
        </p:spPr>
        <p:style>
          <a:lnRef idx="1">
            <a:schemeClr val="accent5"/>
          </a:lnRef>
          <a:fillRef idx="3">
            <a:schemeClr val="accent5"/>
          </a:fillRef>
          <a:effectRef idx="2">
            <a:schemeClr val="accent5"/>
          </a:effectRef>
          <a:fontRef idx="minor">
            <a:schemeClr val="lt1"/>
          </a:fontRef>
        </p:style>
        <p:txBody>
          <a:bodyPr rot="0" vert="horz" wrap="square" lIns="91440" tIns="45720" rIns="91440" bIns="45720" anchor="ctr" anchorCtr="0">
            <a:noAutofit/>
          </a:bodyPr>
          <a:lstStyle>
            <a:defPPr>
              <a:defRPr lang="ja-JP"/>
            </a:defPPr>
            <a:lvl1pPr>
              <a:spcAft>
                <a:spcPts val="0"/>
              </a:spcAft>
              <a:defRPr sz="1600" b="1" kern="100" spc="50">
                <a:ln w="9525" cmpd="sng">
                  <a:noFill/>
                  <a:prstDash val="solid"/>
                </a:ln>
                <a:solidFill>
                  <a:schemeClr val="bg1"/>
                </a:solidFill>
                <a:effectLst>
                  <a:glow rad="38100">
                    <a:schemeClr val="accent1">
                      <a:alpha val="40000"/>
                    </a:schemeClr>
                  </a:glow>
                </a:effectLst>
                <a:latin typeface="メイリオ" panose="020B0604030504040204" pitchFamily="50" charset="-128"/>
                <a:ea typeface="メイリオ" panose="020B0604030504040204" pitchFamily="50" charset="-128"/>
                <a:cs typeface="メイリオ" panose="020B0604030504040204" pitchFamily="50" charset="-128"/>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ja-JP" altLang="en-US" sz="1200" dirty="0">
                <a:effectLst/>
                <a:latin typeface="BIZ UDゴシック" panose="020B0400000000000000" pitchFamily="49" charset="-128"/>
                <a:ea typeface="BIZ UDゴシック" panose="020B0400000000000000" pitchFamily="49" charset="-128"/>
              </a:rPr>
              <a:t>瀬戸内アカデミー：第</a:t>
            </a:r>
            <a:r>
              <a:rPr lang="en-US" altLang="ja-JP" sz="1200" dirty="0">
                <a:effectLst/>
                <a:latin typeface="BIZ UDゴシック" panose="020B0400000000000000" pitchFamily="49" charset="-128"/>
                <a:ea typeface="BIZ UDゴシック" panose="020B0400000000000000" pitchFamily="49" charset="-128"/>
              </a:rPr>
              <a:t>92</a:t>
            </a:r>
            <a:r>
              <a:rPr lang="ja-JP" altLang="en-US" sz="1200" dirty="0">
                <a:effectLst/>
                <a:latin typeface="BIZ UDゴシック" panose="020B0400000000000000" pitchFamily="49" charset="-128"/>
                <a:ea typeface="BIZ UDゴシック" panose="020B0400000000000000" pitchFamily="49" charset="-128"/>
              </a:rPr>
              <a:t>回</a:t>
            </a:r>
            <a:r>
              <a:rPr lang="en-US" altLang="ja-JP" sz="1200" dirty="0">
                <a:effectLst/>
                <a:latin typeface="BIZ UDゴシック" panose="020B0400000000000000" pitchFamily="49" charset="-128"/>
                <a:ea typeface="BIZ UDゴシック" panose="020B0400000000000000" pitchFamily="49" charset="-128"/>
              </a:rPr>
              <a:t>【</a:t>
            </a:r>
            <a:r>
              <a:rPr lang="ja-JP" altLang="en-US" sz="1200" dirty="0">
                <a:effectLst/>
                <a:latin typeface="BIZ UDゴシック" panose="020B0400000000000000" pitchFamily="49" charset="-128"/>
                <a:ea typeface="BIZ UDゴシック" panose="020B0400000000000000" pitchFamily="49" charset="-128"/>
              </a:rPr>
              <a:t>実態把握と戦略策定に役立つ！</a:t>
            </a:r>
            <a:r>
              <a:rPr lang="en-US" altLang="ja-JP" sz="1200" dirty="0">
                <a:effectLst/>
                <a:latin typeface="BIZ UDゴシック" panose="020B0400000000000000" pitchFamily="49" charset="-128"/>
                <a:ea typeface="BIZ UDゴシック" panose="020B0400000000000000" pitchFamily="49" charset="-128"/>
              </a:rPr>
              <a:t>】</a:t>
            </a:r>
          </a:p>
          <a:p>
            <a:r>
              <a:rPr lang="ja-JP" altLang="en-US" sz="1200" dirty="0">
                <a:effectLst/>
                <a:latin typeface="BIZ UDゴシック" panose="020B0400000000000000" pitchFamily="49" charset="-128"/>
                <a:ea typeface="BIZ UDゴシック" panose="020B0400000000000000" pitchFamily="49" charset="-128"/>
              </a:rPr>
              <a:t>　　　　　　　　　　　　～インバウンド都道府県ポジショニング分析～</a:t>
            </a:r>
          </a:p>
        </p:txBody>
      </p:sp>
    </p:spTree>
    <p:extLst>
      <p:ext uri="{BB962C8B-B14F-4D97-AF65-F5344CB8AC3E}">
        <p14:creationId xmlns:p14="http://schemas.microsoft.com/office/powerpoint/2010/main" val="1993020153"/>
      </p:ext>
    </p:extLst>
  </p:cSld>
  <p:clrMapOvr>
    <a:masterClrMapping/>
  </p:clrMapOvr>
</p:sld>
</file>

<file path=ppt/theme/theme1.xml><?xml version="1.0" encoding="utf-8"?>
<a:theme xmlns:a="http://schemas.openxmlformats.org/drawingml/2006/main" name="デザインの設定">
  <a:themeElements>
    <a:clrScheme name="ユーザー定義 19">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070C0"/>
      </a:hlink>
      <a:folHlink>
        <a:srgbClr val="7030A0"/>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ユーザー定義 6">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070C0"/>
      </a:hlink>
      <a:folHlink>
        <a:srgbClr val="7030A0"/>
      </a:folHlink>
    </a:clrScheme>
    <a:fontScheme name="Office テーマ">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kumimoji="1" dirty="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55117</TotalTime>
  <Words>3237</Words>
  <Application>Microsoft Office PowerPoint</Application>
  <PresentationFormat>A4 210 x 297 mm</PresentationFormat>
  <Paragraphs>171</Paragraphs>
  <Slides>8</Slides>
  <Notes>0</Notes>
  <HiddenSlides>0</HiddenSlides>
  <MMClips>0</MMClips>
  <ScaleCrop>false</ScaleCrop>
  <HeadingPairs>
    <vt:vector size="6" baseType="variant">
      <vt:variant>
        <vt:lpstr>使用されているフォント</vt:lpstr>
      </vt:variant>
      <vt:variant>
        <vt:i4>12</vt:i4>
      </vt:variant>
      <vt:variant>
        <vt:lpstr>テーマ</vt:lpstr>
      </vt:variant>
      <vt:variant>
        <vt:i4>2</vt:i4>
      </vt:variant>
      <vt:variant>
        <vt:lpstr>スライド タイトル</vt:lpstr>
      </vt:variant>
      <vt:variant>
        <vt:i4>8</vt:i4>
      </vt:variant>
    </vt:vector>
  </HeadingPairs>
  <TitlesOfParts>
    <vt:vector size="22" baseType="lpstr">
      <vt:lpstr>BIZ UDゴシック</vt:lpstr>
      <vt:lpstr>HGPｺﾞｼｯｸE</vt:lpstr>
      <vt:lpstr>HG丸ｺﾞｼｯｸM-PRO</vt:lpstr>
      <vt:lpstr>メイリオ</vt:lpstr>
      <vt:lpstr>游ゴシック</vt:lpstr>
      <vt:lpstr>游明朝</vt:lpstr>
      <vt:lpstr>Arial</vt:lpstr>
      <vt:lpstr>Arial Black</vt:lpstr>
      <vt:lpstr>Calibri</vt:lpstr>
      <vt:lpstr>Calibri Light</vt:lpstr>
      <vt:lpstr>Century</vt:lpstr>
      <vt:lpstr>Segoe UI Semibold</vt:lpstr>
      <vt:lpstr>デザインの設定</vt:lpstr>
      <vt:lpstr>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森原安紀</dc:creator>
  <cp:lastModifiedBy>SK-06</cp:lastModifiedBy>
  <cp:revision>5224</cp:revision>
  <cp:lastPrinted>2023-09-01T01:05:38Z</cp:lastPrinted>
  <dcterms:created xsi:type="dcterms:W3CDTF">2016-06-13T08:40:17Z</dcterms:created>
  <dcterms:modified xsi:type="dcterms:W3CDTF">2023-12-05T01:36:05Z</dcterms:modified>
</cp:coreProperties>
</file>